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6" r:id="rId2"/>
    <p:sldId id="256" r:id="rId3"/>
    <p:sldId id="269" r:id="rId4"/>
    <p:sldId id="270" r:id="rId5"/>
    <p:sldId id="272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8219D-EEDD-4B9D-8C17-D32F68FDEFB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678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Střídavý proud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Ideální cívka v obvodu střídavého proudu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530352"/>
            <a:ext cx="3816424" cy="5922984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sz="1200" b="1" dirty="0"/>
              <a:t>Ideální </a:t>
            </a:r>
            <a:r>
              <a:rPr lang="cs-CZ" sz="1200" b="1" dirty="0" smtClean="0"/>
              <a:t>cívka </a:t>
            </a:r>
            <a:r>
              <a:rPr lang="cs-CZ" sz="1200" b="1" dirty="0"/>
              <a:t>v obvodu střídavého proudu </a:t>
            </a:r>
            <a:endParaRPr lang="en-US" sz="1200" b="1" dirty="0"/>
          </a:p>
          <a:p>
            <a:pPr algn="just">
              <a:lnSpc>
                <a:spcPct val="110000"/>
              </a:lnSpc>
            </a:pPr>
            <a:r>
              <a:rPr lang="cs-CZ" sz="1200" dirty="0" smtClean="0"/>
              <a:t>Připojíme-li </a:t>
            </a:r>
            <a:r>
              <a:rPr lang="cs-CZ" sz="1200" dirty="0"/>
              <a:t>ke zdroji střídavého napětí sinusového </a:t>
            </a:r>
            <a:r>
              <a:rPr lang="cs-CZ" sz="1200" dirty="0" smtClean="0"/>
              <a:t>průběhu </a:t>
            </a:r>
            <a:r>
              <a:rPr lang="cs-CZ" sz="1200" dirty="0"/>
              <a:t>ideální cívku, musíme si </a:t>
            </a:r>
            <a:r>
              <a:rPr lang="cs-CZ" sz="1200" dirty="0" smtClean="0"/>
              <a:t> </a:t>
            </a:r>
            <a:r>
              <a:rPr lang="cs-CZ" sz="1200" dirty="0"/>
              <a:t>uvědomit, že je to ideální součástka - obvodový prvek, jehož ohmický odpor R = 0 a kapacita C = 0 a projevuje se v obvodu jen svou indukčností </a:t>
            </a:r>
            <a:r>
              <a:rPr lang="cs-CZ" sz="1200" b="1" dirty="0"/>
              <a:t>L </a:t>
            </a:r>
            <a:r>
              <a:rPr lang="cs-CZ" sz="1200" b="1" dirty="0" smtClean="0"/>
              <a:t>s jednotkou </a:t>
            </a:r>
            <a:r>
              <a:rPr lang="cs-CZ" sz="1200" b="1" dirty="0"/>
              <a:t>H </a:t>
            </a:r>
            <a:r>
              <a:rPr lang="cs-CZ" sz="1200" b="1" dirty="0" err="1"/>
              <a:t>henry</a:t>
            </a:r>
            <a:r>
              <a:rPr lang="cs-CZ" sz="1200" dirty="0"/>
              <a:t>, což je charakteristická veličina pro cívku.</a:t>
            </a:r>
          </a:p>
          <a:p>
            <a:pPr algn="just">
              <a:lnSpc>
                <a:spcPct val="110000"/>
              </a:lnSpc>
            </a:pPr>
            <a:r>
              <a:rPr lang="cs-CZ" sz="1200" dirty="0"/>
              <a:t>P</a:t>
            </a:r>
            <a:r>
              <a:rPr lang="cs-CZ" sz="1200" dirty="0" smtClean="0"/>
              <a:t>řipomeneme</a:t>
            </a:r>
            <a:r>
              <a:rPr lang="cs-CZ" sz="1200" dirty="0"/>
              <a:t>, že ve skutečnosti taková cívka neexistuje, protože je navinuta z určitého materiálu, jehož ohmický odpor nelze zcela zanedbat a také jednotlivé vrstvy vinutí vytvářejí vlastně kondenzátor, takže skutečná cívka má také svou kapacitu.</a:t>
            </a:r>
          </a:p>
          <a:p>
            <a:pPr algn="just">
              <a:lnSpc>
                <a:spcPct val="110000"/>
              </a:lnSpc>
            </a:pPr>
            <a:r>
              <a:rPr lang="cs-CZ" sz="1200" dirty="0"/>
              <a:t>Jestliže tedy uvažujeme ideální cívku, která je připojena na zdroj sinusového napětí, prochází cívkou proud, který v ní vybudí magnetický tok. Ten je s proudem ve fázi, to znamená, že jejich fázový posun je roven 0. Napětí na cívce se bude indukovat podle indukčního zákona, který jsme již poznali v minulých kapitolách. Z něho vyplývá, že indukované napětí je dáno součinem počtu závitů cívky a časové změny magnetického toku.</a:t>
            </a:r>
          </a:p>
          <a:p>
            <a:pPr algn="just">
              <a:lnSpc>
                <a:spcPct val="110000"/>
              </a:lnSpc>
            </a:pPr>
            <a:r>
              <a:rPr lang="cs-CZ" sz="1200" dirty="0" smtClean="0"/>
              <a:t>Pro cívku platí důležité pravidlo. Na </a:t>
            </a:r>
            <a:r>
              <a:rPr lang="cs-CZ" sz="1200" dirty="0"/>
              <a:t>ideální cívce v obvodu střídavého </a:t>
            </a:r>
            <a:r>
              <a:rPr lang="cs-CZ" sz="1200" b="1" dirty="0"/>
              <a:t>napětí předbíhá proud o 90 stupňů - </a:t>
            </a:r>
            <a:r>
              <a:rPr lang="cs-CZ" sz="1500" b="1" dirty="0" smtClean="0">
                <a:sym typeface="Symbol"/>
              </a:rPr>
              <a:t></a:t>
            </a:r>
            <a:r>
              <a:rPr lang="cs-CZ" sz="1100" b="1" dirty="0" smtClean="0">
                <a:sym typeface="Symbol"/>
              </a:rPr>
              <a:t>/2 rad</a:t>
            </a:r>
            <a:r>
              <a:rPr lang="cs-CZ" sz="1200" dirty="0" smtClean="0"/>
              <a:t>. </a:t>
            </a:r>
            <a:r>
              <a:rPr lang="cs-CZ" sz="1200" dirty="0"/>
              <a:t>Kladný směr nám určuje úhlová frekvence omega je vždy proti směru hodinových ručiček. Vztah mezi napětím a proudem, vyjádřené </a:t>
            </a:r>
            <a:r>
              <a:rPr lang="cs-CZ" sz="1200" dirty="0" err="1"/>
              <a:t>fázorovým</a:t>
            </a:r>
            <a:r>
              <a:rPr lang="cs-CZ" sz="1200" dirty="0"/>
              <a:t> diagramem, je také uveden na </a:t>
            </a:r>
            <a:r>
              <a:rPr lang="cs-CZ" sz="1200" dirty="0" smtClean="0"/>
              <a:t>obrázku.</a:t>
            </a:r>
            <a:endParaRPr lang="cs-CZ" sz="12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680" y="620688"/>
            <a:ext cx="435176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959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85640" cy="5922984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</a:pPr>
            <a:r>
              <a:rPr lang="cs-CZ" sz="1100" dirty="0"/>
              <a:t>I</a:t>
            </a:r>
            <a:r>
              <a:rPr lang="cs-CZ" sz="1100" dirty="0" smtClean="0"/>
              <a:t>deální </a:t>
            </a:r>
            <a:r>
              <a:rPr lang="cs-CZ" sz="1100" dirty="0"/>
              <a:t>cívka nemá žádný ohmický odpor, proud v obvodu je omezen tzv. zdánlivým odporem, který nazýváme </a:t>
            </a:r>
            <a:r>
              <a:rPr lang="cs-CZ" sz="1100" b="1" dirty="0"/>
              <a:t>indukční reaktancí </a:t>
            </a:r>
            <a:r>
              <a:rPr lang="cs-CZ" sz="1100" dirty="0"/>
              <a:t>- </a:t>
            </a:r>
            <a:r>
              <a:rPr lang="cs-CZ" sz="1100" b="1" dirty="0"/>
              <a:t>X</a:t>
            </a:r>
            <a:r>
              <a:rPr lang="cs-CZ" sz="1100" b="1" baseline="-25000" dirty="0"/>
              <a:t>L</a:t>
            </a:r>
            <a:r>
              <a:rPr lang="cs-CZ" sz="1100" dirty="0"/>
              <a:t>. Tato veličina má stejnou jednotku </a:t>
            </a:r>
            <a:r>
              <a:rPr lang="cs-CZ" sz="1100" dirty="0" smtClean="0"/>
              <a:t>-</a:t>
            </a:r>
            <a:r>
              <a:rPr lang="cs-CZ" sz="1100" dirty="0"/>
              <a:t> </a:t>
            </a:r>
            <a:r>
              <a:rPr lang="cs-CZ" sz="1100" b="1" dirty="0"/>
              <a:t>ohm</a:t>
            </a:r>
            <a:r>
              <a:rPr lang="cs-CZ" sz="1100" dirty="0"/>
              <a:t>. Platí tedy analogické vztahy, které vyjadřují Ohmův zákon pro ideální cívku:</a:t>
            </a:r>
          </a:p>
          <a:p>
            <a:r>
              <a:rPr lang="cs-CZ" sz="1100" b="1" dirty="0" smtClean="0"/>
              <a:t>X</a:t>
            </a:r>
            <a:r>
              <a:rPr lang="cs-CZ" sz="1100" b="1" baseline="-25000" dirty="0"/>
              <a:t>L</a:t>
            </a:r>
            <a:r>
              <a:rPr lang="cs-CZ" sz="1100" b="1" dirty="0"/>
              <a:t> </a:t>
            </a:r>
            <a:r>
              <a:rPr lang="cs-CZ" sz="1100" b="1" dirty="0" smtClean="0"/>
              <a:t>= 2</a:t>
            </a:r>
            <a:r>
              <a:rPr lang="cs-CZ" sz="1100" b="1" dirty="0" smtClean="0">
                <a:sym typeface="Symbol"/>
              </a:rPr>
              <a:t>fL</a:t>
            </a:r>
            <a:r>
              <a:rPr lang="cs-CZ" sz="1100" b="1" dirty="0" smtClean="0"/>
              <a:t>- indukční reaktance</a:t>
            </a:r>
            <a:endParaRPr lang="cs-CZ" sz="1100" b="1" dirty="0"/>
          </a:p>
          <a:p>
            <a:r>
              <a:rPr lang="cs-CZ" sz="1100" b="1" dirty="0" err="1" smtClean="0"/>
              <a:t>U</a:t>
            </a:r>
            <a:r>
              <a:rPr lang="cs-CZ" sz="1100" b="1" baseline="-25000" dirty="0" err="1" smtClean="0"/>
              <a:t>max</a:t>
            </a:r>
            <a:r>
              <a:rPr lang="cs-CZ" sz="1100" b="1" dirty="0"/>
              <a:t> = </a:t>
            </a:r>
            <a:r>
              <a:rPr lang="cs-CZ" sz="1100" b="1" dirty="0" err="1"/>
              <a:t>X</a:t>
            </a:r>
            <a:r>
              <a:rPr lang="cs-CZ" sz="1100" b="1" baseline="-25000" dirty="0" err="1"/>
              <a:t>L</a:t>
            </a:r>
            <a:r>
              <a:rPr lang="cs-CZ" sz="1100" b="1" dirty="0" err="1"/>
              <a:t>.I</a:t>
            </a:r>
            <a:r>
              <a:rPr lang="cs-CZ" sz="1100" b="1" baseline="-25000" dirty="0" err="1"/>
              <a:t>max</a:t>
            </a:r>
            <a:r>
              <a:rPr lang="cs-CZ" sz="1100" b="1" dirty="0"/>
              <a:t> - maximální hodnota napětí</a:t>
            </a:r>
          </a:p>
          <a:p>
            <a:r>
              <a:rPr lang="cs-CZ" sz="1100" b="1" dirty="0"/>
              <a:t>U = X</a:t>
            </a:r>
            <a:r>
              <a:rPr lang="cs-CZ" sz="1100" b="1" baseline="-25000" dirty="0"/>
              <a:t>L</a:t>
            </a:r>
            <a:r>
              <a:rPr lang="cs-CZ" sz="1100" b="1" dirty="0"/>
              <a:t>.I - efektivní hodnota napětí</a:t>
            </a:r>
          </a:p>
          <a:p>
            <a:r>
              <a:rPr lang="cs-CZ" sz="1100" b="1" dirty="0"/>
              <a:t>B</a:t>
            </a:r>
            <a:r>
              <a:rPr lang="cs-CZ" sz="1100" b="1" baseline="-25000" dirty="0"/>
              <a:t>L</a:t>
            </a:r>
            <a:r>
              <a:rPr lang="cs-CZ" sz="1100" b="1" dirty="0"/>
              <a:t> = 1/X</a:t>
            </a:r>
            <a:r>
              <a:rPr lang="cs-CZ" sz="1100" b="1" baseline="-25000" dirty="0"/>
              <a:t>L</a:t>
            </a:r>
            <a:r>
              <a:rPr lang="cs-CZ" sz="1100" b="1" dirty="0"/>
              <a:t> - indukční susceptance</a:t>
            </a:r>
          </a:p>
          <a:p>
            <a:r>
              <a:rPr lang="cs-CZ" sz="1100" b="1" dirty="0"/>
              <a:t>I = U / X</a:t>
            </a:r>
            <a:r>
              <a:rPr lang="cs-CZ" sz="1100" b="1" baseline="-25000" dirty="0"/>
              <a:t>L</a:t>
            </a:r>
            <a:r>
              <a:rPr lang="cs-CZ" sz="1100" b="1" dirty="0"/>
              <a:t> - efektivní hodnota proudu</a:t>
            </a:r>
          </a:p>
          <a:p>
            <a:pPr algn="just">
              <a:lnSpc>
                <a:spcPct val="120000"/>
              </a:lnSpc>
            </a:pPr>
            <a:r>
              <a:rPr lang="cs-CZ" sz="1100" dirty="0" smtClean="0"/>
              <a:t>Indukční reaktance </a:t>
            </a:r>
            <a:r>
              <a:rPr lang="cs-CZ" sz="1100" dirty="0"/>
              <a:t>je dána součinem úhlové frekvence a indukčnosti. Je tedy </a:t>
            </a:r>
            <a:r>
              <a:rPr lang="cs-CZ" sz="1100" dirty="0" smtClean="0"/>
              <a:t>přímo závislá </a:t>
            </a:r>
            <a:r>
              <a:rPr lang="cs-CZ" sz="1100" dirty="0"/>
              <a:t>na </a:t>
            </a:r>
            <a:r>
              <a:rPr lang="cs-CZ" sz="1100" dirty="0" smtClean="0"/>
              <a:t>frekvenci </a:t>
            </a:r>
            <a:r>
              <a:rPr lang="cs-CZ" sz="1100" dirty="0"/>
              <a:t>přímo úměrně. Hodnota indukčnosti je pro určitou cívku konstantní. </a:t>
            </a:r>
            <a:r>
              <a:rPr lang="cs-CZ" sz="1100" dirty="0" smtClean="0"/>
              <a:t>Z grafické závislosti </a:t>
            </a:r>
            <a:r>
              <a:rPr lang="cs-CZ" sz="1100" dirty="0"/>
              <a:t>je vidět, že s rostoucí frekvencí indukční reaktance roste a proud s rostoucí frekvencí klesá</a:t>
            </a:r>
            <a:r>
              <a:rPr lang="cs-CZ" sz="1100" dirty="0" smtClean="0"/>
              <a:t>.</a:t>
            </a:r>
          </a:p>
          <a:p>
            <a:pPr algn="just">
              <a:lnSpc>
                <a:spcPct val="120000"/>
              </a:lnSpc>
            </a:pPr>
            <a:r>
              <a:rPr lang="cs-CZ" sz="1100" dirty="0"/>
              <a:t>Okamžitý výkon střídavého proudu v ideální cívce stanovíme s rovnice pro okamžité hodnoty - </a:t>
            </a:r>
            <a:r>
              <a:rPr lang="cs-CZ" sz="1100" b="1" dirty="0"/>
              <a:t>p = </a:t>
            </a:r>
            <a:r>
              <a:rPr lang="cs-CZ" sz="1100" b="1" dirty="0" err="1"/>
              <a:t>u.i</a:t>
            </a:r>
            <a:r>
              <a:rPr lang="cs-CZ" sz="1100" dirty="0"/>
              <a:t>. Okamžité hodnoty výkonu jsou kladné a záporné, protože proud je zpožděn za napětím o 90 stupňů. Dále je z průběhu, který je uveden na obrázku 11 vidět, že výkon kmitá kolem časové osy dvojnásobnou frekvencí.</a:t>
            </a:r>
          </a:p>
          <a:p>
            <a:pPr algn="just">
              <a:lnSpc>
                <a:spcPct val="120000"/>
              </a:lnSpc>
            </a:pPr>
            <a:r>
              <a:rPr lang="cs-CZ" sz="1100" dirty="0" smtClean="0"/>
              <a:t>V obvodu</a:t>
            </a:r>
            <a:r>
              <a:rPr lang="cs-CZ" sz="1100" dirty="0"/>
              <a:t> </a:t>
            </a:r>
            <a:r>
              <a:rPr lang="cs-CZ" sz="1100" b="1" dirty="0"/>
              <a:t>není žádná spotřeba</a:t>
            </a:r>
            <a:r>
              <a:rPr lang="cs-CZ" sz="1100" dirty="0"/>
              <a:t> elektrické energie, </a:t>
            </a:r>
            <a:r>
              <a:rPr lang="cs-CZ" sz="1100" b="1" dirty="0"/>
              <a:t>dochází k výměně energie</a:t>
            </a:r>
            <a:r>
              <a:rPr lang="cs-CZ" sz="1100" dirty="0"/>
              <a:t> mezi zdrojem a magnetickým polem ideální cívky. </a:t>
            </a:r>
            <a:endParaRPr lang="en-US" sz="11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86604" y="4971189"/>
            <a:ext cx="403244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100" dirty="0"/>
              <a:t>Pro určení velikosti výměnného výkonu je zavedena veličina - jalový indukční výkon, který je dán vztahem:</a:t>
            </a:r>
          </a:p>
          <a:p>
            <a:pPr algn="just"/>
            <a:r>
              <a:rPr lang="cs-CZ" sz="1100" b="1" dirty="0" smtClean="0"/>
              <a:t>Q </a:t>
            </a:r>
            <a:r>
              <a:rPr lang="cs-CZ" sz="1100" b="1" dirty="0"/>
              <a:t>= U.I (var; V, A)</a:t>
            </a:r>
          </a:p>
          <a:p>
            <a:pPr algn="just"/>
            <a:r>
              <a:rPr lang="cs-CZ" sz="1100" dirty="0"/>
              <a:t>Je dán součinem efektivních hodnot napětí a proudu. Jednotkou jalového indukčního výkonu je voltampér reaktanční. 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555" y="573630"/>
            <a:ext cx="4007499" cy="436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439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8018088" cy="438912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1300" b="1" dirty="0"/>
              <a:t>P</a:t>
            </a:r>
            <a:r>
              <a:rPr lang="cs-CZ" sz="1300" b="1" dirty="0" smtClean="0"/>
              <a:t>říklady:</a:t>
            </a:r>
          </a:p>
          <a:p>
            <a:pPr>
              <a:lnSpc>
                <a:spcPct val="80000"/>
              </a:lnSpc>
            </a:pPr>
            <a:endParaRPr lang="cs-CZ" sz="1300" b="1" dirty="0"/>
          </a:p>
          <a:p>
            <a:pPr lvl="0" algn="just"/>
            <a:r>
              <a:rPr lang="cs-CZ" sz="1200" dirty="0"/>
              <a:t>Ke zdroji střídavého napětí s </a:t>
            </a:r>
            <a:r>
              <a:rPr lang="cs-CZ" sz="1200" dirty="0" err="1"/>
              <a:t>U</a:t>
            </a:r>
            <a:r>
              <a:rPr lang="cs-CZ" sz="1200" baseline="-25000" dirty="0" err="1"/>
              <a:t>max</a:t>
            </a:r>
            <a:r>
              <a:rPr lang="cs-CZ" sz="1200" dirty="0"/>
              <a:t> = 1,2 V, frekvence je 200 Hz je připojena ideální cívka s indukčností 4 </a:t>
            </a:r>
            <a:r>
              <a:rPr lang="cs-CZ" sz="1200" dirty="0" err="1"/>
              <a:t>mH</a:t>
            </a:r>
            <a:r>
              <a:rPr lang="cs-CZ" sz="1200" dirty="0"/>
              <a:t>. Vypočítejte reaktanci, jalový výkon cívky a efektivní hodnotu proudu</a:t>
            </a:r>
            <a:r>
              <a:rPr lang="cs-CZ" sz="1200" dirty="0" smtClean="0"/>
              <a:t>.</a:t>
            </a:r>
          </a:p>
          <a:p>
            <a:pPr lvl="0" algn="just"/>
            <a:r>
              <a:rPr lang="cs-CZ" sz="1200" dirty="0" smtClean="0"/>
              <a:t>Znázorněte průběh okamžitých hodnot napětí a proudu na ideální cívce v obvodu střídavého proudu, jestliže efektivní hodnota napětí je 12 V a cívka má </a:t>
            </a:r>
            <a:r>
              <a:rPr lang="cs-CZ" sz="1200" smtClean="0"/>
              <a:t>reaktanci </a:t>
            </a:r>
            <a:r>
              <a:rPr lang="cs-CZ" sz="1200"/>
              <a:t>4</a:t>
            </a:r>
            <a:r>
              <a:rPr lang="cs-CZ" sz="1200" smtClean="0"/>
              <a:t> </a:t>
            </a:r>
            <a:r>
              <a:rPr lang="cs-CZ" sz="1200" dirty="0" smtClean="0">
                <a:sym typeface="Symbol"/>
              </a:rPr>
              <a:t>, při síťové frekvenci</a:t>
            </a:r>
            <a:r>
              <a:rPr lang="cs-CZ" sz="1200" dirty="0" smtClean="0"/>
              <a:t>. </a:t>
            </a:r>
          </a:p>
          <a:p>
            <a:pPr lvl="0" algn="just"/>
            <a:r>
              <a:rPr lang="cs-CZ" sz="1200" dirty="0" smtClean="0"/>
              <a:t>Na ideální cívce s indukčností 0,001 H při frekvenci 100 Hz bylo naměřeno napětí 1,2 V. Určete maximální hodnotu napětí a maximální a efektivní hodnotu proudu.</a:t>
            </a:r>
          </a:p>
          <a:p>
            <a:pPr lvl="0" algn="just"/>
            <a:r>
              <a:rPr lang="cs-CZ" sz="1200" dirty="0" smtClean="0"/>
              <a:t>Znázorněte průběh okamžitých hodnot napětí, proudu a výkonu, když je v obvodu ideální cívka s reaktancí 3 </a:t>
            </a:r>
            <a:r>
              <a:rPr lang="cs-CZ" sz="1200" dirty="0">
                <a:sym typeface="Symbol"/>
              </a:rPr>
              <a:t></a:t>
            </a:r>
            <a:r>
              <a:rPr lang="cs-CZ" sz="1200" dirty="0" smtClean="0"/>
              <a:t> a maximální hodnota proudu je 1,41 A, frekvence je 100 Hz.</a:t>
            </a:r>
          </a:p>
          <a:p>
            <a:pPr lvl="0" algn="just"/>
            <a:r>
              <a:rPr lang="cs-CZ" sz="1200" dirty="0" smtClean="0"/>
              <a:t>Určete hodnoty okamžité napětí, proudu z minulého příkladu v čase 0,008 s.</a:t>
            </a:r>
            <a:endParaRPr lang="en-US" sz="1200" dirty="0"/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3610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221088"/>
            <a:ext cx="8183880" cy="1627624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ANTONÍN BLAHOVEC. </a:t>
            </a:r>
            <a:r>
              <a:rPr lang="cs-CZ" sz="2400" i="1" dirty="0" smtClean="0"/>
              <a:t>Elektrotechnika 2</a:t>
            </a:r>
            <a:r>
              <a:rPr lang="cs-CZ" sz="2400" dirty="0" smtClean="0"/>
              <a:t>: </a:t>
            </a:r>
            <a:r>
              <a:rPr lang="cs-CZ" sz="2400" i="1" dirty="0" smtClean="0"/>
              <a:t>Pro SOŠ a SOU Podnázev</a:t>
            </a:r>
            <a:r>
              <a:rPr lang="cs-CZ" sz="2400" dirty="0" smtClean="0"/>
              <a:t>. Praha: Informatorium., 2010. ISBN 978-80-7333-043-9.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367240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2400" dirty="0" smtClean="0"/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2400" dirty="0" smtClean="0"/>
              <a:t>Materiál lze použít při výuce elektrotechniky pro její část, která se zabývá základními poznatky střídavých proudů.</a:t>
            </a:r>
          </a:p>
          <a:p>
            <a:pPr algn="just">
              <a:lnSpc>
                <a:spcPct val="170000"/>
              </a:lnSpc>
            </a:pPr>
            <a:r>
              <a:rPr lang="cs-CZ" sz="2400" dirty="0" smtClean="0"/>
              <a:t>V první části jsou teoretické základy probírané látky a na konci jsou příklady, které žáci vypracují samostatně nebo je možné je využít při zkoušení jednotlivců za použití interaktivní tabule. </a:t>
            </a:r>
          </a:p>
          <a:p>
            <a:pPr algn="just">
              <a:lnSpc>
                <a:spcPct val="170000"/>
              </a:lnSpc>
            </a:pPr>
            <a:r>
              <a:rPr lang="cs-CZ" sz="2400" dirty="0" smtClean="0"/>
              <a:t>Pro zjištění průběhů okamžitých hodnot použijí žáci tabulkový procesor Excel.</a:t>
            </a:r>
          </a:p>
          <a:p>
            <a:pPr algn="just">
              <a:lnSpc>
                <a:spcPct val="170000"/>
              </a:lnSpc>
            </a:pPr>
            <a:r>
              <a:rPr lang="cs-CZ" sz="2400" dirty="0" smtClean="0"/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918</TotalTime>
  <Words>213</Words>
  <Application>Microsoft Office PowerPoint</Application>
  <PresentationFormat>Předvádění na obrazovce (4:3)</PresentationFormat>
  <Paragraphs>39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Aspekt</vt:lpstr>
      <vt:lpstr>Prezentace aplikace PowerPoint</vt:lpstr>
      <vt:lpstr>Střídavý proud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102</cp:revision>
  <dcterms:created xsi:type="dcterms:W3CDTF">2012-04-15T15:58:10Z</dcterms:created>
  <dcterms:modified xsi:type="dcterms:W3CDTF">2012-10-26T17:24:53Z</dcterms:modified>
</cp:coreProperties>
</file>