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69" r:id="rId4"/>
    <p:sldId id="270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8219D-EEDD-4B9D-8C17-D32F68FDEFB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678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Střídavý proud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Ideální kondenzátor v obvodu střídavého proudu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530352"/>
            <a:ext cx="3816424" cy="5922984"/>
          </a:xfrm>
        </p:spPr>
        <p:txBody>
          <a:bodyPr>
            <a:normAutofit/>
          </a:bodyPr>
          <a:lstStyle/>
          <a:p>
            <a:pPr lvl="0"/>
            <a:r>
              <a:rPr lang="cs-CZ" sz="1200" b="1" dirty="0"/>
              <a:t>Ideální </a:t>
            </a:r>
            <a:r>
              <a:rPr lang="cs-CZ" sz="1200" b="1" dirty="0" smtClean="0"/>
              <a:t>kondenzátor v </a:t>
            </a:r>
            <a:r>
              <a:rPr lang="cs-CZ" sz="1200" b="1" dirty="0"/>
              <a:t>obvodu střídavého proudu </a:t>
            </a:r>
            <a:endParaRPr lang="cs-CZ" sz="1200" b="1" dirty="0" smtClean="0"/>
          </a:p>
          <a:p>
            <a:pPr algn="just"/>
            <a:r>
              <a:rPr lang="cs-CZ" sz="1200" dirty="0" smtClean="0"/>
              <a:t>Připojíme-li </a:t>
            </a:r>
            <a:r>
              <a:rPr lang="cs-CZ" sz="1200" dirty="0"/>
              <a:t>ke zdroji střídavého napětí sinusového charakteru ideální </a:t>
            </a:r>
            <a:r>
              <a:rPr lang="cs-CZ" sz="1200" dirty="0" smtClean="0"/>
              <a:t>kondenzátor</a:t>
            </a:r>
            <a:r>
              <a:rPr lang="cs-CZ" sz="1200" dirty="0"/>
              <a:t>, bude obvodem protékat proud, který bude mít také sinusový průběh.</a:t>
            </a:r>
          </a:p>
          <a:p>
            <a:pPr algn="just"/>
            <a:r>
              <a:rPr lang="cs-CZ" sz="1200" dirty="0"/>
              <a:t>P</a:t>
            </a:r>
            <a:r>
              <a:rPr lang="cs-CZ" sz="1200" dirty="0" smtClean="0"/>
              <a:t>řipomeneme</a:t>
            </a:r>
            <a:r>
              <a:rPr lang="cs-CZ" sz="1200" dirty="0"/>
              <a:t>, že ideální kondenzátor je součástka, kde </a:t>
            </a:r>
            <a:r>
              <a:rPr lang="cs-CZ" sz="1200" b="1" dirty="0" smtClean="0"/>
              <a:t>L=0</a:t>
            </a:r>
            <a:r>
              <a:rPr lang="cs-CZ" sz="1200" dirty="0"/>
              <a:t> a </a:t>
            </a:r>
            <a:r>
              <a:rPr lang="cs-CZ" sz="1200" b="1" dirty="0" smtClean="0"/>
              <a:t>R= </a:t>
            </a:r>
            <a:r>
              <a:rPr lang="cs-CZ" sz="1200" b="1" dirty="0"/>
              <a:t>0</a:t>
            </a:r>
            <a:r>
              <a:rPr lang="cs-CZ" sz="1200" dirty="0"/>
              <a:t>. Takže jediným parametrem je </a:t>
            </a:r>
            <a:r>
              <a:rPr lang="cs-CZ" sz="1200" b="1" dirty="0"/>
              <a:t>kapacita C - jednotka je farad F</a:t>
            </a:r>
            <a:r>
              <a:rPr lang="cs-CZ" sz="1200" dirty="0"/>
              <a:t>. Ve skutečnosti má kondenzátor i svůj ohmický odpor (vodivost) i indukčnost</a:t>
            </a:r>
            <a:r>
              <a:rPr lang="cs-CZ" sz="1200" dirty="0" smtClean="0"/>
              <a:t>.</a:t>
            </a:r>
          </a:p>
          <a:p>
            <a:pPr algn="just"/>
            <a:r>
              <a:rPr lang="cs-CZ" sz="1200" dirty="0"/>
              <a:t> Z teoretických vztahů vyplývá, že okamžitá hodnota proudu v takovém obvodu je dána součinem kapacity a časové změny napětí (čteme delta u ku delta t</a:t>
            </a:r>
            <a:r>
              <a:rPr lang="cs-CZ" sz="1200" dirty="0" smtClean="0"/>
              <a:t>) a také důležitý poznatek, že </a:t>
            </a:r>
            <a:r>
              <a:rPr lang="cs-CZ" sz="1200" b="1" dirty="0" smtClean="0"/>
              <a:t>proud předbíhá napětí o</a:t>
            </a:r>
            <a:r>
              <a:rPr lang="cs-CZ" sz="1400" b="1" dirty="0" smtClean="0"/>
              <a:t> úhel </a:t>
            </a:r>
            <a:r>
              <a:rPr lang="cs-CZ" sz="1400" b="1" dirty="0" smtClean="0">
                <a:sym typeface="Symbol"/>
              </a:rPr>
              <a:t></a:t>
            </a:r>
            <a:r>
              <a:rPr lang="cs-CZ" sz="1200" b="1" dirty="0" smtClean="0">
                <a:sym typeface="Symbol"/>
              </a:rPr>
              <a:t>/2 rad neboli 90</a:t>
            </a:r>
            <a:r>
              <a:rPr lang="cs-CZ" sz="1200" dirty="0" smtClean="0">
                <a:sym typeface="Symbol"/>
              </a:rPr>
              <a:t>.</a:t>
            </a:r>
            <a:endParaRPr lang="cs-CZ" sz="1200" b="1" dirty="0"/>
          </a:p>
          <a:p>
            <a:pPr algn="just"/>
            <a:r>
              <a:rPr lang="cs-CZ" sz="1200" dirty="0"/>
              <a:t>Kondenzátor klade </a:t>
            </a:r>
            <a:r>
              <a:rPr lang="cs-CZ" sz="1200" dirty="0" smtClean="0"/>
              <a:t>průchodu střídavého </a:t>
            </a:r>
            <a:r>
              <a:rPr lang="cs-CZ" sz="1200" dirty="0"/>
              <a:t>proudu odpor, který nazýváme </a:t>
            </a:r>
            <a:r>
              <a:rPr lang="cs-CZ" sz="1200" b="1" dirty="0"/>
              <a:t>kapacitní reaktance - X</a:t>
            </a:r>
            <a:r>
              <a:rPr lang="cs-CZ" sz="1200" b="1" baseline="-25000" dirty="0"/>
              <a:t>C</a:t>
            </a:r>
            <a:r>
              <a:rPr lang="cs-CZ" sz="1200" dirty="0"/>
              <a:t>, jeho jednotkou je </a:t>
            </a:r>
            <a:r>
              <a:rPr lang="cs-CZ" sz="1200" b="1" dirty="0"/>
              <a:t>ohm</a:t>
            </a:r>
            <a:r>
              <a:rPr lang="cs-CZ" sz="1200" dirty="0"/>
              <a:t>. Její převrácenou hodnotou je kapacitní susceptance a má jednotku siemens. Pro maximální a efektivní hodnoty proudu a napětí platí analogické vztahy vycházející z Ohmova zákona:</a:t>
            </a:r>
          </a:p>
          <a:p>
            <a:pPr lvl="0"/>
            <a:endParaRPr lang="en-US" sz="12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583" y="476672"/>
            <a:ext cx="4406969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959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85640" cy="5922984"/>
          </a:xfrm>
        </p:spPr>
        <p:txBody>
          <a:bodyPr>
            <a:noAutofit/>
          </a:bodyPr>
          <a:lstStyle/>
          <a:p>
            <a:r>
              <a:rPr lang="cs-CZ" sz="1200" b="1" dirty="0" smtClean="0"/>
              <a:t>I </a:t>
            </a:r>
            <a:r>
              <a:rPr lang="cs-CZ" sz="1200" b="1" dirty="0"/>
              <a:t>= U / X</a:t>
            </a:r>
            <a:r>
              <a:rPr lang="cs-CZ" sz="1200" b="1" baseline="-25000" dirty="0"/>
              <a:t>C</a:t>
            </a:r>
            <a:r>
              <a:rPr lang="cs-CZ" sz="1200" b="1" dirty="0"/>
              <a:t> - efektivní hodnota proudu</a:t>
            </a:r>
          </a:p>
          <a:p>
            <a:r>
              <a:rPr lang="cs-CZ" sz="1200" b="1" dirty="0" err="1"/>
              <a:t>U</a:t>
            </a:r>
            <a:r>
              <a:rPr lang="cs-CZ" sz="1200" b="1" baseline="-25000" dirty="0" err="1"/>
              <a:t>max</a:t>
            </a:r>
            <a:r>
              <a:rPr lang="cs-CZ" sz="1200" b="1" dirty="0"/>
              <a:t> = </a:t>
            </a:r>
            <a:r>
              <a:rPr lang="cs-CZ" sz="1200" b="1" dirty="0" err="1"/>
              <a:t>I</a:t>
            </a:r>
            <a:r>
              <a:rPr lang="cs-CZ" sz="1200" b="1" baseline="-25000" dirty="0" err="1"/>
              <a:t>max</a:t>
            </a:r>
            <a:r>
              <a:rPr lang="cs-CZ" sz="1200" b="1" dirty="0"/>
              <a:t> . X</a:t>
            </a:r>
            <a:r>
              <a:rPr lang="cs-CZ" sz="1200" b="1" baseline="-25000" dirty="0"/>
              <a:t>C</a:t>
            </a:r>
            <a:r>
              <a:rPr lang="cs-CZ" sz="1200" b="1" dirty="0"/>
              <a:t> - maximální hodnota napětí</a:t>
            </a:r>
          </a:p>
          <a:p>
            <a:r>
              <a:rPr lang="cs-CZ" sz="1200" b="1" dirty="0" err="1" smtClean="0"/>
              <a:t>I</a:t>
            </a:r>
            <a:r>
              <a:rPr lang="cs-CZ" sz="1200" b="1" baseline="-25000" dirty="0" err="1" smtClean="0"/>
              <a:t>max</a:t>
            </a:r>
            <a:r>
              <a:rPr lang="cs-CZ" sz="1200" b="1" dirty="0" smtClean="0"/>
              <a:t>=</a:t>
            </a:r>
            <a:r>
              <a:rPr lang="cs-CZ" sz="1200" b="1" dirty="0" err="1" smtClean="0"/>
              <a:t>U</a:t>
            </a:r>
            <a:r>
              <a:rPr lang="cs-CZ" sz="1200" b="1" baseline="-25000" dirty="0" err="1" smtClean="0"/>
              <a:t>max</a:t>
            </a:r>
            <a:r>
              <a:rPr lang="cs-CZ" sz="1200" b="1" dirty="0" smtClean="0"/>
              <a:t>/X</a:t>
            </a:r>
            <a:r>
              <a:rPr lang="cs-CZ" sz="1200" b="1" baseline="-25000" dirty="0" smtClean="0"/>
              <a:t>C</a:t>
            </a:r>
            <a:r>
              <a:rPr lang="cs-CZ" sz="1200" b="1" dirty="0"/>
              <a:t> - maximální hodnota proudu</a:t>
            </a:r>
          </a:p>
          <a:p>
            <a:r>
              <a:rPr lang="cs-CZ" sz="1200" b="1" dirty="0"/>
              <a:t>B</a:t>
            </a:r>
            <a:r>
              <a:rPr lang="cs-CZ" sz="1200" b="1" baseline="-25000" dirty="0"/>
              <a:t>C</a:t>
            </a:r>
            <a:r>
              <a:rPr lang="cs-CZ" sz="1200" b="1" dirty="0"/>
              <a:t> = 1 / X</a:t>
            </a:r>
            <a:r>
              <a:rPr lang="cs-CZ" sz="1200" b="1" baseline="-25000" dirty="0"/>
              <a:t>C</a:t>
            </a:r>
            <a:r>
              <a:rPr lang="cs-CZ" sz="1200" b="1" dirty="0"/>
              <a:t> - kapacitní susceptance</a:t>
            </a:r>
          </a:p>
          <a:p>
            <a:pPr algn="just"/>
            <a:r>
              <a:rPr lang="cs-CZ" sz="1200" dirty="0" smtClean="0"/>
              <a:t>Kapacitní </a:t>
            </a:r>
            <a:r>
              <a:rPr lang="cs-CZ" sz="1200" dirty="0"/>
              <a:t>reaktance veličina frekvenčně </a:t>
            </a:r>
            <a:r>
              <a:rPr lang="cs-CZ" sz="1200" dirty="0" smtClean="0"/>
              <a:t>závislá. S </a:t>
            </a:r>
            <a:r>
              <a:rPr lang="cs-CZ" sz="1200" dirty="0"/>
              <a:t>rostoucí frekvencí kapacitní reaktance klesá a proud v obvodu ideálního kondenzátoru s rostoucí frekvencí roste. V prvním případě je grafem závislosti hyperbola a ve druhém přímka. </a:t>
            </a:r>
            <a:endParaRPr lang="cs-CZ" sz="1200" dirty="0" smtClean="0"/>
          </a:p>
          <a:p>
            <a:pPr algn="just"/>
            <a:r>
              <a:rPr lang="cs-CZ" sz="1200" dirty="0"/>
              <a:t>V obvodu s ideálním kondenzátorem se také nespotřebovává žádná energie, dochází pouze k výměně mezi zdrojem a elektrickým polem kondenzátoru. </a:t>
            </a:r>
            <a:r>
              <a:rPr lang="cs-CZ" sz="1200" dirty="0" smtClean="0"/>
              <a:t>Na </a:t>
            </a:r>
            <a:r>
              <a:rPr lang="cs-CZ" sz="1200" dirty="0"/>
              <a:t>obrázku </a:t>
            </a:r>
            <a:r>
              <a:rPr lang="cs-CZ" sz="1200" dirty="0" smtClean="0"/>
              <a:t> </a:t>
            </a:r>
            <a:r>
              <a:rPr lang="cs-CZ" sz="1200" dirty="0"/>
              <a:t>je tato skutečnost naznačena </a:t>
            </a:r>
            <a:r>
              <a:rPr lang="cs-CZ" sz="1200" dirty="0" smtClean="0"/>
              <a:t> </a:t>
            </a:r>
            <a:r>
              <a:rPr lang="cs-CZ" sz="1200" dirty="0"/>
              <a:t>okamžitá hodnota výkonu </a:t>
            </a:r>
            <a:r>
              <a:rPr lang="cs-CZ" sz="1200" b="1" dirty="0"/>
              <a:t>p = u . i</a:t>
            </a:r>
            <a:r>
              <a:rPr lang="cs-CZ" sz="1200" dirty="0"/>
              <a:t> kmitá kolem časové osy s dvojnásobnou frekvencí. Pro stanovení výměnného výkonu mezi ideálním kondenzátorem a zdrojem je zavedena veličina :</a:t>
            </a:r>
          </a:p>
          <a:p>
            <a:pPr algn="just"/>
            <a:r>
              <a:rPr lang="cs-CZ" sz="1200" b="1" dirty="0"/>
              <a:t>Q = U.I (var; V, A) - jalový kapacitní výkon</a:t>
            </a:r>
          </a:p>
          <a:p>
            <a:pPr algn="just"/>
            <a:r>
              <a:rPr lang="cs-CZ" sz="1200" dirty="0"/>
              <a:t>V uvedeném vztahu jsou efektivní hodnoty napětí a proudu, jednotkou je </a:t>
            </a:r>
            <a:r>
              <a:rPr lang="cs-CZ" sz="1200" b="1" dirty="0" smtClean="0"/>
              <a:t>var - </a:t>
            </a:r>
            <a:r>
              <a:rPr lang="cs-CZ" sz="1200" b="1" dirty="0"/>
              <a:t>voltampér reaktanční</a:t>
            </a:r>
            <a:r>
              <a:rPr lang="cs-CZ" sz="1200" dirty="0"/>
              <a:t>.</a:t>
            </a:r>
          </a:p>
          <a:p>
            <a:pPr algn="just">
              <a:lnSpc>
                <a:spcPct val="120000"/>
              </a:lnSpc>
            </a:pPr>
            <a:endParaRPr lang="en-US" sz="11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676" y="548681"/>
            <a:ext cx="4181377" cy="4422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439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438912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300" b="1" dirty="0"/>
              <a:t>P</a:t>
            </a:r>
            <a:r>
              <a:rPr lang="cs-CZ" sz="1300" b="1" dirty="0" smtClean="0"/>
              <a:t>říklady:</a:t>
            </a:r>
          </a:p>
          <a:p>
            <a:pPr>
              <a:lnSpc>
                <a:spcPct val="80000"/>
              </a:lnSpc>
            </a:pPr>
            <a:endParaRPr lang="cs-CZ" sz="1300" b="1" dirty="0"/>
          </a:p>
          <a:p>
            <a:pPr lvl="0" algn="just"/>
            <a:r>
              <a:rPr lang="cs-CZ" sz="1200" dirty="0"/>
              <a:t>Ideální kondenzátor s kapacitou 5 mikrofarad a kapacitní reaktanci 30 ohm je připojen na zdroj střídavého napětí o amplitudě 4 V. Určete frekvenci zdroje napětí a okamžitou hodnotu napětí a proudu v čase 12 mikrosekund</a:t>
            </a:r>
            <a:r>
              <a:rPr lang="cs-CZ" sz="1200" dirty="0" smtClean="0"/>
              <a:t>.</a:t>
            </a:r>
          </a:p>
          <a:p>
            <a:pPr lvl="0" algn="just"/>
            <a:r>
              <a:rPr lang="cs-CZ" sz="1200" dirty="0" smtClean="0"/>
              <a:t>Znázorněte průběh okamžitých hodnot napětí a proudu na ideálním kondenzátoru v obvodu střídavého proudu, jestliže efektivní hodnota napětí je 24 V a kondenzátor má reaktanci 10 </a:t>
            </a:r>
            <a:r>
              <a:rPr lang="cs-CZ" sz="1200" dirty="0" smtClean="0">
                <a:sym typeface="Symbol"/>
              </a:rPr>
              <a:t>, při frekvenci 200 Hz</a:t>
            </a:r>
            <a:r>
              <a:rPr lang="cs-CZ" sz="1200" dirty="0" smtClean="0"/>
              <a:t>. </a:t>
            </a:r>
          </a:p>
          <a:p>
            <a:pPr lvl="0" algn="just"/>
            <a:r>
              <a:rPr lang="cs-CZ" sz="1200" dirty="0" smtClean="0"/>
              <a:t>Na ideálním kondenzátoru C = 100nF při frekvenci 50 Hz bylo naměřeno napětí </a:t>
            </a:r>
            <a:r>
              <a:rPr lang="cs-CZ" sz="1200" dirty="0"/>
              <a:t>3</a:t>
            </a:r>
            <a:r>
              <a:rPr lang="cs-CZ" sz="1200" dirty="0" smtClean="0"/>
              <a:t> V. Určete maximální hodnotu napětí a maximální a efektivní hodnotu proudu.</a:t>
            </a:r>
          </a:p>
          <a:p>
            <a:pPr lvl="0" algn="just"/>
            <a:r>
              <a:rPr lang="cs-CZ" sz="1200" dirty="0" smtClean="0"/>
              <a:t>Určete jalový výkon, maximální a efektivní hodnotu napětí a kapacitu kondenzátoru, když je v obvodu ideální kondenzátor s reaktancí 2,5 </a:t>
            </a:r>
            <a:r>
              <a:rPr lang="cs-CZ" sz="1200" dirty="0">
                <a:sym typeface="Symbol"/>
              </a:rPr>
              <a:t></a:t>
            </a:r>
            <a:r>
              <a:rPr lang="cs-CZ" sz="1200" dirty="0" smtClean="0"/>
              <a:t> a maximální hodnota proudu je 14,1 A, frekvence je 1000 Hz.</a:t>
            </a:r>
          </a:p>
          <a:p>
            <a:pPr lvl="0" algn="just"/>
            <a:r>
              <a:rPr lang="cs-CZ" sz="1200" dirty="0" smtClean="0"/>
              <a:t>Určete hodnoty okamžité napětí, proudu z minulého příkladu v čase 0,00075 s.</a:t>
            </a:r>
            <a:endParaRPr lang="en-US" sz="1200" dirty="0"/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3610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221088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67240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Materiál lze použít při výuce elektrotechniky pro její část, která se zabývá základními poznatky střídavých proudů.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V první části jsou teoretické základy probírané látky a na konci jsou příklady, které žáci vypracují samostatně nebo je možné je využít při zkoušení jednotlivců za použití interaktivní tabule. 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Pro zjištění průběhů okamžitých hodnot použijí žáci tabulkový procesor Excel.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946</TotalTime>
  <Words>301</Words>
  <Application>Microsoft Office PowerPoint</Application>
  <PresentationFormat>Předvádění na obrazovce (4:3)</PresentationFormat>
  <Paragraphs>35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Střídavý proud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106</cp:revision>
  <dcterms:created xsi:type="dcterms:W3CDTF">2012-04-15T15:58:10Z</dcterms:created>
  <dcterms:modified xsi:type="dcterms:W3CDTF">2012-10-26T17:24:49Z</dcterms:modified>
</cp:coreProperties>
</file>