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3" r:id="rId1"/>
  </p:sldMasterIdLst>
  <p:notesMasterIdLst>
    <p:notesMasterId r:id="rId13"/>
  </p:notesMasterIdLst>
  <p:sldIdLst>
    <p:sldId id="275" r:id="rId2"/>
    <p:sldId id="257" r:id="rId3"/>
    <p:sldId id="274" r:id="rId4"/>
    <p:sldId id="271" r:id="rId5"/>
    <p:sldId id="259" r:id="rId6"/>
    <p:sldId id="263" r:id="rId7"/>
    <p:sldId id="260" r:id="rId8"/>
    <p:sldId id="266" r:id="rId9"/>
    <p:sldId id="258" r:id="rId10"/>
    <p:sldId id="278" r:id="rId11"/>
    <p:sldId id="277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7712B"/>
    <a:srgbClr val="009242"/>
    <a:srgbClr val="FFCE33"/>
    <a:srgbClr val="E2AC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2" d="100"/>
          <a:sy n="62" d="100"/>
        </p:scale>
        <p:origin x="-1038" y="-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cs typeface="+mn-cs"/>
              </a:defRPr>
            </a:lvl1pPr>
          </a:lstStyle>
          <a:p>
            <a:pPr>
              <a:defRPr/>
            </a:pPr>
            <a:fld id="{D90E29EB-EAF4-4A23-8EE1-98728429A115}" type="datetimeFigureOut">
              <a:rPr lang="cs-CZ"/>
              <a:pPr>
                <a:defRPr/>
              </a:pPr>
              <a:t>8.3.2012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cs typeface="+mn-cs"/>
              </a:defRPr>
            </a:lvl1pPr>
          </a:lstStyle>
          <a:p>
            <a:pPr>
              <a:defRPr/>
            </a:pPr>
            <a:fld id="{A1723A4D-96E3-4488-8391-66BD8F6618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023AB7B-A73D-4D9C-809F-C768757F2CA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1C6AACC-1339-4FD8-8075-798BF2B71D1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pPr>
              <a:defRPr/>
            </a:pPr>
            <a:fld id="{5785C2D1-7CEC-4D94-9B75-D78A2964E6D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1B4F122-96D1-4F86-BF13-6D272502B8E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9C667C2-B7EB-4FE7-B5C8-30889005109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ECAD7F2-4D22-42F2-835B-3C58114B912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85E6EA1-421A-43DA-8F43-2F9A8EEF5DA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2B38369-84E6-4944-A865-46BBFE32A68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F3C0D06-2735-46BC-BF13-ACCA212A4DB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16A8446-C808-41E3-A9E9-B0BCEE643B0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15FF07C-0B12-4C70-8BBC-0554B78CEB1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fld id="{99976C1E-B930-44B7-A6A2-39A6214901C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38" r:id="rId5"/>
    <p:sldLayoutId id="2147483739" r:id="rId6"/>
    <p:sldLayoutId id="2147483740" r:id="rId7"/>
    <p:sldLayoutId id="2147483741" r:id="rId8"/>
    <p:sldLayoutId id="2147483742" r:id="rId9"/>
    <p:sldLayoutId id="2147483743" r:id="rId10"/>
    <p:sldLayoutId id="2147483744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2/2e/HematitaEZ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HematitaEZ.jpg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eleznehory-hm.cz/2348/po-stopach-keltu/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217.115.252.254:1572/Dokumenty%20pro%20studenty/Dvo%C5%99%C3%A1k%20Martin/1.%20Prav%C4%9Bk/7.%20Doba%20%C5%BEelezn%C3%A1,%20800%25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1/14/Hallstatt_001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Hallstatt_001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217.115.252.254:1572/Dokumenty%20pro%20studenty/Dvo%C5%99%C3%A1k%20Martin/1.%20Prav%C4%9Bk/7.%20Doba%20%C5%BEelezn%C3%A1,%20800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//upload.wikimedia.org/wikipedia/commons/f/f3/Prehistoric_Times_of_Bohemia,_Moravia_and_Slovakia_-_NM_Prague_98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Prehistoric_Times_of_Bohemia,_Moravia_and_Slovakia_-_NM_Prague_98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B%C3%BD%C4%8D%C3%AD_sk%C3%A1la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hyperlink" Target="http://say-ur-invisible.blog.cz/1106/a-vyvoj-lidske-spolecnosti-v-praveku" TargetMode="External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B%C3%BD%C4%8D%C3%AD_sk%C3%A1la" TargetMode="Externa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nthropark.wz.cz/holoceb.htm" TargetMode="Externa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B%C3%BD%C4%8D%C3%AD_sk%C3%A1la" TargetMode="External"/><Relationship Id="rId3" Type="http://schemas.openxmlformats.org/officeDocument/2006/relationships/hyperlink" Target="http://www.anthropark.wz.cz/holoceb.htm%20citov&#225;no%2020.9.2011" TargetMode="External"/><Relationship Id="rId7" Type="http://schemas.openxmlformats.org/officeDocument/2006/relationships/hyperlink" Target="http://217.115.252.254:1572/Dokumenty%20pro%20studenty/Dvo%C5%99%C3%A1k%20Martin/1.%20Prav%C4%9Bk/7.%20Doba%20%C5%BEelezn%C3%A1,%20800%25" TargetMode="External"/><Relationship Id="rId2" Type="http://schemas.openxmlformats.org/officeDocument/2006/relationships/hyperlink" Target="http://cs.wikipedia.org/wiki/Soubor:HematitaEZ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Hallstatt_001.jpg" TargetMode="External"/><Relationship Id="rId5" Type="http://schemas.openxmlformats.org/officeDocument/2006/relationships/hyperlink" Target="http://217.115.252.254:1572/Dokumenty%20pro%20studenty/Dvo%C5%99%C3%A1k%20Martin/1.%20Prav%C4%9Bk/7.%20Doba%20%C5%BEelezn%C3%A1,%20800" TargetMode="External"/><Relationship Id="rId4" Type="http://schemas.openxmlformats.org/officeDocument/2006/relationships/hyperlink" Target="http://cs.wikipedia.org/wiki/Soubor:Prehistoric_Times_of_Bohemia,_Moravia_and_Slovakia_-_NM_Prague_98.JPG" TargetMode="External"/><Relationship Id="rId9" Type="http://schemas.openxmlformats.org/officeDocument/2006/relationships/hyperlink" Target="http://www.zeleznehory-hm.cz/2348/po-stopach-keltu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86051" y="6072206"/>
            <a:ext cx="3929090" cy="78579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285720" y="0"/>
            <a:ext cx="8572560" cy="2714620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Název </a:t>
            </a:r>
            <a:r>
              <a:rPr lang="cs-CZ" sz="2400" b="1" dirty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školy: </a:t>
            </a:r>
            <a:r>
              <a:rPr lang="cs-CZ" sz="2400" i="1" dirty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ZŠ Klášterec nad Ohří, </a:t>
            </a:r>
            <a:r>
              <a:rPr lang="cs-CZ" sz="2400" i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Krátká </a:t>
            </a:r>
            <a:r>
              <a:rPr lang="cs-CZ" sz="2400" i="1" dirty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676</a:t>
            </a:r>
            <a:br>
              <a:rPr lang="cs-CZ" sz="2400" i="1" dirty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400" i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Lenka </a:t>
            </a:r>
            <a:r>
              <a:rPr lang="cs-CZ" sz="2400" i="1" dirty="0" err="1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Špillerová</a:t>
            </a:r>
            <a:r>
              <a:rPr lang="cs-CZ" sz="2400" b="1" dirty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400" i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VY_32_INOVACE_9-13_ </a:t>
            </a:r>
            <a:r>
              <a:rPr lang="cs-CZ" sz="2400" i="1" dirty="0" smtClean="0">
                <a:solidFill>
                  <a:schemeClr val="accent3">
                    <a:lumMod val="75000"/>
                  </a:schemeClr>
                </a:solidFill>
                <a:effectLst/>
                <a:latin typeface="Times New Roman" pitchFamily="18" charset="0"/>
                <a:cs typeface="Times New Roman" pitchFamily="18" charset="0"/>
              </a:rPr>
              <a:t>Starší doba železná </a:t>
            </a:r>
            <a:r>
              <a:rPr lang="cs-CZ" sz="2400" i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Halštat </a:t>
            </a:r>
            <a:r>
              <a:rPr lang="cs-CZ" sz="2400" dirty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400" dirty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400" b="1" dirty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4293096"/>
            <a:ext cx="8064896" cy="672480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bg1"/>
                </a:solidFill>
              </a:rPr>
              <a:t>Anotace: </a:t>
            </a:r>
            <a:r>
              <a:rPr lang="cs-CZ" sz="2400" dirty="0" smtClean="0">
                <a:solidFill>
                  <a:schemeClr val="bg1"/>
                </a:solidFill>
              </a:rPr>
              <a:t>Prezentace pro 6. </a:t>
            </a:r>
            <a:r>
              <a:rPr lang="cs-CZ" sz="2400" dirty="0" smtClean="0">
                <a:solidFill>
                  <a:schemeClr val="bg1"/>
                </a:solidFill>
              </a:rPr>
              <a:t>ročník k </a:t>
            </a:r>
            <a:r>
              <a:rPr lang="cs-CZ" sz="2400" dirty="0" smtClean="0">
                <a:solidFill>
                  <a:schemeClr val="bg1"/>
                </a:solidFill>
              </a:rPr>
              <a:t>výkladu starší doby železné  a stručnému zápisu do sešitu. Prostřednictvím obrázků seznamuje s životem našich předků v období Halštatu. </a:t>
            </a: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67717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7012"/>
            <a:ext cx="8388423" cy="1833836"/>
          </a:xfrm>
        </p:spPr>
        <p:txBody>
          <a:bodyPr/>
          <a:lstStyle/>
          <a:p>
            <a:r>
              <a:rPr lang="cs-CZ" sz="3400" b="1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STARŠÍ DOBA ŽELEZNÁ – HALŠTAT </a:t>
            </a:r>
            <a:r>
              <a:rPr lang="cs-CZ" sz="3400" dirty="0" smtClean="0"/>
              <a:t/>
            </a:r>
            <a:br>
              <a:rPr lang="cs-CZ" sz="3400" dirty="0" smtClean="0"/>
            </a:br>
            <a:r>
              <a:rPr lang="cs-CZ" sz="3400" dirty="0" smtClean="0"/>
              <a:t>                 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3525" y="1052737"/>
            <a:ext cx="7386638" cy="1512167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 </a:t>
            </a:r>
            <a:r>
              <a:rPr lang="cs-CZ" b="1" i="1" dirty="0" smtClean="0">
                <a:solidFill>
                  <a:schemeClr val="tx1">
                    <a:lumMod val="95000"/>
                  </a:schemeClr>
                </a:solidFill>
              </a:rPr>
              <a:t>železo</a:t>
            </a:r>
            <a:r>
              <a:rPr lang="cs-CZ" dirty="0" smtClean="0">
                <a:solidFill>
                  <a:schemeClr val="tx1">
                    <a:lumMod val="95000"/>
                  </a:schemeClr>
                </a:solidFill>
              </a:rPr>
              <a:t> - pevný tvrdý kov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>
                    <a:lumMod val="95000"/>
                  </a:schemeClr>
                </a:solidFill>
              </a:rPr>
              <a:t>    vyrábí se z železné rudy (dostupná)</a:t>
            </a:r>
          </a:p>
          <a:p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1026" name="Picture 2" descr="Soubor:HematitaEZ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28728" y="2249510"/>
            <a:ext cx="6383632" cy="3608014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475656" y="6021288"/>
            <a:ext cx="6840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4"/>
              </a:rPr>
              <a:t>http://cs.wikipedia.org/wiki/Soubor:HematitaEZ.jpg</a:t>
            </a:r>
            <a:r>
              <a:rPr lang="cs-CZ" dirty="0" smtClean="0"/>
              <a:t> 12.10.2011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54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" y="260649"/>
            <a:ext cx="7650162" cy="3744416"/>
          </a:xfrm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 řemesla: hutnictví, kovářství</a:t>
            </a:r>
          </a:p>
          <a:p>
            <a:endParaRPr lang="cs-CZ" dirty="0"/>
          </a:p>
        </p:txBody>
      </p:sp>
      <p:pic>
        <p:nvPicPr>
          <p:cNvPr id="1026" name="Picture 2" descr="http://www.oblibene.org/userdata/shopimg/zeleznehory-hm/image/gener/big/DSC_020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196752"/>
            <a:ext cx="7555806" cy="502461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115616" y="5877272"/>
            <a:ext cx="7056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/>
              </a:rPr>
              <a:t>   </a:t>
            </a:r>
            <a:r>
              <a:rPr lang="cs-CZ" sz="1400" dirty="0" smtClean="0">
                <a:hlinkClick r:id="rId3"/>
              </a:rPr>
              <a:t>http://www.</a:t>
            </a:r>
            <a:r>
              <a:rPr lang="cs-CZ" sz="1400" dirty="0" err="1" smtClean="0">
                <a:hlinkClick r:id="rId3"/>
              </a:rPr>
              <a:t>zeleznehory</a:t>
            </a:r>
            <a:r>
              <a:rPr lang="cs-CZ" sz="1400" dirty="0" smtClean="0">
                <a:hlinkClick r:id="rId3"/>
              </a:rPr>
              <a:t>-hm.</a:t>
            </a:r>
            <a:r>
              <a:rPr lang="cs-CZ" sz="1400" dirty="0" err="1" smtClean="0">
                <a:hlinkClick r:id="rId3"/>
              </a:rPr>
              <a:t>cz</a:t>
            </a:r>
            <a:r>
              <a:rPr lang="cs-CZ" sz="1400" dirty="0" smtClean="0">
                <a:hlinkClick r:id="rId3"/>
              </a:rPr>
              <a:t>/2348/po-</a:t>
            </a:r>
            <a:r>
              <a:rPr lang="cs-CZ" sz="1400" dirty="0" err="1" smtClean="0">
                <a:hlinkClick r:id="rId3"/>
              </a:rPr>
              <a:t>stopach</a:t>
            </a:r>
            <a:r>
              <a:rPr lang="cs-CZ" sz="1400" dirty="0" smtClean="0">
                <a:hlinkClick r:id="rId3"/>
              </a:rPr>
              <a:t>-</a:t>
            </a:r>
            <a:r>
              <a:rPr lang="cs-CZ" sz="1400" dirty="0" err="1" smtClean="0">
                <a:hlinkClick r:id="rId3"/>
              </a:rPr>
              <a:t>keltu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smtClean="0"/>
              <a:t> 4.10.2011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55975" y="2708920"/>
            <a:ext cx="3294187" cy="338708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30722" name="Picture 2" descr="http://217.115.252.254:1572/Dokumenty%20pro%20studenty/Dvo%C5%99%C3%A1k%20Martin/1.%20Prav%C4%9Bk/7.%20Doba%20%C5%BEelezn%C3%A1,%20800%20-%20600%20BC/1.%20Hal%C5%A1tatsk%C3%A1%20kultura/1.%20Hal%C5%A1tatsk%C3%A1%20kultura%20-%20roz%C5%A1%C3%AD%C5%99en%C3%AD%20v%20Evrop%C4%9B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88640"/>
            <a:ext cx="7740352" cy="566980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55576" y="5286388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hlinkClick r:id="rId3"/>
              </a:rPr>
              <a:t>http://217.115.252.254:1572/Dokumenty%20pro%20studenty/</a:t>
            </a:r>
            <a:r>
              <a:rPr lang="cs-CZ" sz="1400" dirty="0" err="1" smtClean="0">
                <a:hlinkClick r:id="rId3"/>
              </a:rPr>
              <a:t>Dvo</a:t>
            </a:r>
            <a:r>
              <a:rPr lang="cs-CZ" sz="1400" dirty="0" smtClean="0">
                <a:hlinkClick r:id="rId3"/>
              </a:rPr>
              <a:t>%C5%99%C3%A1k%20Martin/1.%20Prav%C4%9Bk/7.%20Doba%20%C5%</a:t>
            </a:r>
            <a:r>
              <a:rPr lang="cs-CZ" sz="1400" dirty="0" err="1" smtClean="0">
                <a:hlinkClick r:id="rId3"/>
              </a:rPr>
              <a:t>BEelezn</a:t>
            </a:r>
            <a:r>
              <a:rPr lang="cs-CZ" sz="1400" dirty="0" smtClean="0">
                <a:hlinkClick r:id="rId3"/>
              </a:rPr>
              <a:t>%C3%A1,%20800%</a:t>
            </a:r>
            <a:r>
              <a:rPr lang="cs-CZ" sz="1400" dirty="0" smtClean="0"/>
              <a:t> 10.10.2011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332656"/>
            <a:ext cx="8064896" cy="1008111"/>
          </a:xfrm>
        </p:spPr>
        <p:txBody>
          <a:bodyPr/>
          <a:lstStyle/>
          <a:p>
            <a:pPr algn="ctr">
              <a:buNone/>
            </a:pP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Hallstatt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smtClean="0">
                <a:solidFill>
                  <a:srgbClr val="FFC000"/>
                </a:solidFill>
              </a:rPr>
              <a:t>– rakouské sídliště, solné doly</a:t>
            </a: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8434" name="Picture 2" descr="Soubor:Hallstatt 00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1105570"/>
            <a:ext cx="8105210" cy="513174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043608" y="6237312"/>
            <a:ext cx="741682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hlinkClick r:id="rId4"/>
              </a:rPr>
              <a:t>http://cs.wikipedia.org/wiki/Soubor:Hallstatt_001.jpg</a:t>
            </a:r>
            <a:r>
              <a:rPr lang="cs-CZ" sz="1400" dirty="0" smtClean="0"/>
              <a:t> 10.9.2011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5" name="Zástupný symbol pro obsah 3" descr="vaky sůl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755576" y="548680"/>
            <a:ext cx="7668344" cy="5604732"/>
          </a:xfrm>
        </p:spPr>
      </p:pic>
      <p:sp>
        <p:nvSpPr>
          <p:cNvPr id="4" name="TextovéPole 3"/>
          <p:cNvSpPr txBox="1"/>
          <p:nvPr/>
        </p:nvSpPr>
        <p:spPr>
          <a:xfrm>
            <a:off x="683568" y="5661248"/>
            <a:ext cx="78488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hlinkClick r:id="rId3"/>
              </a:rPr>
              <a:t>http://217.115.252.254:1572/Dokumenty%20pro%20studenty/</a:t>
            </a:r>
            <a:r>
              <a:rPr lang="cs-CZ" sz="1600" dirty="0" err="1" smtClean="0">
                <a:hlinkClick r:id="rId3"/>
              </a:rPr>
              <a:t>Dvo</a:t>
            </a:r>
            <a:r>
              <a:rPr lang="cs-CZ" sz="1600" dirty="0" smtClean="0">
                <a:hlinkClick r:id="rId3"/>
              </a:rPr>
              <a:t>%C5%99%C3%A1k%20Martin/1.%20Prav%C4%9Bk/7.%20Doba%20%C5%</a:t>
            </a:r>
            <a:r>
              <a:rPr lang="cs-CZ" sz="1600" dirty="0" err="1" smtClean="0">
                <a:hlinkClick r:id="rId3"/>
              </a:rPr>
              <a:t>BEelezn</a:t>
            </a:r>
            <a:r>
              <a:rPr lang="cs-CZ" sz="1600" dirty="0" smtClean="0">
                <a:hlinkClick r:id="rId3"/>
              </a:rPr>
              <a:t>%C3%A1,%20800%20</a:t>
            </a:r>
            <a:r>
              <a:rPr lang="cs-CZ" sz="1600" dirty="0" smtClean="0"/>
              <a:t> 10.10.2011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16015" y="3212976"/>
            <a:ext cx="2934147" cy="2883024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0482" name="Picture 2" descr="Soubor:Prehistoric Times of Bohemia, Moravia and Slovakia - NM Prague 98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l="13192" t="55964" r="1721"/>
          <a:stretch>
            <a:fillRect/>
          </a:stretch>
        </p:blipFill>
        <p:spPr bwMode="auto">
          <a:xfrm>
            <a:off x="0" y="332656"/>
            <a:ext cx="9144000" cy="5630363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0" y="6165304"/>
            <a:ext cx="874846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hlinkClick r:id="rId4"/>
              </a:rPr>
              <a:t>http://cs.wikipedia.org/wiki/Soubor:Prehistoric_Times_of_Bohemia,_Moravia_and_Slovakia_-_NM_Prague_98.JPG</a:t>
            </a:r>
            <a:r>
              <a:rPr lang="cs-CZ" sz="1200" dirty="0" smtClean="0"/>
              <a:t> 25.9.2011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>
          <a:xfrm>
            <a:off x="4572000" y="1"/>
            <a:ext cx="4572000" cy="2714619"/>
          </a:xfrm>
        </p:spPr>
        <p:txBody>
          <a:bodyPr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Býčí skála – </a:t>
            </a:r>
            <a:br>
              <a:rPr lang="cs-CZ" sz="3200" dirty="0" smtClean="0">
                <a:solidFill>
                  <a:schemeClr val="tx1"/>
                </a:solidFill>
              </a:rPr>
            </a:br>
            <a:r>
              <a:rPr lang="cs-CZ" sz="3200" dirty="0" smtClean="0">
                <a:solidFill>
                  <a:schemeClr val="tx1"/>
                </a:solidFill>
              </a:rPr>
              <a:t>moravská jeskyně, </a:t>
            </a:r>
            <a:br>
              <a:rPr lang="cs-CZ" sz="3200" dirty="0" smtClean="0">
                <a:solidFill>
                  <a:schemeClr val="tx1"/>
                </a:solidFill>
              </a:rPr>
            </a:br>
            <a:r>
              <a:rPr lang="cs-CZ" sz="3200" dirty="0" smtClean="0">
                <a:solidFill>
                  <a:schemeClr val="tx1"/>
                </a:solidFill>
              </a:rPr>
              <a:t>nález hromadného pohřbu </a:t>
            </a:r>
            <a:endParaRPr lang="cs-CZ" sz="3200" dirty="0" smtClean="0"/>
          </a:p>
        </p:txBody>
      </p:sp>
      <p:pic>
        <p:nvPicPr>
          <p:cNvPr id="14339" name="Zástupný symbol pro obsah 3" descr="000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-1"/>
            <a:ext cx="4500563" cy="6858001"/>
          </a:xfrm>
        </p:spPr>
      </p:pic>
      <p:sp>
        <p:nvSpPr>
          <p:cNvPr id="7" name="TextovéPole 6"/>
          <p:cNvSpPr txBox="1"/>
          <p:nvPr/>
        </p:nvSpPr>
        <p:spPr>
          <a:xfrm>
            <a:off x="0" y="5572140"/>
            <a:ext cx="292892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hlinkClick r:id="rId3"/>
              </a:rPr>
              <a:t>http://cs.wikipedia.org/wiki/B%C3%BD%C4%8D%C3%AD_sk%C3%A1la</a:t>
            </a:r>
            <a:endParaRPr lang="cs-CZ" sz="1400" dirty="0" smtClean="0"/>
          </a:p>
          <a:p>
            <a:r>
              <a:rPr lang="cs-CZ" sz="1400" dirty="0" smtClean="0"/>
              <a:t>10.10.2011</a:t>
            </a:r>
            <a:endParaRPr lang="cs-CZ" sz="1400" dirty="0"/>
          </a:p>
        </p:txBody>
      </p:sp>
      <p:pic>
        <p:nvPicPr>
          <p:cNvPr id="6" name="Picture 2" descr="http://nd04.jxs.cz/602/140/ec9f205234_76744145_o2.jpg"/>
          <p:cNvPicPr>
            <a:picLocks noChangeAspect="1" noChangeArrowheads="1"/>
          </p:cNvPicPr>
          <p:nvPr/>
        </p:nvPicPr>
        <p:blipFill>
          <a:blip r:embed="rId4" cstate="print"/>
          <a:srcRect l="6278" r="4560"/>
          <a:stretch>
            <a:fillRect/>
          </a:stretch>
        </p:blipFill>
        <p:spPr bwMode="auto">
          <a:xfrm>
            <a:off x="5286380" y="2591081"/>
            <a:ext cx="2934945" cy="3291699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5500694" y="5429264"/>
            <a:ext cx="2714644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>
                <a:hlinkClick r:id="rId5"/>
              </a:rPr>
              <a:t>http://say-ur-invisible.blog.cz/1106/a-vyvoj-lidske-spolecnosti-v-praveku</a:t>
            </a:r>
            <a:endParaRPr lang="cs-CZ" sz="1100" dirty="0" smtClean="0"/>
          </a:p>
          <a:p>
            <a:r>
              <a:rPr lang="cs-CZ" sz="1100" dirty="0" smtClean="0"/>
              <a:t>10.10.2011</a:t>
            </a:r>
            <a:endParaRPr lang="cs-CZ" sz="1100" dirty="0"/>
          </a:p>
        </p:txBody>
      </p:sp>
      <p:pic>
        <p:nvPicPr>
          <p:cNvPr id="9" name="Obrázek 3" descr="bycek_small.gif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2786050" y="4179123"/>
            <a:ext cx="1785918" cy="26788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0" grpId="0"/>
      <p:bldP spid="7" grpId="0" build="allAtOnce"/>
      <p:bldP spid="8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60649"/>
            <a:ext cx="7956375" cy="1728191"/>
          </a:xfrm>
        </p:spPr>
        <p:txBody>
          <a:bodyPr/>
          <a:lstStyle/>
          <a:p>
            <a:r>
              <a:rPr lang="cs-CZ" dirty="0" smtClean="0"/>
              <a:t> růst majetkových rozdílů </a:t>
            </a:r>
            <a:r>
              <a:rPr lang="cs-CZ" dirty="0" smtClean="0">
                <a:sym typeface="Symbol"/>
              </a:rPr>
              <a:t>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2060"/>
                </a:solidFill>
              </a:rPr>
              <a:t>nejbohatší vrstva - náčelníci, válečníci   </a:t>
            </a:r>
            <a:r>
              <a:rPr lang="cs-CZ" i="1" dirty="0" smtClean="0">
                <a:solidFill>
                  <a:srgbClr val="002060"/>
                </a:solidFill>
              </a:rPr>
              <a:t>(knížecí hroby)</a:t>
            </a:r>
          </a:p>
          <a:p>
            <a:endParaRPr lang="cs-CZ" dirty="0"/>
          </a:p>
        </p:txBody>
      </p:sp>
      <p:pic>
        <p:nvPicPr>
          <p:cNvPr id="4" name="Zástupný symbol pro obsah 3" descr="hal104.jpg"/>
          <p:cNvPicPr>
            <a:picLocks noChangeAspect="1"/>
          </p:cNvPicPr>
          <p:nvPr/>
        </p:nvPicPr>
        <p:blipFill>
          <a:blip r:embed="rId2" cstate="print"/>
          <a:srcRect b="6349"/>
          <a:stretch>
            <a:fillRect/>
          </a:stretch>
        </p:blipFill>
        <p:spPr bwMode="auto">
          <a:xfrm>
            <a:off x="467544" y="1268760"/>
            <a:ext cx="8024521" cy="50908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395536" y="6165304"/>
            <a:ext cx="87484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cs.wikipedia.org/wiki/B%C3%BD%C4%8D%C3%AD_sk%C3%A1la</a:t>
            </a:r>
            <a:r>
              <a:rPr lang="cs-CZ" sz="1400" dirty="0" smtClean="0"/>
              <a:t>  10.10.2011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wpe7C.jpg (153300 bytes)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0"/>
            <a:ext cx="6264696" cy="689515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331640" y="6309320"/>
            <a:ext cx="65527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hlinkClick r:id="rId3"/>
              </a:rPr>
              <a:t>http://www.</a:t>
            </a:r>
            <a:r>
              <a:rPr lang="cs-CZ" sz="1400" dirty="0" err="1" smtClean="0">
                <a:hlinkClick r:id="rId3"/>
              </a:rPr>
              <a:t>anthropark.wz.cz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holoceb.htm</a:t>
            </a:r>
            <a:r>
              <a:rPr lang="cs-CZ" sz="1400" dirty="0" smtClean="0"/>
              <a:t> citováno 20.9.2011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340768"/>
            <a:ext cx="8507288" cy="4968592"/>
          </a:xfrm>
        </p:spPr>
        <p:txBody>
          <a:bodyPr>
            <a:normAutofit lnSpcReduction="10000"/>
          </a:bodyPr>
          <a:lstStyle/>
          <a:p>
            <a:r>
              <a:rPr lang="cs-CZ" sz="1800" dirty="0" smtClean="0">
                <a:hlinkClick r:id="rId2"/>
              </a:rPr>
              <a:t>http://cs.wikipedia.org/wiki/Soubor:HematitaEZ.jpg</a:t>
            </a:r>
            <a:r>
              <a:rPr lang="cs-CZ" sz="1800" dirty="0" smtClean="0"/>
              <a:t> 12.10.2011</a:t>
            </a:r>
          </a:p>
          <a:p>
            <a:r>
              <a:rPr lang="cs-CZ" sz="1800" dirty="0" smtClean="0">
                <a:hlinkClick r:id="rId3"/>
              </a:rPr>
              <a:t>http://www.</a:t>
            </a:r>
            <a:r>
              <a:rPr lang="cs-CZ" sz="1800" dirty="0" err="1" smtClean="0">
                <a:hlinkClick r:id="rId3"/>
              </a:rPr>
              <a:t>anthropark.wz.cz</a:t>
            </a:r>
            <a:r>
              <a:rPr lang="cs-CZ" sz="1800" dirty="0" smtClean="0">
                <a:hlinkClick r:id="rId3"/>
              </a:rPr>
              <a:t>/</a:t>
            </a:r>
            <a:r>
              <a:rPr lang="cs-CZ" sz="1800" dirty="0" err="1" smtClean="0">
                <a:hlinkClick r:id="rId3"/>
              </a:rPr>
              <a:t>holoceb.htm</a:t>
            </a:r>
            <a:r>
              <a:rPr lang="cs-CZ" sz="1800" dirty="0" smtClean="0">
                <a:hlinkClick r:id="rId3"/>
              </a:rPr>
              <a:t> citováno 20.9.2011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http://cs.wikipedia.org/wiki/Soubor:Prehistoric_Times_of_Bohemia,_Moravia_and_Slovakia_-_NM_Prague_98.JPG</a:t>
            </a:r>
            <a:r>
              <a:rPr lang="cs-CZ" sz="1800" dirty="0" smtClean="0"/>
              <a:t> 25.9.2011</a:t>
            </a:r>
          </a:p>
          <a:p>
            <a:r>
              <a:rPr lang="cs-CZ" sz="1800" dirty="0" smtClean="0">
                <a:hlinkClick r:id="rId5"/>
              </a:rPr>
              <a:t>http://217.115.252.254:1572/Dokumenty%20pro%20studenty/</a:t>
            </a:r>
            <a:r>
              <a:rPr lang="cs-CZ" sz="1800" dirty="0" err="1" smtClean="0">
                <a:hlinkClick r:id="rId5"/>
              </a:rPr>
              <a:t>Dvo</a:t>
            </a:r>
            <a:r>
              <a:rPr lang="cs-CZ" sz="1800" dirty="0" smtClean="0">
                <a:hlinkClick r:id="rId5"/>
              </a:rPr>
              <a:t>%C5%99%C3%A1k%20Martin/1.%20Prav%C4%9Bk/7.%20Doba%20%C5%</a:t>
            </a:r>
            <a:r>
              <a:rPr lang="cs-CZ" sz="1800" dirty="0" err="1" smtClean="0">
                <a:hlinkClick r:id="rId5"/>
              </a:rPr>
              <a:t>BEelezn</a:t>
            </a:r>
            <a:r>
              <a:rPr lang="cs-CZ" sz="1800" dirty="0" smtClean="0">
                <a:hlinkClick r:id="rId5"/>
              </a:rPr>
              <a:t>%C3%A1,%20800%20</a:t>
            </a:r>
            <a:r>
              <a:rPr lang="cs-CZ" sz="1800" dirty="0" smtClean="0"/>
              <a:t> 10.10.2011</a:t>
            </a:r>
          </a:p>
          <a:p>
            <a:r>
              <a:rPr lang="cs-CZ" sz="1800" dirty="0" smtClean="0">
                <a:hlinkClick r:id="rId6"/>
              </a:rPr>
              <a:t>http://cs.wikipedia.org/wiki/Soubor:Hallstatt_001.jpg</a:t>
            </a:r>
            <a:r>
              <a:rPr lang="cs-CZ" sz="1800" dirty="0" smtClean="0"/>
              <a:t> 10.9.2011</a:t>
            </a:r>
          </a:p>
          <a:p>
            <a:r>
              <a:rPr lang="cs-CZ" sz="1800" dirty="0" smtClean="0">
                <a:hlinkClick r:id="rId7"/>
              </a:rPr>
              <a:t>http://217.115.252.254:1572/Dokumenty%20pro%20studenty/</a:t>
            </a:r>
            <a:r>
              <a:rPr lang="cs-CZ" sz="1800" dirty="0" err="1" smtClean="0">
                <a:hlinkClick r:id="rId7"/>
              </a:rPr>
              <a:t>Dvo</a:t>
            </a:r>
            <a:r>
              <a:rPr lang="cs-CZ" sz="1800" dirty="0" smtClean="0">
                <a:hlinkClick r:id="rId7"/>
              </a:rPr>
              <a:t>%C5%99%C3%A1k%20Martin/1.%20Prav%C4%9Bk/7.%20Doba%20%C5%</a:t>
            </a:r>
            <a:r>
              <a:rPr lang="cs-CZ" sz="1800" dirty="0" err="1" smtClean="0">
                <a:hlinkClick r:id="rId7"/>
              </a:rPr>
              <a:t>BEelezn</a:t>
            </a:r>
            <a:r>
              <a:rPr lang="cs-CZ" sz="1800" dirty="0" smtClean="0">
                <a:hlinkClick r:id="rId7"/>
              </a:rPr>
              <a:t>%C3%A1,%20800%</a:t>
            </a:r>
            <a:r>
              <a:rPr lang="cs-CZ" sz="1800" dirty="0" smtClean="0"/>
              <a:t> 10.10.2011</a:t>
            </a:r>
          </a:p>
          <a:p>
            <a:r>
              <a:rPr lang="cs-CZ" sz="1800" dirty="0" smtClean="0">
                <a:hlinkClick r:id="rId8"/>
              </a:rPr>
              <a:t>http://cs.wikipedia.org/wiki/B%C3%BD%C4%8D%C3%AD_sk%C3%A1la</a:t>
            </a:r>
            <a:r>
              <a:rPr lang="cs-CZ" sz="1800" dirty="0" smtClean="0"/>
              <a:t> 10.10.2011</a:t>
            </a:r>
          </a:p>
          <a:p>
            <a:r>
              <a:rPr lang="cs-CZ" sz="1800" dirty="0" smtClean="0">
                <a:hlinkClick r:id="rId8"/>
              </a:rPr>
              <a:t>http://cs.wikipedia.org/wiki/B%C3%BD%C4%8D%C3%AD_sk%C3%A1la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       10.10.2011</a:t>
            </a:r>
          </a:p>
          <a:p>
            <a:pPr>
              <a:buNone/>
            </a:pPr>
            <a:r>
              <a:rPr lang="cs-CZ" sz="1800" dirty="0" smtClean="0"/>
              <a:t>      </a:t>
            </a:r>
            <a:r>
              <a:rPr lang="cs-CZ" sz="1800" dirty="0" smtClean="0">
                <a:hlinkClick r:id="rId9"/>
              </a:rPr>
              <a:t>http://www.</a:t>
            </a:r>
            <a:r>
              <a:rPr lang="cs-CZ" sz="1800" dirty="0" err="1" smtClean="0">
                <a:hlinkClick r:id="rId9"/>
              </a:rPr>
              <a:t>zeleznehory</a:t>
            </a:r>
            <a:r>
              <a:rPr lang="cs-CZ" sz="1800" dirty="0" smtClean="0">
                <a:hlinkClick r:id="rId9"/>
              </a:rPr>
              <a:t>-hm.</a:t>
            </a:r>
            <a:r>
              <a:rPr lang="cs-CZ" sz="1800" dirty="0" err="1" smtClean="0">
                <a:hlinkClick r:id="rId9"/>
              </a:rPr>
              <a:t>cz</a:t>
            </a:r>
            <a:r>
              <a:rPr lang="cs-CZ" sz="1800" dirty="0" smtClean="0">
                <a:hlinkClick r:id="rId9"/>
              </a:rPr>
              <a:t>/2348/po-</a:t>
            </a:r>
            <a:r>
              <a:rPr lang="cs-CZ" sz="1800" dirty="0" err="1" smtClean="0">
                <a:hlinkClick r:id="rId9"/>
              </a:rPr>
              <a:t>stopach</a:t>
            </a:r>
            <a:r>
              <a:rPr lang="cs-CZ" sz="1800" dirty="0" smtClean="0">
                <a:hlinkClick r:id="rId9"/>
              </a:rPr>
              <a:t>-</a:t>
            </a:r>
            <a:r>
              <a:rPr lang="cs-CZ" sz="1800" dirty="0" err="1" smtClean="0">
                <a:hlinkClick r:id="rId9"/>
              </a:rPr>
              <a:t>keltu</a:t>
            </a:r>
            <a:r>
              <a:rPr lang="cs-CZ" sz="1800" dirty="0" smtClean="0">
                <a:hlinkClick r:id="rId9"/>
              </a:rPr>
              <a:t>/</a:t>
            </a:r>
            <a:r>
              <a:rPr lang="cs-CZ" sz="1800" dirty="0" smtClean="0"/>
              <a:t> 4.10.2011</a:t>
            </a:r>
          </a:p>
          <a:p>
            <a:pPr>
              <a:buNone/>
            </a:pPr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lastní 8">
      <a:dk1>
        <a:sysClr val="windowText" lastClr="000000"/>
      </a:dk1>
      <a:lt1>
        <a:sysClr val="window" lastClr="FFFFFF"/>
      </a:lt1>
      <a:dk2>
        <a:srgbClr val="611617"/>
      </a:dk2>
      <a:lt2>
        <a:srgbClr val="E7DEC9"/>
      </a:lt2>
      <a:accent1>
        <a:srgbClr val="964305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918</TotalTime>
  <Words>194</Words>
  <Application>Microsoft Office PowerPoint</Application>
  <PresentationFormat>Předvádění na obrazovce (4:3)</PresentationFormat>
  <Paragraphs>34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Vrchol</vt:lpstr>
      <vt:lpstr>  Název školy: ZŠ Klášterec nad Ohří, Krátká 676 Autor: Lenka Špillerová Název materiálu: VY_32_INOVACE_9-13_ Starší doba železná Halštat  Číslo projektu: CZ.1.07/1.4.00/21.1115  </vt:lpstr>
      <vt:lpstr>STARŠÍ DOBA ŽELEZNÁ – HALŠTAT                     </vt:lpstr>
      <vt:lpstr>Snímek 3</vt:lpstr>
      <vt:lpstr>Snímek 4</vt:lpstr>
      <vt:lpstr>Snímek 5</vt:lpstr>
      <vt:lpstr>Snímek 6</vt:lpstr>
      <vt:lpstr>Snímek 7</vt:lpstr>
      <vt:lpstr>Býčí skála –  moravská jeskyně,  nález hromadného pohřbu </vt:lpstr>
      <vt:lpstr>Snímek 9</vt:lpstr>
      <vt:lpstr>Snímek 10</vt:lpstr>
      <vt:lpstr>použité zdroje</vt:lpstr>
    </vt:vector>
  </TitlesOfParts>
  <Company>Klasterec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škola, Klášterec nad Ohří, Krátká 676, okres Chomutov Autor: Lenka Špillerová Název materiálu: VY_32_INOVACE_06_KLÁŠTEREC NAD OHŘÍ_ZÁMEK Číslo projektu: CZ 1.07…………</dc:title>
  <dc:creator>1. ZS</dc:creator>
  <cp:lastModifiedBy>Uživatel</cp:lastModifiedBy>
  <cp:revision>104</cp:revision>
  <dcterms:created xsi:type="dcterms:W3CDTF">2011-10-24T06:38:58Z</dcterms:created>
  <dcterms:modified xsi:type="dcterms:W3CDTF">2012-03-08T16:36:17Z</dcterms:modified>
</cp:coreProperties>
</file>