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6" r:id="rId10"/>
    <p:sldId id="267" r:id="rId11"/>
    <p:sldId id="268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239DC-7E28-42C8-B7DF-DACD0733AA0F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4BD29-D592-41AF-9EFF-8FC124E7112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499580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239DC-7E28-42C8-B7DF-DACD0733AA0F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4BD29-D592-41AF-9EFF-8FC124E7112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2653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239DC-7E28-42C8-B7DF-DACD0733AA0F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4BD29-D592-41AF-9EFF-8FC124E7112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92106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239DC-7E28-42C8-B7DF-DACD0733AA0F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4BD29-D592-41AF-9EFF-8FC124E7112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63694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239DC-7E28-42C8-B7DF-DACD0733AA0F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4BD29-D592-41AF-9EFF-8FC124E7112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391344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239DC-7E28-42C8-B7DF-DACD0733AA0F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4BD29-D592-41AF-9EFF-8FC124E7112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28567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239DC-7E28-42C8-B7DF-DACD0733AA0F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4BD29-D592-41AF-9EFF-8FC124E7112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073797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239DC-7E28-42C8-B7DF-DACD0733AA0F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4BD29-D592-41AF-9EFF-8FC124E7112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23657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239DC-7E28-42C8-B7DF-DACD0733AA0F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4BD29-D592-41AF-9EFF-8FC124E7112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44916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239DC-7E28-42C8-B7DF-DACD0733AA0F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4BD29-D592-41AF-9EFF-8FC124E7112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307589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239DC-7E28-42C8-B7DF-DACD0733AA0F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4BD29-D592-41AF-9EFF-8FC124E7112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235805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D239DC-7E28-42C8-B7DF-DACD0733AA0F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74BD29-D592-41AF-9EFF-8FC124E7112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72653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755576" y="620688"/>
            <a:ext cx="7992887" cy="457048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b="1" dirty="0"/>
              <a:t> </a:t>
            </a:r>
            <a:endParaRPr lang="cs-CZ" sz="2400" dirty="0"/>
          </a:p>
          <a:p>
            <a:r>
              <a:rPr lang="cs-CZ" sz="2400" b="1" dirty="0"/>
              <a:t>Název školy:        </a:t>
            </a:r>
            <a:r>
              <a:rPr lang="cs-CZ" sz="2400" b="1" dirty="0" smtClean="0"/>
              <a:t>ZŠ </a:t>
            </a:r>
            <a:r>
              <a:rPr lang="cs-CZ" sz="2400" b="1" dirty="0"/>
              <a:t>a MŠ T. G. Masaryka Fulnek</a:t>
            </a:r>
            <a:endParaRPr lang="cs-CZ" sz="2400" dirty="0"/>
          </a:p>
          <a:p>
            <a:r>
              <a:rPr lang="cs-CZ" sz="2400" b="1" dirty="0"/>
              <a:t>Autor :		    </a:t>
            </a:r>
            <a:r>
              <a:rPr lang="cs-CZ" sz="2400" b="1" dirty="0" smtClean="0"/>
              <a:t>Mgr</a:t>
            </a:r>
            <a:r>
              <a:rPr lang="cs-CZ" sz="2400" b="1" dirty="0"/>
              <a:t>. Jitka Kolářová</a:t>
            </a:r>
            <a:endParaRPr lang="cs-CZ" sz="2400" dirty="0"/>
          </a:p>
          <a:p>
            <a:r>
              <a:rPr lang="cs-CZ" sz="2400" b="1" dirty="0"/>
              <a:t>Název :	</a:t>
            </a:r>
            <a:r>
              <a:rPr lang="cs-CZ" sz="2400" b="1" dirty="0" smtClean="0"/>
              <a:t>    VY_32_INOVACE_ČJ.5.7-15</a:t>
            </a:r>
            <a:endParaRPr lang="cs-CZ" sz="2400" dirty="0"/>
          </a:p>
          <a:p>
            <a:r>
              <a:rPr lang="cs-CZ" sz="2400" b="1" dirty="0"/>
              <a:t>Vzdělávací obor: </a:t>
            </a:r>
            <a:r>
              <a:rPr lang="cs-CZ" sz="2400" dirty="0"/>
              <a:t>Jazyk a jazyková komunikace</a:t>
            </a:r>
            <a:r>
              <a:rPr lang="cs-CZ" sz="2400" b="1" dirty="0"/>
              <a:t>    </a:t>
            </a:r>
            <a:endParaRPr lang="cs-CZ" sz="2400" dirty="0"/>
          </a:p>
          <a:p>
            <a:r>
              <a:rPr lang="cs-CZ" sz="2400" b="1" dirty="0"/>
              <a:t>Téma : 	                 </a:t>
            </a:r>
            <a:r>
              <a:rPr lang="cs-CZ" sz="2400" b="1" dirty="0" smtClean="0"/>
              <a:t>Slovesa – osoba, číslo, čas</a:t>
            </a:r>
          </a:p>
          <a:p>
            <a:r>
              <a:rPr lang="cs-CZ" sz="2400" b="1" dirty="0" smtClean="0"/>
              <a:t>Doporučený </a:t>
            </a:r>
            <a:r>
              <a:rPr lang="cs-CZ" sz="2400" b="1" dirty="0"/>
              <a:t>ročník:          </a:t>
            </a:r>
            <a:r>
              <a:rPr lang="cs-CZ" sz="2400" dirty="0" smtClean="0"/>
              <a:t>5</a:t>
            </a:r>
            <a:r>
              <a:rPr lang="cs-CZ" sz="2400" dirty="0"/>
              <a:t>.</a:t>
            </a:r>
          </a:p>
          <a:p>
            <a:pPr algn="just"/>
            <a:r>
              <a:rPr lang="cs-CZ" sz="2400" b="1" dirty="0"/>
              <a:t>Anotace: 	</a:t>
            </a:r>
            <a:r>
              <a:rPr lang="cs-CZ" sz="2400" b="1" dirty="0" smtClean="0"/>
              <a:t>    </a:t>
            </a:r>
            <a:r>
              <a:rPr lang="cs-CZ" sz="2400" dirty="0" smtClean="0"/>
              <a:t>Materiál  </a:t>
            </a:r>
            <a:r>
              <a:rPr lang="cs-CZ" sz="2400" dirty="0"/>
              <a:t>je zaměřen na  objasnění a doplnění  základních slovesných kategorií  </a:t>
            </a:r>
            <a:r>
              <a:rPr lang="cs-CZ" sz="2400" dirty="0" smtClean="0"/>
              <a:t>- </a:t>
            </a:r>
            <a:r>
              <a:rPr lang="cs-CZ" sz="2400" dirty="0"/>
              <a:t>osobu, číslo a čas, obsahuje cvičení a  jejich řešení zaměřená na dané téma.</a:t>
            </a:r>
          </a:p>
          <a:p>
            <a:r>
              <a:rPr lang="cs-CZ" sz="2400" b="1" dirty="0" smtClean="0"/>
              <a:t>Číslo </a:t>
            </a:r>
            <a:r>
              <a:rPr lang="cs-CZ" sz="2400" b="1" dirty="0"/>
              <a:t>projektu:	</a:t>
            </a:r>
            <a:r>
              <a:rPr lang="cs-CZ" sz="2400" b="1" dirty="0" smtClean="0"/>
              <a:t>     CZ.1.07/1.4.00/21.0903</a:t>
            </a:r>
            <a:r>
              <a:rPr lang="cs-CZ" sz="2400" b="1" dirty="0"/>
              <a:t>	</a:t>
            </a:r>
            <a:endParaRPr lang="cs-CZ" sz="2400" dirty="0"/>
          </a:p>
          <a:p>
            <a:endParaRPr lang="cs-CZ" b="1" dirty="0" smtClean="0"/>
          </a:p>
          <a:p>
            <a:endParaRPr lang="cs-CZ" sz="9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67374" y="535267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267226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i="1" dirty="0" smtClean="0">
                <a:solidFill>
                  <a:srgbClr val="002060"/>
                </a:solidFill>
              </a:rPr>
              <a:t>OSOBA a ČÍSLO</a:t>
            </a:r>
            <a:endParaRPr lang="cs-CZ" b="1" i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pPr marL="0" indent="0" algn="ctr">
              <a:buNone/>
            </a:pPr>
            <a:r>
              <a:rPr lang="cs-CZ" b="1" i="1" dirty="0" smtClean="0">
                <a:solidFill>
                  <a:srgbClr val="C00000"/>
                </a:solidFill>
              </a:rPr>
              <a:t>U sloves rozlišujeme osoby v čísle: </a:t>
            </a:r>
          </a:p>
          <a:p>
            <a:pPr marL="0" indent="0" algn="ctr">
              <a:buNone/>
            </a:pPr>
            <a:r>
              <a:rPr lang="cs-CZ" b="1" i="1" u="sng" dirty="0" smtClean="0">
                <a:solidFill>
                  <a:srgbClr val="0070C0"/>
                </a:solidFill>
              </a:rPr>
              <a:t>JEDNOTNÉM</a:t>
            </a:r>
            <a:r>
              <a:rPr lang="cs-CZ" b="1" i="1" dirty="0" smtClean="0">
                <a:solidFill>
                  <a:srgbClr val="0070C0"/>
                </a:solidFill>
              </a:rPr>
              <a:t> 			</a:t>
            </a:r>
            <a:r>
              <a:rPr lang="cs-CZ" b="1" i="1" u="sng" dirty="0" smtClean="0">
                <a:solidFill>
                  <a:srgbClr val="0070C0"/>
                </a:solidFill>
              </a:rPr>
              <a:t>MNOŽNÉM</a:t>
            </a:r>
          </a:p>
          <a:p>
            <a:pPr marL="0" indent="0">
              <a:buNone/>
            </a:pPr>
            <a:endParaRPr lang="cs-CZ" sz="1400" dirty="0"/>
          </a:p>
          <a:p>
            <a:pPr marL="0" indent="0" algn="ctr">
              <a:buNone/>
            </a:pPr>
            <a:r>
              <a:rPr lang="cs-CZ" b="1" dirty="0" smtClean="0"/>
              <a:t>1. já				1. my</a:t>
            </a:r>
          </a:p>
          <a:p>
            <a:pPr marL="0" indent="0" algn="ctr">
              <a:buNone/>
            </a:pPr>
            <a:r>
              <a:rPr lang="cs-CZ" b="1" dirty="0" smtClean="0"/>
              <a:t>2. ty				2. vy</a:t>
            </a:r>
          </a:p>
          <a:p>
            <a:pPr marL="0" indent="0" algn="ctr">
              <a:buNone/>
            </a:pPr>
            <a:r>
              <a:rPr lang="cs-CZ" b="1" dirty="0" smtClean="0"/>
              <a:t>3. on, ona, ono		3. oni, ony, ona</a:t>
            </a:r>
          </a:p>
          <a:p>
            <a:pPr marL="0" indent="0" algn="ctr">
              <a:buNone/>
            </a:pPr>
            <a:endParaRPr lang="cs-CZ" i="1" dirty="0" smtClean="0"/>
          </a:p>
          <a:p>
            <a:pPr marL="0" indent="0" algn="ctr">
              <a:buNone/>
            </a:pPr>
            <a:r>
              <a:rPr lang="cs-CZ" i="1" dirty="0" smtClean="0"/>
              <a:t>(u 3. osoby rozlišujeme rod podstatného jména)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xmlns="" val="3655548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i="1" dirty="0" smtClean="0">
                <a:solidFill>
                  <a:srgbClr val="002060"/>
                </a:solidFill>
              </a:rPr>
              <a:t>PŘÍKLAD – sloveso </a:t>
            </a:r>
            <a:r>
              <a:rPr lang="cs-CZ" sz="2800" b="1" i="1" u="sng" dirty="0" smtClean="0">
                <a:solidFill>
                  <a:srgbClr val="002060"/>
                </a:solidFill>
              </a:rPr>
              <a:t>CVIČIT</a:t>
            </a:r>
            <a:endParaRPr lang="cs-CZ" sz="2800" b="1" i="1" u="sng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      </a:t>
            </a:r>
            <a:r>
              <a:rPr lang="cs-CZ" b="1" i="1" dirty="0" smtClean="0">
                <a:solidFill>
                  <a:srgbClr val="C00000"/>
                </a:solidFill>
              </a:rPr>
              <a:t>ČÍSLO JEDNOTNÉ	             ČÍSLO MNOŽNÉ</a:t>
            </a:r>
          </a:p>
          <a:p>
            <a:pPr marL="0" indent="0">
              <a:buNone/>
            </a:pPr>
            <a:endParaRPr lang="cs-CZ" sz="1400" b="1" i="1" dirty="0" smtClean="0">
              <a:solidFill>
                <a:srgbClr val="C00000"/>
              </a:solidFill>
            </a:endParaRPr>
          </a:p>
          <a:p>
            <a:pPr marL="514350" indent="-514350" algn="ctr">
              <a:buAutoNum type="arabicPeriod"/>
            </a:pPr>
            <a:r>
              <a:rPr lang="cs-CZ" b="1" dirty="0" smtClean="0"/>
              <a:t>já </a:t>
            </a:r>
            <a:r>
              <a:rPr lang="cs-CZ" b="1" i="1" dirty="0" smtClean="0">
                <a:solidFill>
                  <a:srgbClr val="002060"/>
                </a:solidFill>
              </a:rPr>
              <a:t>cvičím</a:t>
            </a:r>
            <a:r>
              <a:rPr lang="cs-CZ" b="1" dirty="0" smtClean="0"/>
              <a:t>		   1. my </a:t>
            </a:r>
            <a:r>
              <a:rPr lang="cs-CZ" b="1" i="1" dirty="0" smtClean="0">
                <a:solidFill>
                  <a:srgbClr val="002060"/>
                </a:solidFill>
              </a:rPr>
              <a:t>cvičíme</a:t>
            </a:r>
          </a:p>
          <a:p>
            <a:pPr marL="514350" indent="-514350" algn="ctr">
              <a:buAutoNum type="arabicPeriod"/>
            </a:pPr>
            <a:r>
              <a:rPr lang="cs-CZ" b="1" dirty="0" smtClean="0"/>
              <a:t>ty </a:t>
            </a:r>
            <a:r>
              <a:rPr lang="cs-CZ" b="1" i="1" dirty="0" smtClean="0">
                <a:solidFill>
                  <a:srgbClr val="002060"/>
                </a:solidFill>
              </a:rPr>
              <a:t>cvičíš</a:t>
            </a:r>
            <a:r>
              <a:rPr lang="cs-CZ" b="1" dirty="0" smtClean="0">
                <a:solidFill>
                  <a:srgbClr val="002060"/>
                </a:solidFill>
              </a:rPr>
              <a:t>	</a:t>
            </a:r>
            <a:r>
              <a:rPr lang="cs-CZ" b="1" dirty="0" smtClean="0"/>
              <a:t>		</a:t>
            </a:r>
            <a:r>
              <a:rPr lang="cs-CZ" b="1" dirty="0"/>
              <a:t> </a:t>
            </a:r>
            <a:r>
              <a:rPr lang="cs-CZ" b="1" dirty="0" smtClean="0"/>
              <a:t>  2. vy </a:t>
            </a:r>
            <a:r>
              <a:rPr lang="cs-CZ" b="1" dirty="0" smtClean="0">
                <a:solidFill>
                  <a:srgbClr val="002060"/>
                </a:solidFill>
              </a:rPr>
              <a:t>cvičíte</a:t>
            </a:r>
          </a:p>
          <a:p>
            <a:pPr marL="514350" indent="-514350" algn="ctr">
              <a:buAutoNum type="arabicPeriod"/>
            </a:pPr>
            <a:r>
              <a:rPr lang="cs-CZ" b="1" dirty="0" smtClean="0"/>
              <a:t>on  (chlapec)</a:t>
            </a:r>
            <a:r>
              <a:rPr lang="cs-CZ" b="1" dirty="0" smtClean="0">
                <a:solidFill>
                  <a:srgbClr val="002060"/>
                </a:solidFill>
              </a:rPr>
              <a:t>cvičí</a:t>
            </a:r>
            <a:r>
              <a:rPr lang="cs-CZ" b="1" dirty="0" smtClean="0"/>
              <a:t>      3.  oni (chlapci)</a:t>
            </a:r>
            <a:r>
              <a:rPr lang="cs-CZ" b="1" dirty="0" smtClean="0">
                <a:solidFill>
                  <a:srgbClr val="002060"/>
                </a:solidFill>
              </a:rPr>
              <a:t>cvičí</a:t>
            </a:r>
          </a:p>
          <a:p>
            <a:pPr marL="0" indent="0" algn="ctr">
              <a:buNone/>
            </a:pPr>
            <a:r>
              <a:rPr lang="cs-CZ" b="1" dirty="0"/>
              <a:t> </a:t>
            </a:r>
            <a:r>
              <a:rPr lang="cs-CZ" b="1" dirty="0" smtClean="0"/>
              <a:t>     ona (dívka) </a:t>
            </a:r>
            <a:r>
              <a:rPr lang="cs-CZ" b="1" dirty="0" smtClean="0">
                <a:solidFill>
                  <a:srgbClr val="002060"/>
                </a:solidFill>
              </a:rPr>
              <a:t>cvičí</a:t>
            </a:r>
            <a:r>
              <a:rPr lang="cs-CZ" b="1" dirty="0" smtClean="0"/>
              <a:t>	        ona (děvčata) </a:t>
            </a:r>
            <a:r>
              <a:rPr lang="cs-CZ" b="1" dirty="0" smtClean="0">
                <a:solidFill>
                  <a:srgbClr val="002060"/>
                </a:solidFill>
              </a:rPr>
              <a:t>cvičí</a:t>
            </a:r>
          </a:p>
          <a:p>
            <a:pPr marL="0" indent="0" algn="ctr">
              <a:buNone/>
            </a:pPr>
            <a:r>
              <a:rPr lang="cs-CZ" b="1" dirty="0"/>
              <a:t> </a:t>
            </a:r>
            <a:r>
              <a:rPr lang="cs-CZ" b="1" dirty="0" smtClean="0"/>
              <a:t>     ono (dítě)</a:t>
            </a:r>
            <a:r>
              <a:rPr lang="cs-CZ" b="1" dirty="0" smtClean="0">
                <a:solidFill>
                  <a:srgbClr val="002060"/>
                </a:solidFill>
              </a:rPr>
              <a:t> cvičí</a:t>
            </a:r>
            <a:r>
              <a:rPr lang="cs-CZ" b="1" dirty="0" smtClean="0"/>
              <a:t>	</a:t>
            </a:r>
            <a:r>
              <a:rPr lang="cs-CZ" b="1" dirty="0"/>
              <a:t> </a:t>
            </a:r>
            <a:r>
              <a:rPr lang="cs-CZ" b="1" dirty="0" smtClean="0"/>
              <a:t>       ony (děti) </a:t>
            </a:r>
            <a:r>
              <a:rPr lang="cs-CZ" b="1" dirty="0" smtClean="0">
                <a:solidFill>
                  <a:srgbClr val="002060"/>
                </a:solidFill>
              </a:rPr>
              <a:t>cvičí</a:t>
            </a: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74271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pPr lvl="0">
              <a:spcBef>
                <a:spcPct val="20000"/>
              </a:spcBef>
            </a:pPr>
            <a:r>
              <a:rPr lang="cs-CZ" sz="4000" b="1" i="1" dirty="0" smtClean="0">
                <a:solidFill>
                  <a:srgbClr val="002060"/>
                </a:solidFill>
              </a:rPr>
              <a:t/>
            </a:r>
            <a:br>
              <a:rPr lang="cs-CZ" sz="4000" b="1" i="1" dirty="0" smtClean="0">
                <a:solidFill>
                  <a:srgbClr val="002060"/>
                </a:solidFill>
              </a:rPr>
            </a:br>
            <a:r>
              <a:rPr lang="cs-CZ" b="1" i="1" dirty="0" smtClean="0">
                <a:solidFill>
                  <a:srgbClr val="002060"/>
                </a:solidFill>
                <a:ea typeface="+mn-ea"/>
                <a:cs typeface="+mn-cs"/>
              </a:rPr>
              <a:t>K </a:t>
            </a:r>
            <a:r>
              <a:rPr lang="cs-CZ" b="1" i="1" dirty="0">
                <a:solidFill>
                  <a:srgbClr val="002060"/>
                </a:solidFill>
                <a:ea typeface="+mn-ea"/>
                <a:cs typeface="+mn-cs"/>
              </a:rPr>
              <a:t>daným slovesům urči osobu a číslo </a:t>
            </a:r>
            <a:r>
              <a:rPr lang="cs-CZ" sz="3200" b="1" i="1" dirty="0">
                <a:solidFill>
                  <a:srgbClr val="C00000"/>
                </a:solidFill>
                <a:ea typeface="+mn-ea"/>
                <a:cs typeface="+mn-cs"/>
              </a:rPr>
              <a:t/>
            </a:r>
            <a:br>
              <a:rPr lang="cs-CZ" sz="3200" b="1" i="1" dirty="0">
                <a:solidFill>
                  <a:srgbClr val="C00000"/>
                </a:solidFill>
                <a:ea typeface="+mn-ea"/>
                <a:cs typeface="+mn-cs"/>
              </a:rPr>
            </a:br>
            <a:r>
              <a:rPr lang="cs-CZ" sz="2400" b="1" i="1" dirty="0">
                <a:solidFill>
                  <a:srgbClr val="FF0000"/>
                </a:solidFill>
                <a:ea typeface="+mn-ea"/>
                <a:cs typeface="+mn-cs"/>
              </a:rPr>
              <a:t>          (značíme číslicí a č.j. nebo č.mn.)</a:t>
            </a:r>
            <a:r>
              <a:rPr lang="cs-CZ" sz="2400" b="1" i="1" dirty="0">
                <a:solidFill>
                  <a:prstClr val="black"/>
                </a:solidFill>
                <a:ea typeface="+mn-ea"/>
                <a:cs typeface="+mn-cs"/>
              </a:rPr>
              <a:t/>
            </a:r>
            <a:br>
              <a:rPr lang="cs-CZ" sz="2400" b="1" i="1" dirty="0">
                <a:solidFill>
                  <a:prstClr val="black"/>
                </a:solidFill>
                <a:ea typeface="+mn-ea"/>
                <a:cs typeface="+mn-cs"/>
              </a:rPr>
            </a:br>
            <a:endParaRPr lang="cs-CZ" sz="4000" b="1" i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sz="2400" i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45068394"/>
              </p:ext>
            </p:extLst>
          </p:nvPr>
        </p:nvGraphicFramePr>
        <p:xfrm>
          <a:off x="539552" y="1628801"/>
          <a:ext cx="7920879" cy="4680522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640293"/>
                <a:gridCol w="2640293"/>
                <a:gridCol w="2640293"/>
              </a:tblGrid>
              <a:tr h="668646"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>
                          <a:solidFill>
                            <a:schemeClr val="tx1"/>
                          </a:solidFill>
                        </a:rPr>
                        <a:t>SLOVESO </a:t>
                      </a:r>
                      <a:endParaRPr lang="cs-CZ" sz="2400" b="1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OSOBA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ČÍSLO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668646"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>
                          <a:solidFill>
                            <a:srgbClr val="C00000"/>
                          </a:solidFill>
                        </a:rPr>
                        <a:t>ležíme</a:t>
                      </a:r>
                      <a:endParaRPr lang="cs-CZ" sz="2400" b="1" i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i="1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i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668646"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>
                          <a:solidFill>
                            <a:srgbClr val="C00000"/>
                          </a:solidFill>
                        </a:rPr>
                        <a:t>cvičíš</a:t>
                      </a:r>
                      <a:endParaRPr lang="cs-CZ" sz="2400" b="1" i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i="1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i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668646"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>
                          <a:solidFill>
                            <a:srgbClr val="C00000"/>
                          </a:solidFill>
                        </a:rPr>
                        <a:t>čtou</a:t>
                      </a:r>
                      <a:endParaRPr lang="cs-CZ" sz="2400" b="1" i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i="1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i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668646"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>
                          <a:solidFill>
                            <a:srgbClr val="C00000"/>
                          </a:solidFill>
                        </a:rPr>
                        <a:t>jdeš</a:t>
                      </a:r>
                      <a:endParaRPr lang="cs-CZ" sz="2400" b="1" i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i="1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i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668646"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>
                          <a:solidFill>
                            <a:srgbClr val="C00000"/>
                          </a:solidFill>
                        </a:rPr>
                        <a:t>píše</a:t>
                      </a:r>
                      <a:endParaRPr lang="cs-CZ" sz="2400" b="1" i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i="1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i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668646"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>
                          <a:solidFill>
                            <a:srgbClr val="C00000"/>
                          </a:solidFill>
                        </a:rPr>
                        <a:t>voláte</a:t>
                      </a:r>
                      <a:endParaRPr lang="cs-CZ" sz="2400" b="1" i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i="1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i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109475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pPr lvl="0">
              <a:spcBef>
                <a:spcPct val="20000"/>
              </a:spcBef>
            </a:pPr>
            <a:r>
              <a:rPr lang="cs-CZ" b="1" i="1" dirty="0" smtClean="0">
                <a:solidFill>
                  <a:srgbClr val="C00000"/>
                </a:solidFill>
              </a:rPr>
              <a:t/>
            </a:r>
            <a:br>
              <a:rPr lang="cs-CZ" b="1" i="1" dirty="0" smtClean="0">
                <a:solidFill>
                  <a:srgbClr val="C00000"/>
                </a:solidFill>
              </a:rPr>
            </a:br>
            <a:r>
              <a:rPr lang="cs-CZ" b="1" i="1" dirty="0" smtClean="0">
                <a:solidFill>
                  <a:srgbClr val="C00000"/>
                </a:solidFill>
              </a:rPr>
              <a:t>ŘEŠENÍ:</a:t>
            </a:r>
            <a:br>
              <a:rPr lang="cs-CZ" b="1" i="1" dirty="0" smtClean="0">
                <a:solidFill>
                  <a:srgbClr val="C00000"/>
                </a:solidFill>
              </a:rPr>
            </a:br>
            <a:r>
              <a:rPr lang="cs-CZ" sz="3100" b="1" i="1" dirty="0" smtClean="0">
                <a:solidFill>
                  <a:srgbClr val="002060"/>
                </a:solidFill>
                <a:ea typeface="+mn-ea"/>
                <a:cs typeface="+mn-cs"/>
              </a:rPr>
              <a:t>Zkontroluj </a:t>
            </a:r>
            <a:r>
              <a:rPr lang="cs-CZ" sz="3100" b="1" i="1" dirty="0">
                <a:solidFill>
                  <a:srgbClr val="002060"/>
                </a:solidFill>
                <a:ea typeface="+mn-ea"/>
                <a:cs typeface="+mn-cs"/>
              </a:rPr>
              <a:t>si, jak jsi pracoval/a:</a:t>
            </a:r>
            <a:r>
              <a:rPr lang="cs-CZ" sz="2400" i="1" dirty="0">
                <a:solidFill>
                  <a:srgbClr val="002060"/>
                </a:solidFill>
                <a:ea typeface="+mn-ea"/>
                <a:cs typeface="+mn-cs"/>
              </a:rPr>
              <a:t/>
            </a:r>
            <a:br>
              <a:rPr lang="cs-CZ" sz="2400" i="1" dirty="0">
                <a:solidFill>
                  <a:srgbClr val="002060"/>
                </a:solidFill>
                <a:ea typeface="+mn-ea"/>
                <a:cs typeface="+mn-cs"/>
              </a:rPr>
            </a:br>
            <a:endParaRPr lang="cs-CZ" b="1" i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sz="2400" i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29485045"/>
              </p:ext>
            </p:extLst>
          </p:nvPr>
        </p:nvGraphicFramePr>
        <p:xfrm>
          <a:off x="539552" y="1700808"/>
          <a:ext cx="7920879" cy="4392487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640293"/>
                <a:gridCol w="2640293"/>
                <a:gridCol w="2640293"/>
              </a:tblGrid>
              <a:tr h="1081567">
                <a:tc>
                  <a:txBody>
                    <a:bodyPr/>
                    <a:lstStyle/>
                    <a:p>
                      <a:pPr algn="ctr"/>
                      <a:endParaRPr lang="cs-CZ" sz="2400" b="1" i="1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cs-CZ" sz="2400" b="1" i="1" dirty="0" smtClean="0">
                          <a:solidFill>
                            <a:schemeClr val="tx1"/>
                          </a:solidFill>
                        </a:rPr>
                        <a:t>SLOVESO </a:t>
                      </a:r>
                      <a:endParaRPr lang="cs-CZ" sz="2400" b="1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OSOBA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ČÍSLO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551820"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>
                          <a:solidFill>
                            <a:srgbClr val="C00000"/>
                          </a:solidFill>
                        </a:rPr>
                        <a:t>ležíme</a:t>
                      </a:r>
                      <a:endParaRPr lang="cs-CZ" sz="2400" b="1" i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/>
                        <a:t>1.</a:t>
                      </a:r>
                      <a:endParaRPr lang="cs-CZ" sz="2400" b="1" i="1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/>
                        <a:t>mn.</a:t>
                      </a:r>
                      <a:endParaRPr lang="cs-CZ" sz="2400" b="1" i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551820"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>
                          <a:solidFill>
                            <a:srgbClr val="C00000"/>
                          </a:solidFill>
                        </a:rPr>
                        <a:t>cvičíš</a:t>
                      </a:r>
                      <a:endParaRPr lang="cs-CZ" sz="2400" b="1" i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/>
                        <a:t>2.</a:t>
                      </a:r>
                      <a:endParaRPr lang="cs-CZ" sz="2400" b="1" i="1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/>
                        <a:t>j.</a:t>
                      </a:r>
                      <a:endParaRPr lang="cs-CZ" sz="2400" b="1" i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551820"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>
                          <a:solidFill>
                            <a:srgbClr val="C00000"/>
                          </a:solidFill>
                        </a:rPr>
                        <a:t>čtou</a:t>
                      </a:r>
                      <a:endParaRPr lang="cs-CZ" sz="2400" b="1" i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/>
                        <a:t>3.</a:t>
                      </a:r>
                      <a:endParaRPr lang="cs-CZ" sz="2400" b="1" i="1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/>
                        <a:t>mn.</a:t>
                      </a:r>
                      <a:endParaRPr lang="cs-CZ" sz="2400" b="1" i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551820"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>
                          <a:solidFill>
                            <a:srgbClr val="C00000"/>
                          </a:solidFill>
                        </a:rPr>
                        <a:t>jdeš</a:t>
                      </a:r>
                      <a:endParaRPr lang="cs-CZ" sz="2400" b="1" i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/>
                        <a:t>2.</a:t>
                      </a:r>
                      <a:endParaRPr lang="cs-CZ" sz="2400" b="1" i="1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/>
                        <a:t>j.</a:t>
                      </a:r>
                      <a:endParaRPr lang="cs-CZ" sz="2400" b="1" i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551820"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>
                          <a:solidFill>
                            <a:srgbClr val="C00000"/>
                          </a:solidFill>
                        </a:rPr>
                        <a:t>píše</a:t>
                      </a:r>
                      <a:endParaRPr lang="cs-CZ" sz="2400" b="1" i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/>
                        <a:t>3.</a:t>
                      </a:r>
                      <a:endParaRPr lang="cs-CZ" sz="2400" b="1" i="1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/>
                        <a:t>j.</a:t>
                      </a:r>
                      <a:endParaRPr lang="cs-CZ" sz="2400" b="1" i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551820"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>
                          <a:solidFill>
                            <a:srgbClr val="C00000"/>
                          </a:solidFill>
                        </a:rPr>
                        <a:t>voláte</a:t>
                      </a:r>
                      <a:endParaRPr lang="cs-CZ" sz="2400" b="1" i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/>
                        <a:t>2.</a:t>
                      </a:r>
                      <a:endParaRPr lang="cs-CZ" sz="2400" b="1" i="1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/>
                        <a:t>mn.</a:t>
                      </a:r>
                      <a:endParaRPr lang="cs-CZ" sz="2400" b="1" i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503035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i="1" dirty="0" smtClean="0"/>
              <a:t/>
            </a:r>
            <a:br>
              <a:rPr lang="cs-CZ" b="1" i="1" dirty="0" smtClean="0"/>
            </a:br>
            <a:r>
              <a:rPr lang="cs-CZ" b="1" i="1" dirty="0" smtClean="0"/>
              <a:t/>
            </a:r>
            <a:br>
              <a:rPr lang="cs-CZ" b="1" i="1" dirty="0" smtClean="0"/>
            </a:br>
            <a:r>
              <a:rPr lang="cs-CZ" b="1" i="1" dirty="0" smtClean="0"/>
              <a:t>U sloves rozlišujeme čas:</a:t>
            </a:r>
            <a:r>
              <a:rPr lang="cs-CZ" b="1" i="1" dirty="0"/>
              <a:t/>
            </a:r>
            <a:br>
              <a:rPr lang="cs-CZ" b="1" i="1" dirty="0"/>
            </a:br>
            <a:r>
              <a:rPr lang="cs-CZ" sz="4900" b="1" i="1" dirty="0" smtClean="0">
                <a:solidFill>
                  <a:srgbClr val="002060"/>
                </a:solidFill>
              </a:rPr>
              <a:t>ČAS PŘÍTOMNÝ</a:t>
            </a:r>
            <a:r>
              <a:rPr lang="cs-CZ" b="1" i="1" dirty="0" smtClean="0"/>
              <a:t/>
            </a:r>
            <a:br>
              <a:rPr lang="cs-CZ" b="1" i="1" dirty="0" smtClean="0"/>
            </a:br>
            <a:r>
              <a:rPr lang="cs-CZ" b="1" i="1" dirty="0" smtClean="0"/>
              <a:t/>
            </a:r>
            <a:br>
              <a:rPr lang="cs-CZ" b="1" i="1" dirty="0" smtClean="0"/>
            </a:b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probíhá  </a:t>
            </a:r>
            <a:r>
              <a:rPr lang="cs-CZ" dirty="0" smtClean="0">
                <a:solidFill>
                  <a:srgbClr val="FF0000"/>
                </a:solidFill>
              </a:rPr>
              <a:t>teď v tuto chvíli </a:t>
            </a:r>
            <a:r>
              <a:rPr lang="cs-CZ" dirty="0" smtClean="0"/>
              <a:t>- např.</a:t>
            </a:r>
          </a:p>
          <a:p>
            <a:pPr marL="0" indent="0" algn="ctr">
              <a:buNone/>
            </a:pPr>
            <a:r>
              <a:rPr lang="cs-CZ" dirty="0" smtClean="0"/>
              <a:t> </a:t>
            </a:r>
          </a:p>
          <a:p>
            <a:pPr marL="0" indent="0" algn="ctr">
              <a:buNone/>
            </a:pPr>
            <a:r>
              <a:rPr lang="cs-CZ" b="1" i="1" dirty="0" smtClean="0">
                <a:solidFill>
                  <a:srgbClr val="002060"/>
                </a:solidFill>
              </a:rPr>
              <a:t>Číslo jednotné</a:t>
            </a:r>
          </a:p>
          <a:p>
            <a:pPr marL="0" indent="0" algn="ctr">
              <a:buNone/>
            </a:pPr>
            <a:r>
              <a:rPr lang="cs-CZ" dirty="0" smtClean="0"/>
              <a:t>já </a:t>
            </a:r>
            <a:r>
              <a:rPr lang="cs-CZ" b="1" i="1" dirty="0" smtClean="0"/>
              <a:t>cvičím</a:t>
            </a:r>
            <a:r>
              <a:rPr lang="cs-CZ" dirty="0" smtClean="0"/>
              <a:t>, ty </a:t>
            </a:r>
            <a:r>
              <a:rPr lang="cs-CZ" b="1" i="1" dirty="0" smtClean="0"/>
              <a:t>cvičíš</a:t>
            </a:r>
            <a:r>
              <a:rPr lang="cs-CZ" dirty="0" smtClean="0"/>
              <a:t>, on, ona, ono </a:t>
            </a:r>
            <a:r>
              <a:rPr lang="cs-CZ" b="1" i="1" dirty="0" smtClean="0"/>
              <a:t>cvičí</a:t>
            </a:r>
          </a:p>
          <a:p>
            <a:pPr marL="0" indent="0" algn="ctr">
              <a:buNone/>
            </a:pPr>
            <a:endParaRPr lang="cs-CZ" b="1" i="1" dirty="0" smtClean="0"/>
          </a:p>
          <a:p>
            <a:pPr marL="0" indent="0" algn="ctr">
              <a:buNone/>
            </a:pPr>
            <a:r>
              <a:rPr lang="cs-CZ" b="1" i="1" dirty="0" smtClean="0">
                <a:solidFill>
                  <a:srgbClr val="002060"/>
                </a:solidFill>
              </a:rPr>
              <a:t>Číslo množné</a:t>
            </a:r>
          </a:p>
          <a:p>
            <a:pPr marL="0" indent="0" algn="ctr">
              <a:buNone/>
            </a:pPr>
            <a:r>
              <a:rPr lang="cs-CZ" dirty="0" smtClean="0"/>
              <a:t>my </a:t>
            </a:r>
            <a:r>
              <a:rPr lang="cs-CZ" b="1" i="1" dirty="0" smtClean="0"/>
              <a:t>cvičíme</a:t>
            </a:r>
            <a:r>
              <a:rPr lang="cs-CZ" dirty="0" smtClean="0"/>
              <a:t>, vy </a:t>
            </a:r>
            <a:r>
              <a:rPr lang="cs-CZ" b="1" i="1" dirty="0" smtClean="0"/>
              <a:t>cvičíte</a:t>
            </a:r>
            <a:r>
              <a:rPr lang="cs-CZ" dirty="0" smtClean="0"/>
              <a:t>, oni, ony, ona </a:t>
            </a:r>
            <a:r>
              <a:rPr lang="cs-CZ" b="1" i="1" dirty="0" smtClean="0"/>
              <a:t>cvičí</a:t>
            </a:r>
          </a:p>
          <a:p>
            <a:pPr marL="0" indent="0">
              <a:buNone/>
            </a:pPr>
            <a:r>
              <a:rPr lang="cs-CZ" b="1" i="1" dirty="0" smtClean="0"/>
              <a:t>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76551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sz="4000" b="1" i="1" dirty="0" smtClean="0"/>
              <a:t/>
            </a:r>
            <a:br>
              <a:rPr lang="cs-CZ" sz="4000" b="1" i="1" dirty="0" smtClean="0"/>
            </a:br>
            <a:r>
              <a:rPr lang="cs-CZ" sz="4900" b="1" i="1" dirty="0" smtClean="0">
                <a:solidFill>
                  <a:srgbClr val="002060"/>
                </a:solidFill>
              </a:rPr>
              <a:t/>
            </a:r>
            <a:br>
              <a:rPr lang="cs-CZ" sz="4900" b="1" i="1" dirty="0" smtClean="0">
                <a:solidFill>
                  <a:srgbClr val="002060"/>
                </a:solidFill>
              </a:rPr>
            </a:br>
            <a:r>
              <a:rPr lang="cs-CZ" sz="4900" b="1" i="1" dirty="0" smtClean="0">
                <a:solidFill>
                  <a:srgbClr val="002060"/>
                </a:solidFill>
              </a:rPr>
              <a:t>ČAS  MINULÝ</a:t>
            </a:r>
            <a:r>
              <a:rPr lang="cs-CZ" sz="4000" b="1" i="1" dirty="0" smtClean="0">
                <a:solidFill>
                  <a:srgbClr val="002060"/>
                </a:solidFill>
              </a:rPr>
              <a:t/>
            </a:r>
            <a:br>
              <a:rPr lang="cs-CZ" sz="4000" b="1" i="1" dirty="0" smtClean="0">
                <a:solidFill>
                  <a:srgbClr val="002060"/>
                </a:solidFill>
              </a:rPr>
            </a:br>
            <a:r>
              <a:rPr lang="cs-CZ" dirty="0" smtClean="0"/>
              <a:t/>
            </a:r>
            <a:br>
              <a:rPr lang="cs-CZ" dirty="0" smtClean="0"/>
            </a:b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děj, který </a:t>
            </a:r>
            <a:r>
              <a:rPr lang="cs-CZ" dirty="0" smtClean="0">
                <a:solidFill>
                  <a:srgbClr val="FF0000"/>
                </a:solidFill>
              </a:rPr>
              <a:t>již proběhl  </a:t>
            </a:r>
            <a:r>
              <a:rPr lang="cs-CZ" dirty="0" smtClean="0"/>
              <a:t>- např. 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b="1" i="1" dirty="0" smtClean="0">
                <a:solidFill>
                  <a:srgbClr val="002060"/>
                </a:solidFill>
              </a:rPr>
              <a:t>Číslo jednotné</a:t>
            </a:r>
          </a:p>
          <a:p>
            <a:pPr marL="0" indent="0" algn="ctr">
              <a:buNone/>
            </a:pPr>
            <a:r>
              <a:rPr lang="cs-CZ" dirty="0" smtClean="0"/>
              <a:t>já </a:t>
            </a:r>
            <a:r>
              <a:rPr lang="cs-CZ" b="1" i="1" dirty="0" smtClean="0"/>
              <a:t>jsem</a:t>
            </a:r>
            <a:r>
              <a:rPr lang="cs-CZ" dirty="0" smtClean="0"/>
              <a:t> </a:t>
            </a:r>
            <a:r>
              <a:rPr lang="cs-CZ" b="1" i="1" dirty="0" smtClean="0"/>
              <a:t>cvičil</a:t>
            </a:r>
            <a:r>
              <a:rPr lang="cs-CZ" dirty="0" smtClean="0"/>
              <a:t>, ty j</a:t>
            </a:r>
            <a:r>
              <a:rPr lang="cs-CZ" b="1" dirty="0" smtClean="0"/>
              <a:t>si</a:t>
            </a:r>
            <a:r>
              <a:rPr lang="cs-CZ" dirty="0" smtClean="0"/>
              <a:t> </a:t>
            </a:r>
            <a:r>
              <a:rPr lang="cs-CZ" b="1" i="1" dirty="0" smtClean="0"/>
              <a:t>cvičil</a:t>
            </a:r>
            <a:r>
              <a:rPr lang="cs-CZ" dirty="0" smtClean="0"/>
              <a:t>, on, ona, ono </a:t>
            </a:r>
            <a:r>
              <a:rPr lang="cs-CZ" b="1" i="1" dirty="0" smtClean="0"/>
              <a:t>cvičil/a</a:t>
            </a:r>
            <a:endParaRPr lang="cs-CZ" b="1" i="1" dirty="0" smtClean="0"/>
          </a:p>
          <a:p>
            <a:pPr marL="0" indent="0" algn="ctr">
              <a:buNone/>
            </a:pPr>
            <a:endParaRPr lang="cs-CZ" b="1" i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i="1" dirty="0" smtClean="0">
                <a:solidFill>
                  <a:srgbClr val="002060"/>
                </a:solidFill>
              </a:rPr>
              <a:t>Číslo množné</a:t>
            </a:r>
          </a:p>
          <a:p>
            <a:pPr marL="0" indent="0" algn="ctr">
              <a:buNone/>
            </a:pPr>
            <a:r>
              <a:rPr lang="cs-CZ" dirty="0" smtClean="0"/>
              <a:t>my </a:t>
            </a:r>
            <a:r>
              <a:rPr lang="cs-CZ" b="1" i="1" dirty="0" smtClean="0"/>
              <a:t>jsme cvičili/y</a:t>
            </a:r>
            <a:r>
              <a:rPr lang="cs-CZ" dirty="0" smtClean="0"/>
              <a:t>, vy </a:t>
            </a:r>
            <a:r>
              <a:rPr lang="cs-CZ" b="1" i="1" dirty="0" smtClean="0"/>
              <a:t>jste cvičili/y</a:t>
            </a:r>
            <a:r>
              <a:rPr lang="cs-CZ" dirty="0" smtClean="0"/>
              <a:t>, </a:t>
            </a:r>
          </a:p>
          <a:p>
            <a:pPr marL="0" indent="0" algn="ctr">
              <a:buNone/>
            </a:pPr>
            <a:r>
              <a:rPr lang="cs-CZ" dirty="0" smtClean="0"/>
              <a:t>oni, ony, ona </a:t>
            </a:r>
            <a:r>
              <a:rPr lang="cs-CZ" b="1" i="1" dirty="0" smtClean="0"/>
              <a:t>cvičili/y</a:t>
            </a:r>
          </a:p>
          <a:p>
            <a:pPr marL="0" indent="0">
              <a:buNone/>
            </a:pPr>
            <a:r>
              <a:rPr lang="cs-CZ" b="1" i="1" dirty="0" smtClean="0"/>
              <a:t>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34120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i="1" dirty="0" smtClean="0">
                <a:solidFill>
                  <a:srgbClr val="002060"/>
                </a:solidFill>
              </a:rPr>
              <a:t>ČAS  BUDOUCÍ</a:t>
            </a:r>
            <a:endParaRPr lang="cs-CZ" b="1" i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děj, který </a:t>
            </a:r>
            <a:r>
              <a:rPr lang="cs-CZ" dirty="0" smtClean="0">
                <a:solidFill>
                  <a:srgbClr val="FF0000"/>
                </a:solidFill>
              </a:rPr>
              <a:t>teprve proběhne.</a:t>
            </a:r>
          </a:p>
          <a:p>
            <a:pPr marL="0" indent="0"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b="1" i="1" dirty="0" smtClean="0">
                <a:solidFill>
                  <a:srgbClr val="002060"/>
                </a:solidFill>
              </a:rPr>
              <a:t>U budoucího času rozlišujeme tvar: </a:t>
            </a:r>
          </a:p>
          <a:p>
            <a:pPr algn="ctr">
              <a:buFont typeface="Courier New" pitchFamily="49" charset="0"/>
              <a:buChar char="o"/>
            </a:pPr>
            <a:r>
              <a:rPr lang="cs-CZ" b="1" i="1" dirty="0" smtClean="0">
                <a:solidFill>
                  <a:srgbClr val="FF0000"/>
                </a:solidFill>
              </a:rPr>
              <a:t>složený</a:t>
            </a:r>
            <a:r>
              <a:rPr lang="cs-CZ" b="1" i="1" dirty="0" smtClean="0">
                <a:solidFill>
                  <a:srgbClr val="002060"/>
                </a:solidFill>
              </a:rPr>
              <a:t> z pomocného slova </a:t>
            </a:r>
            <a:r>
              <a:rPr lang="cs-CZ" sz="4100" b="1" i="1" dirty="0" smtClean="0">
                <a:solidFill>
                  <a:srgbClr val="C00000"/>
                </a:solidFill>
              </a:rPr>
              <a:t>být </a:t>
            </a:r>
            <a:r>
              <a:rPr lang="cs-CZ" sz="4100" b="1" i="1" dirty="0">
                <a:solidFill>
                  <a:srgbClr val="C00000"/>
                </a:solidFill>
              </a:rPr>
              <a:t> </a:t>
            </a:r>
            <a:r>
              <a:rPr lang="cs-CZ" sz="4100" b="1" i="1" dirty="0" smtClean="0">
                <a:solidFill>
                  <a:srgbClr val="C00000"/>
                </a:solidFill>
              </a:rPr>
              <a:t>+ infinitiv</a:t>
            </a:r>
          </a:p>
          <a:p>
            <a:pPr marL="0" indent="0" algn="ctr">
              <a:buNone/>
            </a:pPr>
            <a:r>
              <a:rPr lang="cs-CZ" b="1" i="1" dirty="0" smtClean="0"/>
              <a:t>např. budeme cvičit</a:t>
            </a:r>
          </a:p>
          <a:p>
            <a:pPr marL="0" indent="0" algn="ctr">
              <a:buNone/>
            </a:pPr>
            <a:endParaRPr lang="cs-CZ" b="1" i="1" dirty="0" smtClean="0">
              <a:solidFill>
                <a:srgbClr val="002060"/>
              </a:solidFill>
            </a:endParaRPr>
          </a:p>
          <a:p>
            <a:pPr algn="ctr">
              <a:buFont typeface="Courier New" pitchFamily="49" charset="0"/>
              <a:buChar char="o"/>
            </a:pPr>
            <a:r>
              <a:rPr lang="cs-CZ" b="1" i="1" dirty="0" smtClean="0">
                <a:solidFill>
                  <a:srgbClr val="002060"/>
                </a:solidFill>
              </a:rPr>
              <a:t>nebo tvar </a:t>
            </a:r>
            <a:r>
              <a:rPr lang="cs-CZ" b="1" i="1" dirty="0" smtClean="0">
                <a:solidFill>
                  <a:srgbClr val="FF0000"/>
                </a:solidFill>
              </a:rPr>
              <a:t>jednoduchý – zkrácený</a:t>
            </a:r>
          </a:p>
          <a:p>
            <a:pPr marL="0" indent="0" algn="ctr">
              <a:buNone/>
            </a:pPr>
            <a:r>
              <a:rPr lang="cs-CZ" b="1" i="1" dirty="0" smtClean="0"/>
              <a:t>např. zacvičíme </a:t>
            </a:r>
          </a:p>
          <a:p>
            <a:pPr marL="0" indent="0" algn="ctr">
              <a:buNone/>
            </a:pPr>
            <a:r>
              <a:rPr lang="cs-CZ" dirty="0" smtClean="0"/>
              <a:t> </a:t>
            </a:r>
          </a:p>
          <a:p>
            <a:pPr marL="0" indent="0" algn="ctr">
              <a:buNone/>
            </a:pPr>
            <a:r>
              <a:rPr lang="cs-CZ" b="1" i="1" dirty="0" smtClean="0"/>
              <a:t>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47042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rgbClr val="002060"/>
                </a:solidFill>
              </a:rPr>
              <a:t/>
            </a:r>
            <a:br>
              <a:rPr lang="cs-CZ" b="1" i="1" dirty="0" smtClean="0">
                <a:solidFill>
                  <a:srgbClr val="002060"/>
                </a:solidFill>
              </a:rPr>
            </a:br>
            <a:r>
              <a:rPr lang="cs-CZ" b="1" i="1" dirty="0" smtClean="0">
                <a:solidFill>
                  <a:srgbClr val="002060"/>
                </a:solidFill>
              </a:rPr>
              <a:t>Procvič </a:t>
            </a:r>
            <a:r>
              <a:rPr lang="cs-CZ" b="1" i="1" dirty="0">
                <a:solidFill>
                  <a:srgbClr val="002060"/>
                </a:solidFill>
              </a:rPr>
              <a:t>si</a:t>
            </a:r>
            <a:r>
              <a:rPr lang="cs-CZ" b="1" i="1" dirty="0" smtClean="0">
                <a:solidFill>
                  <a:srgbClr val="002060"/>
                </a:solidFill>
              </a:rPr>
              <a:t>:</a:t>
            </a:r>
            <a:br>
              <a:rPr lang="cs-CZ" b="1" i="1" dirty="0" smtClean="0">
                <a:solidFill>
                  <a:srgbClr val="002060"/>
                </a:solidFill>
              </a:rPr>
            </a:br>
            <a:r>
              <a:rPr lang="cs-CZ" sz="3100" b="1" i="1" dirty="0">
                <a:solidFill>
                  <a:srgbClr val="FF0000"/>
                </a:solidFill>
              </a:rPr>
              <a:t>k</a:t>
            </a:r>
            <a:r>
              <a:rPr lang="cs-CZ" sz="3100" b="1" i="1" dirty="0" smtClean="0">
                <a:solidFill>
                  <a:srgbClr val="FF0000"/>
                </a:solidFill>
              </a:rPr>
              <a:t> </a:t>
            </a:r>
            <a:r>
              <a:rPr lang="cs-CZ" sz="3100" b="1" i="1" dirty="0">
                <a:solidFill>
                  <a:srgbClr val="FF0000"/>
                </a:solidFill>
              </a:rPr>
              <a:t>daným slovesům urči osobu, číslo a čas</a:t>
            </a:r>
            <a:r>
              <a:rPr lang="cs-CZ" b="1" i="1" dirty="0">
                <a:solidFill>
                  <a:srgbClr val="002060"/>
                </a:solidFill>
              </a:rPr>
              <a:t/>
            </a:r>
            <a:br>
              <a:rPr lang="cs-CZ" b="1" i="1" dirty="0">
                <a:solidFill>
                  <a:srgbClr val="002060"/>
                </a:solidFill>
              </a:rPr>
            </a:br>
            <a:endParaRPr lang="cs-CZ" b="1" i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4493096"/>
          </a:xfrm>
        </p:spPr>
        <p:txBody>
          <a:bodyPr/>
          <a:lstStyle/>
          <a:p>
            <a:pPr marL="0" indent="0">
              <a:buNone/>
            </a:pPr>
            <a:endParaRPr lang="cs-CZ" sz="2400" i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58324216"/>
              </p:ext>
            </p:extLst>
          </p:nvPr>
        </p:nvGraphicFramePr>
        <p:xfrm>
          <a:off x="539552" y="1628801"/>
          <a:ext cx="7920880" cy="4392489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980220"/>
                <a:gridCol w="1980220"/>
                <a:gridCol w="1980220"/>
                <a:gridCol w="1980220"/>
              </a:tblGrid>
              <a:tr h="983145">
                <a:tc>
                  <a:txBody>
                    <a:bodyPr/>
                    <a:lstStyle/>
                    <a:p>
                      <a:pPr algn="ctr"/>
                      <a:endParaRPr lang="cs-CZ" sz="2400" b="1" i="1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cs-CZ" sz="2400" b="1" i="1" dirty="0" smtClean="0">
                          <a:solidFill>
                            <a:schemeClr val="tx1"/>
                          </a:solidFill>
                        </a:rPr>
                        <a:t>SLOVESO </a:t>
                      </a:r>
                      <a:endParaRPr lang="cs-CZ" sz="2400" b="1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OSOBA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ČÍSLO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ČAS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568224"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>
                          <a:solidFill>
                            <a:srgbClr val="C00000"/>
                          </a:solidFill>
                        </a:rPr>
                        <a:t>leželi</a:t>
                      </a:r>
                      <a:r>
                        <a:rPr lang="cs-CZ" sz="2400" b="1" i="1" baseline="0" dirty="0" smtClean="0">
                          <a:solidFill>
                            <a:srgbClr val="C00000"/>
                          </a:solidFill>
                        </a:rPr>
                        <a:t> jste</a:t>
                      </a:r>
                      <a:endParaRPr lang="cs-CZ" sz="2400" b="1" i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i="1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i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i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568224"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>
                          <a:solidFill>
                            <a:srgbClr val="C00000"/>
                          </a:solidFill>
                        </a:rPr>
                        <a:t>cvičíš</a:t>
                      </a:r>
                      <a:endParaRPr lang="cs-CZ" sz="2400" b="1" i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i="1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i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i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568224"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>
                          <a:solidFill>
                            <a:srgbClr val="C00000"/>
                          </a:solidFill>
                        </a:rPr>
                        <a:t>budou</a:t>
                      </a:r>
                      <a:r>
                        <a:rPr lang="cs-CZ" sz="2400" b="1" i="1" baseline="0" dirty="0" smtClean="0">
                          <a:solidFill>
                            <a:srgbClr val="C00000"/>
                          </a:solidFill>
                        </a:rPr>
                        <a:t> číst</a:t>
                      </a:r>
                      <a:endParaRPr lang="cs-CZ" sz="2400" b="1" i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i="1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i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i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568224"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>
                          <a:solidFill>
                            <a:srgbClr val="C00000"/>
                          </a:solidFill>
                        </a:rPr>
                        <a:t>jdeš</a:t>
                      </a:r>
                      <a:endParaRPr lang="cs-CZ" sz="2400" b="1" i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i="1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i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i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568224"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>
                          <a:solidFill>
                            <a:srgbClr val="C00000"/>
                          </a:solidFill>
                        </a:rPr>
                        <a:t>psala jsem</a:t>
                      </a:r>
                      <a:endParaRPr lang="cs-CZ" sz="2400" b="1" i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i="1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i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i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568224"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>
                          <a:solidFill>
                            <a:srgbClr val="C00000"/>
                          </a:solidFill>
                        </a:rPr>
                        <a:t>budeš volat</a:t>
                      </a:r>
                      <a:endParaRPr lang="cs-CZ" sz="2400" b="1" i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i="1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i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i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978444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rgbClr val="C00000"/>
                </a:solidFill>
              </a:rPr>
              <a:t/>
            </a:r>
            <a:br>
              <a:rPr lang="cs-CZ" b="1" i="1" dirty="0" smtClean="0">
                <a:solidFill>
                  <a:srgbClr val="C00000"/>
                </a:solidFill>
              </a:rPr>
            </a:br>
            <a:r>
              <a:rPr lang="cs-CZ" b="1" i="1" dirty="0" smtClean="0">
                <a:solidFill>
                  <a:srgbClr val="C00000"/>
                </a:solidFill>
              </a:rPr>
              <a:t>ŘEŠENÍ:</a:t>
            </a:r>
            <a:br>
              <a:rPr lang="cs-CZ" b="1" i="1" dirty="0" smtClean="0">
                <a:solidFill>
                  <a:srgbClr val="C00000"/>
                </a:solidFill>
              </a:rPr>
            </a:br>
            <a:r>
              <a:rPr lang="pl-PL" sz="3100" b="1" i="1" dirty="0">
                <a:solidFill>
                  <a:srgbClr val="C00000"/>
                </a:solidFill>
              </a:rPr>
              <a:t>z</a:t>
            </a:r>
            <a:r>
              <a:rPr lang="pl-PL" sz="3100" b="1" i="1" dirty="0" smtClean="0">
                <a:solidFill>
                  <a:srgbClr val="C00000"/>
                </a:solidFill>
              </a:rPr>
              <a:t>kontroluj </a:t>
            </a:r>
            <a:r>
              <a:rPr lang="pl-PL" sz="3100" b="1" i="1" dirty="0">
                <a:solidFill>
                  <a:srgbClr val="C00000"/>
                </a:solidFill>
              </a:rPr>
              <a:t>si, jak jsi </a:t>
            </a:r>
            <a:r>
              <a:rPr lang="pl-PL" sz="3100" b="1" i="1" dirty="0" smtClean="0">
                <a:solidFill>
                  <a:srgbClr val="C00000"/>
                </a:solidFill>
              </a:rPr>
              <a:t>pracoval/a</a:t>
            </a:r>
            <a:r>
              <a:rPr lang="pl-PL" b="1" i="1" dirty="0">
                <a:solidFill>
                  <a:srgbClr val="C00000"/>
                </a:solidFill>
              </a:rPr>
              <a:t/>
            </a:r>
            <a:br>
              <a:rPr lang="pl-PL" b="1" i="1" dirty="0">
                <a:solidFill>
                  <a:srgbClr val="C00000"/>
                </a:solidFill>
              </a:rPr>
            </a:br>
            <a:endParaRPr lang="cs-CZ" b="1" i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4493095"/>
          </a:xfrm>
        </p:spPr>
        <p:txBody>
          <a:bodyPr/>
          <a:lstStyle/>
          <a:p>
            <a:pPr marL="0" indent="0" algn="ctr">
              <a:buNone/>
            </a:pPr>
            <a:endParaRPr lang="cs-CZ" b="1" i="1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sz="2400" i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22036157"/>
              </p:ext>
            </p:extLst>
          </p:nvPr>
        </p:nvGraphicFramePr>
        <p:xfrm>
          <a:off x="539552" y="1772818"/>
          <a:ext cx="7920880" cy="4181041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980220"/>
                <a:gridCol w="1980220"/>
                <a:gridCol w="1980220"/>
                <a:gridCol w="1980220"/>
              </a:tblGrid>
              <a:tr h="668117">
                <a:tc>
                  <a:txBody>
                    <a:bodyPr/>
                    <a:lstStyle/>
                    <a:p>
                      <a:pPr algn="ctr"/>
                      <a:r>
                        <a:rPr lang="cs-CZ" sz="2800" b="1" i="1" dirty="0" smtClean="0">
                          <a:solidFill>
                            <a:schemeClr val="tx1"/>
                          </a:solidFill>
                        </a:rPr>
                        <a:t>SLOVESO </a:t>
                      </a:r>
                      <a:endParaRPr lang="cs-CZ" sz="2800" b="1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OSOBA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ČÍSLO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ČAS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596533"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>
                          <a:solidFill>
                            <a:srgbClr val="C00000"/>
                          </a:solidFill>
                        </a:rPr>
                        <a:t>leželi</a:t>
                      </a:r>
                      <a:r>
                        <a:rPr lang="cs-CZ" sz="2400" b="1" i="1" baseline="0" dirty="0" smtClean="0">
                          <a:solidFill>
                            <a:srgbClr val="C00000"/>
                          </a:solidFill>
                        </a:rPr>
                        <a:t> jste</a:t>
                      </a:r>
                      <a:endParaRPr lang="cs-CZ" sz="2400" b="1" i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/>
                        <a:t>2.</a:t>
                      </a:r>
                      <a:endParaRPr lang="cs-CZ" sz="2400" b="1" i="1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/>
                        <a:t>mn.</a:t>
                      </a:r>
                      <a:endParaRPr lang="cs-CZ" sz="2400" b="1" i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/>
                        <a:t>min.</a:t>
                      </a:r>
                      <a:endParaRPr lang="cs-CZ" sz="2400" b="1" i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596533"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>
                          <a:solidFill>
                            <a:srgbClr val="C00000"/>
                          </a:solidFill>
                        </a:rPr>
                        <a:t>cvičíš</a:t>
                      </a:r>
                      <a:endParaRPr lang="cs-CZ" sz="2400" b="1" i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/>
                        <a:t>2.</a:t>
                      </a:r>
                      <a:endParaRPr lang="cs-CZ" sz="2400" b="1" i="1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/>
                        <a:t>j.</a:t>
                      </a:r>
                      <a:endParaRPr lang="cs-CZ" sz="2400" b="1" i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/>
                        <a:t>přít.</a:t>
                      </a:r>
                      <a:endParaRPr lang="cs-CZ" sz="2400" b="1" i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596533"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>
                          <a:solidFill>
                            <a:srgbClr val="C00000"/>
                          </a:solidFill>
                        </a:rPr>
                        <a:t>budou</a:t>
                      </a:r>
                      <a:r>
                        <a:rPr lang="cs-CZ" sz="2400" b="1" i="1" baseline="0" dirty="0" smtClean="0">
                          <a:solidFill>
                            <a:srgbClr val="C00000"/>
                          </a:solidFill>
                        </a:rPr>
                        <a:t> číst</a:t>
                      </a:r>
                      <a:endParaRPr lang="cs-CZ" sz="2400" b="1" i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/>
                        <a:t>3.</a:t>
                      </a:r>
                      <a:endParaRPr lang="cs-CZ" sz="2400" b="1" i="1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/>
                        <a:t>mn.</a:t>
                      </a:r>
                      <a:endParaRPr lang="cs-CZ" sz="2400" b="1" i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/>
                        <a:t>bud.</a:t>
                      </a:r>
                      <a:endParaRPr lang="cs-CZ" sz="2400" b="1" i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596533"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>
                          <a:solidFill>
                            <a:srgbClr val="C00000"/>
                          </a:solidFill>
                        </a:rPr>
                        <a:t>jdeš</a:t>
                      </a:r>
                      <a:endParaRPr lang="cs-CZ" sz="2400" b="1" i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/>
                        <a:t>2.</a:t>
                      </a:r>
                      <a:endParaRPr lang="cs-CZ" sz="2400" b="1" i="1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/>
                        <a:t>j.</a:t>
                      </a:r>
                      <a:endParaRPr lang="cs-CZ" sz="2400" b="1" i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/>
                        <a:t>přít.</a:t>
                      </a:r>
                      <a:endParaRPr lang="cs-CZ" sz="2400" b="1" i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596533"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>
                          <a:solidFill>
                            <a:srgbClr val="C00000"/>
                          </a:solidFill>
                        </a:rPr>
                        <a:t>psala jsem</a:t>
                      </a:r>
                      <a:endParaRPr lang="cs-CZ" sz="2400" b="1" i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/>
                        <a:t>1.</a:t>
                      </a:r>
                      <a:endParaRPr lang="cs-CZ" sz="2400" b="1" i="1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/>
                        <a:t>j.</a:t>
                      </a:r>
                      <a:endParaRPr lang="cs-CZ" sz="2400" b="1" i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/>
                        <a:t>min.</a:t>
                      </a:r>
                      <a:endParaRPr lang="cs-CZ" sz="2400" b="1" i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530259"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>
                          <a:solidFill>
                            <a:srgbClr val="C00000"/>
                          </a:solidFill>
                        </a:rPr>
                        <a:t>budeš volat</a:t>
                      </a:r>
                      <a:endParaRPr lang="cs-CZ" sz="2400" b="1" i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smtClean="0"/>
                        <a:t>2.</a:t>
                      </a:r>
                      <a:endParaRPr lang="cs-CZ" sz="2400" b="1" i="1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/>
                        <a:t>j.</a:t>
                      </a:r>
                      <a:endParaRPr lang="cs-CZ" sz="2400" b="1" i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/>
                        <a:t>bud.</a:t>
                      </a:r>
                      <a:endParaRPr lang="cs-CZ" sz="2400" b="1" i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614103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i="1" dirty="0">
                <a:solidFill>
                  <a:srgbClr val="C00000"/>
                </a:solidFill>
              </a:rPr>
              <a:t> </a:t>
            </a:r>
            <a:r>
              <a:rPr lang="cs-CZ" sz="4000" b="1" i="1" dirty="0" smtClean="0">
                <a:solidFill>
                  <a:srgbClr val="002060"/>
                </a:solidFill>
              </a:rPr>
              <a:t>Zvládneš následující cvičení?</a:t>
            </a:r>
            <a:endParaRPr lang="cs-CZ" sz="4000" b="1" i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4493095"/>
          </a:xfrm>
        </p:spPr>
        <p:txBody>
          <a:bodyPr/>
          <a:lstStyle/>
          <a:p>
            <a:pPr marL="0" indent="0" algn="ctr">
              <a:buNone/>
            </a:pPr>
            <a:endParaRPr lang="cs-CZ" b="1" i="1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sz="2400" i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656631227"/>
              </p:ext>
            </p:extLst>
          </p:nvPr>
        </p:nvGraphicFramePr>
        <p:xfrm>
          <a:off x="539552" y="1772815"/>
          <a:ext cx="8136904" cy="454368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980220"/>
                <a:gridCol w="2772308"/>
                <a:gridCol w="3384376"/>
              </a:tblGrid>
              <a:tr h="1368153">
                <a:tc>
                  <a:txBody>
                    <a:bodyPr/>
                    <a:lstStyle/>
                    <a:p>
                      <a:pPr algn="ctr"/>
                      <a:r>
                        <a:rPr lang="cs-CZ" sz="2800" b="1" i="1" dirty="0" smtClean="0">
                          <a:solidFill>
                            <a:schemeClr val="tx1"/>
                          </a:solidFill>
                        </a:rPr>
                        <a:t>SLOVESO </a:t>
                      </a:r>
                    </a:p>
                    <a:p>
                      <a:pPr algn="ctr"/>
                      <a:r>
                        <a:rPr lang="cs-CZ" sz="2800" b="1" i="1" dirty="0" smtClean="0">
                          <a:solidFill>
                            <a:schemeClr val="tx1"/>
                          </a:solidFill>
                        </a:rPr>
                        <a:t>v infinitivu </a:t>
                      </a:r>
                      <a:endParaRPr lang="cs-CZ" sz="2800" b="1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Převeď do následujícího tvaru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Zde upravené sloveso napiš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538654"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>
                          <a:solidFill>
                            <a:srgbClr val="C00000"/>
                          </a:solidFill>
                        </a:rPr>
                        <a:t>psát</a:t>
                      </a:r>
                      <a:endParaRPr lang="cs-CZ" sz="2400" b="1" i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/>
                        <a:t>3.os.č.j.č.bud.</a:t>
                      </a:r>
                      <a:endParaRPr lang="cs-CZ" sz="2400" b="1" i="1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i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538654"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>
                          <a:solidFill>
                            <a:srgbClr val="C00000"/>
                          </a:solidFill>
                        </a:rPr>
                        <a:t>házet</a:t>
                      </a:r>
                      <a:endParaRPr lang="cs-CZ" sz="2400" b="1" i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/>
                        <a:t>2.os.č.mn.č.min.</a:t>
                      </a:r>
                      <a:endParaRPr lang="cs-CZ" sz="2400" b="1" i="1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i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538654"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>
                          <a:solidFill>
                            <a:srgbClr val="C00000"/>
                          </a:solidFill>
                        </a:rPr>
                        <a:t>kutálet</a:t>
                      </a:r>
                      <a:endParaRPr lang="cs-CZ" sz="2400" b="1" i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/>
                        <a:t>1.os.č.mn.č.přít.</a:t>
                      </a:r>
                      <a:endParaRPr lang="cs-CZ" sz="2400" b="1" i="1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i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538654"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>
                          <a:solidFill>
                            <a:srgbClr val="C00000"/>
                          </a:solidFill>
                        </a:rPr>
                        <a:t>počítat</a:t>
                      </a:r>
                      <a:endParaRPr lang="cs-CZ" sz="2400" b="1" i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/>
                        <a:t>3.os.č.mn.č.bud.</a:t>
                      </a:r>
                      <a:endParaRPr lang="cs-CZ" sz="2400" b="1" i="1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i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538654"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>
                          <a:solidFill>
                            <a:srgbClr val="C00000"/>
                          </a:solidFill>
                        </a:rPr>
                        <a:t>sledovat</a:t>
                      </a:r>
                      <a:endParaRPr lang="cs-CZ" sz="2400" b="1" i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/>
                        <a:t>1.os.č.j.č.min.</a:t>
                      </a:r>
                      <a:endParaRPr lang="cs-CZ" sz="2400" b="1" i="1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i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478810"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>
                          <a:solidFill>
                            <a:srgbClr val="C00000"/>
                          </a:solidFill>
                        </a:rPr>
                        <a:t>řídit</a:t>
                      </a:r>
                      <a:endParaRPr lang="cs-CZ" sz="2400" b="1" i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/>
                        <a:t>2.os.č.j.č.přít.</a:t>
                      </a:r>
                      <a:endParaRPr lang="cs-CZ" sz="2400" b="1" i="1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i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767532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i="1" dirty="0">
                <a:solidFill>
                  <a:srgbClr val="C00000"/>
                </a:solidFill>
              </a:rPr>
              <a:t> </a:t>
            </a:r>
            <a:r>
              <a:rPr lang="cs-CZ" sz="4000" b="1" i="1" dirty="0" smtClean="0">
                <a:solidFill>
                  <a:srgbClr val="C00000"/>
                </a:solidFill>
              </a:rPr>
              <a:t>Zkontroluj si, zda jsi převedl slovesa  </a:t>
            </a:r>
            <a:br>
              <a:rPr lang="cs-CZ" sz="4000" b="1" i="1" dirty="0" smtClean="0">
                <a:solidFill>
                  <a:srgbClr val="C00000"/>
                </a:solidFill>
              </a:rPr>
            </a:br>
            <a:r>
              <a:rPr lang="cs-CZ" sz="4000" b="1" i="1" dirty="0" smtClean="0">
                <a:solidFill>
                  <a:srgbClr val="C00000"/>
                </a:solidFill>
              </a:rPr>
              <a:t>do správného tvaru :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4493095"/>
          </a:xfrm>
        </p:spPr>
        <p:txBody>
          <a:bodyPr/>
          <a:lstStyle/>
          <a:p>
            <a:pPr marL="0" indent="0" algn="ctr">
              <a:buNone/>
            </a:pPr>
            <a:endParaRPr lang="cs-CZ" b="1" i="1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sz="2400" i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276161522"/>
              </p:ext>
            </p:extLst>
          </p:nvPr>
        </p:nvGraphicFramePr>
        <p:xfrm>
          <a:off x="539552" y="1772815"/>
          <a:ext cx="7920880" cy="4608511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980220"/>
                <a:gridCol w="2628292"/>
                <a:gridCol w="3312368"/>
              </a:tblGrid>
              <a:tr h="1436431">
                <a:tc>
                  <a:txBody>
                    <a:bodyPr/>
                    <a:lstStyle/>
                    <a:p>
                      <a:pPr algn="ctr"/>
                      <a:r>
                        <a:rPr lang="cs-CZ" sz="2800" b="1" i="1" dirty="0" smtClean="0">
                          <a:solidFill>
                            <a:schemeClr val="tx1"/>
                          </a:solidFill>
                        </a:rPr>
                        <a:t>SLOVESO </a:t>
                      </a:r>
                    </a:p>
                    <a:p>
                      <a:pPr algn="ctr"/>
                      <a:r>
                        <a:rPr lang="cs-CZ" sz="2800" b="1" i="1" dirty="0" smtClean="0">
                          <a:solidFill>
                            <a:schemeClr val="tx1"/>
                          </a:solidFill>
                        </a:rPr>
                        <a:t>v infinitivu </a:t>
                      </a:r>
                      <a:endParaRPr lang="cs-CZ" sz="2800" b="1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Převeď do následujícího tvaru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Zde upravené sloveso napiš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538654"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>
                          <a:solidFill>
                            <a:srgbClr val="C00000"/>
                          </a:solidFill>
                        </a:rPr>
                        <a:t>psát</a:t>
                      </a:r>
                      <a:endParaRPr lang="cs-CZ" sz="2400" b="1" i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/>
                        <a:t>3.os.č.j.č.bud.</a:t>
                      </a:r>
                      <a:endParaRPr lang="cs-CZ" sz="2400" b="1" i="1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/>
                        <a:t>bude psát - napíše</a:t>
                      </a:r>
                      <a:endParaRPr lang="cs-CZ" sz="2400" b="1" i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538654"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>
                          <a:solidFill>
                            <a:srgbClr val="C00000"/>
                          </a:solidFill>
                        </a:rPr>
                        <a:t>házet</a:t>
                      </a:r>
                      <a:endParaRPr lang="cs-CZ" sz="2400" b="1" i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/>
                        <a:t>2.os.č.mn.č.min.</a:t>
                      </a:r>
                      <a:endParaRPr lang="cs-CZ" sz="2400" b="1" i="1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/>
                        <a:t>házeli/y   jste</a:t>
                      </a:r>
                      <a:endParaRPr lang="cs-CZ" sz="2400" b="1" i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538654"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>
                          <a:solidFill>
                            <a:srgbClr val="C00000"/>
                          </a:solidFill>
                        </a:rPr>
                        <a:t>kutálet</a:t>
                      </a:r>
                      <a:endParaRPr lang="cs-CZ" sz="2400" b="1" i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/>
                        <a:t>1.os.č.mn.č.přít.</a:t>
                      </a:r>
                      <a:endParaRPr lang="cs-CZ" sz="2400" b="1" i="1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/>
                        <a:t>kutálíme</a:t>
                      </a:r>
                      <a:endParaRPr lang="cs-CZ" sz="2400" b="1" i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538654"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>
                          <a:solidFill>
                            <a:srgbClr val="C00000"/>
                          </a:solidFill>
                        </a:rPr>
                        <a:t>počítat</a:t>
                      </a:r>
                      <a:endParaRPr lang="cs-CZ" sz="2400" b="1" i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/>
                        <a:t>3.os.č.mn.č.bud.</a:t>
                      </a:r>
                      <a:endParaRPr lang="cs-CZ" sz="2400" b="1" i="1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/>
                        <a:t>budou počítat -spočítají</a:t>
                      </a:r>
                      <a:endParaRPr lang="cs-CZ" sz="2400" b="1" i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538654"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>
                          <a:solidFill>
                            <a:srgbClr val="C00000"/>
                          </a:solidFill>
                        </a:rPr>
                        <a:t>sledovat</a:t>
                      </a:r>
                      <a:endParaRPr lang="cs-CZ" sz="2400" b="1" i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/>
                        <a:t>1.os.č.j.č.min.</a:t>
                      </a:r>
                      <a:endParaRPr lang="cs-CZ" sz="2400" b="1" i="1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/>
                        <a:t>sledoval/a   jsem</a:t>
                      </a:r>
                      <a:endParaRPr lang="cs-CZ" sz="2400" b="1" i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478810"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>
                          <a:solidFill>
                            <a:srgbClr val="C00000"/>
                          </a:solidFill>
                        </a:rPr>
                        <a:t>řídit</a:t>
                      </a:r>
                      <a:endParaRPr lang="cs-CZ" sz="2400" b="1" i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/>
                        <a:t>2.os.č.j.č.přít.</a:t>
                      </a:r>
                      <a:endParaRPr lang="cs-CZ" sz="2400" b="1" i="1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/>
                        <a:t>řídíš</a:t>
                      </a:r>
                      <a:endParaRPr lang="cs-CZ" sz="2400" b="1" i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661974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261</TotalTime>
  <Words>320</Words>
  <Application>Microsoft Office PowerPoint</Application>
  <PresentationFormat>Předvádění na obrazovce (4:3)</PresentationFormat>
  <Paragraphs>178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OSOBA a ČÍSLO</vt:lpstr>
      <vt:lpstr>PŘÍKLAD – sloveso CVIČIT</vt:lpstr>
      <vt:lpstr> K daným slovesům urči osobu a číslo            (značíme číslicí a č.j. nebo č.mn.) </vt:lpstr>
      <vt:lpstr> ŘEŠENÍ: Zkontroluj si, jak jsi pracoval/a: </vt:lpstr>
      <vt:lpstr>  U sloves rozlišujeme čas: ČAS PŘÍTOMNÝ  </vt:lpstr>
      <vt:lpstr>  ČAS  MINULÝ  </vt:lpstr>
      <vt:lpstr>ČAS  BUDOUCÍ</vt:lpstr>
      <vt:lpstr> Procvič si: k daným slovesům urči osobu, číslo a čas </vt:lpstr>
      <vt:lpstr> ŘEŠENÍ: zkontroluj si, jak jsi pracoval/a </vt:lpstr>
      <vt:lpstr> Zvládneš následující cvičení?</vt:lpstr>
      <vt:lpstr> Zkontroluj si, zda jsi převedl slovesa   do správného tvaru 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SLOVESA – osoba, číslo, čas VY_32_INOVACE_5.7-17</dc:title>
  <dc:creator>0XLQ</dc:creator>
  <cp:lastModifiedBy>Dum</cp:lastModifiedBy>
  <cp:revision>70</cp:revision>
  <dcterms:created xsi:type="dcterms:W3CDTF">2011-10-29T15:36:12Z</dcterms:created>
  <dcterms:modified xsi:type="dcterms:W3CDTF">2012-10-27T16:45:55Z</dcterms:modified>
</cp:coreProperties>
</file>