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68" r:id="rId2"/>
    <p:sldId id="257" r:id="rId3"/>
    <p:sldId id="260" r:id="rId4"/>
    <p:sldId id="263" r:id="rId5"/>
    <p:sldId id="264" r:id="rId6"/>
    <p:sldId id="261" r:id="rId7"/>
    <p:sldId id="266" r:id="rId8"/>
    <p:sldId id="267" r:id="rId9"/>
    <p:sldId id="258" r:id="rId10"/>
    <p:sldId id="262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62" autoAdjust="0"/>
    <p:restoredTop sz="94660"/>
  </p:normalViewPr>
  <p:slideViewPr>
    <p:cSldViewPr>
      <p:cViewPr>
        <p:scale>
          <a:sx n="76" d="100"/>
          <a:sy n="76" d="100"/>
        </p:scale>
        <p:origin x="-534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B8CBFE3-43E1-49F0-A1C9-93801EB26A0C}" type="datetimeFigureOut">
              <a:rPr lang="cs-CZ" smtClean="0"/>
              <a:pPr/>
              <a:t>27.10.2012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815F87F-7462-4A4B-AD83-7187624FC08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04705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815F87F-7462-4A4B-AD83-7187624FC080}" type="slidenum">
              <a:rPr lang="cs-CZ" smtClean="0"/>
              <a:pPr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699476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88A55F-7A99-481F-A584-E9E604ECFA87}" type="datetimeFigureOut">
              <a:rPr lang="cs-CZ" smtClean="0"/>
              <a:pPr/>
              <a:t>27.10.2012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53DFF4-F46F-4B7A-BF65-3689840EC13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87780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88A55F-7A99-481F-A584-E9E604ECFA87}" type="datetimeFigureOut">
              <a:rPr lang="cs-CZ" smtClean="0"/>
              <a:pPr/>
              <a:t>27.10.2012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53DFF4-F46F-4B7A-BF65-3689840EC13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82417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88A55F-7A99-481F-A584-E9E604ECFA87}" type="datetimeFigureOut">
              <a:rPr lang="cs-CZ" smtClean="0"/>
              <a:pPr/>
              <a:t>27.10.2012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53DFF4-F46F-4B7A-BF65-3689840EC13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88291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88A55F-7A99-481F-A584-E9E604ECFA87}" type="datetimeFigureOut">
              <a:rPr lang="cs-CZ" smtClean="0"/>
              <a:pPr/>
              <a:t>27.10.2012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53DFF4-F46F-4B7A-BF65-3689840EC13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10327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88A55F-7A99-481F-A584-E9E604ECFA87}" type="datetimeFigureOut">
              <a:rPr lang="cs-CZ" smtClean="0"/>
              <a:pPr/>
              <a:t>27.10.2012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53DFF4-F46F-4B7A-BF65-3689840EC13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3821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88A55F-7A99-481F-A584-E9E604ECFA87}" type="datetimeFigureOut">
              <a:rPr lang="cs-CZ" smtClean="0"/>
              <a:pPr/>
              <a:t>27.10.2012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53DFF4-F46F-4B7A-BF65-3689840EC13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1635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88A55F-7A99-481F-A584-E9E604ECFA87}" type="datetimeFigureOut">
              <a:rPr lang="cs-CZ" smtClean="0"/>
              <a:pPr/>
              <a:t>27.10.2012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53DFF4-F46F-4B7A-BF65-3689840EC13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40304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88A55F-7A99-481F-A584-E9E604ECFA87}" type="datetimeFigureOut">
              <a:rPr lang="cs-CZ" smtClean="0"/>
              <a:pPr/>
              <a:t>27.10.2012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53DFF4-F46F-4B7A-BF65-3689840EC13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64731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88A55F-7A99-481F-A584-E9E604ECFA87}" type="datetimeFigureOut">
              <a:rPr lang="cs-CZ" smtClean="0"/>
              <a:pPr/>
              <a:t>27.10.2012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53DFF4-F46F-4B7A-BF65-3689840EC13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85813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88A55F-7A99-481F-A584-E9E604ECFA87}" type="datetimeFigureOut">
              <a:rPr lang="cs-CZ" smtClean="0"/>
              <a:pPr/>
              <a:t>27.10.2012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53DFF4-F46F-4B7A-BF65-3689840EC13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03817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88A55F-7A99-481F-A584-E9E604ECFA87}" type="datetimeFigureOut">
              <a:rPr lang="cs-CZ" smtClean="0"/>
              <a:pPr/>
              <a:t>27.10.2012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53DFF4-F46F-4B7A-BF65-3689840EC13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75799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88A55F-7A99-481F-A584-E9E604ECFA87}" type="datetimeFigureOut">
              <a:rPr lang="cs-CZ" smtClean="0"/>
              <a:pPr/>
              <a:t>27.10.2012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53DFF4-F46F-4B7A-BF65-3689840EC13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17828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inlajn.cz/brzdeni" TargetMode="External"/><Relationship Id="rId2" Type="http://schemas.openxmlformats.org/officeDocument/2006/relationships/hyperlink" Target="http://www.ireceptar.cz/zahrada/okrasna-zahrada/podzimni-pece-o-travnik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electroworld.cz/product/herni-konzole-hry-hracky/-rc-modely/GS1043/letadlo-r-c-speedy-plus" TargetMode="External"/><Relationship Id="rId5" Type="http://schemas.openxmlformats.org/officeDocument/2006/relationships/hyperlink" Target="http://www.e-vysivani.cz/jablko-cerv/d-70456/" TargetMode="External"/><Relationship Id="rId4" Type="http://schemas.openxmlformats.org/officeDocument/2006/relationships/hyperlink" Target="http://pruvodce.pod.cvut.cz/pages/homo_podolus/uklizecky.htm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latnictvi.net/?52,varovani-pro-obchody-zlatnicke-prodejny-pozor-podvodnik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www.martanci.cz/article.asp?aid=co-vsechno-jde-z-bylinek-vyrobit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1600" y="764704"/>
            <a:ext cx="7200800" cy="4062651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r>
              <a:rPr lang="cs-CZ" sz="2400" b="1" dirty="0"/>
              <a:t>Název školy:        ZŠ a MŠ T. G. Masaryka Fulnek</a:t>
            </a:r>
            <a:endParaRPr lang="cs-CZ" sz="2400" dirty="0"/>
          </a:p>
          <a:p>
            <a:r>
              <a:rPr lang="cs-CZ" sz="2400" b="1" dirty="0"/>
              <a:t>Autor :		    Mgr. Jitka Kolářová</a:t>
            </a:r>
            <a:endParaRPr lang="cs-CZ" sz="2400" dirty="0"/>
          </a:p>
          <a:p>
            <a:r>
              <a:rPr lang="cs-CZ" sz="2400" b="1" dirty="0"/>
              <a:t>Název :	</a:t>
            </a:r>
            <a:r>
              <a:rPr lang="cs-CZ" sz="2400" b="1"/>
              <a:t>    </a:t>
            </a:r>
            <a:r>
              <a:rPr lang="cs-CZ" sz="2400" b="1" smtClean="0"/>
              <a:t>VY_32_INOVACE_ČJ.5.7-16</a:t>
            </a:r>
            <a:endParaRPr lang="cs-CZ" sz="2400" dirty="0"/>
          </a:p>
          <a:p>
            <a:r>
              <a:rPr lang="cs-CZ" sz="2400" b="1" dirty="0"/>
              <a:t>Vzdělávací obor: </a:t>
            </a:r>
            <a:r>
              <a:rPr lang="cs-CZ" sz="2400" dirty="0"/>
              <a:t>Jazyk a jazyková komunikace</a:t>
            </a:r>
            <a:r>
              <a:rPr lang="cs-CZ" sz="2400" b="1" dirty="0"/>
              <a:t>    </a:t>
            </a:r>
            <a:endParaRPr lang="cs-CZ" sz="2400" dirty="0"/>
          </a:p>
          <a:p>
            <a:r>
              <a:rPr lang="cs-CZ" sz="2400" b="1" dirty="0"/>
              <a:t>Téma : 	                 </a:t>
            </a:r>
            <a:r>
              <a:rPr lang="pl-PL" sz="2400" b="1" dirty="0"/>
              <a:t>Předpony s-,z-,vz-  a předložky s,z</a:t>
            </a:r>
            <a:endParaRPr lang="cs-CZ" sz="2400" b="1" dirty="0" smtClean="0"/>
          </a:p>
          <a:p>
            <a:r>
              <a:rPr lang="cs-CZ" sz="2400" b="1" dirty="0" smtClean="0"/>
              <a:t>Doporučený </a:t>
            </a:r>
            <a:r>
              <a:rPr lang="cs-CZ" sz="2400" b="1" dirty="0"/>
              <a:t>ročník:          </a:t>
            </a:r>
            <a:r>
              <a:rPr lang="cs-CZ" sz="2400" dirty="0"/>
              <a:t>5.</a:t>
            </a:r>
          </a:p>
          <a:p>
            <a:pPr algn="just"/>
            <a:r>
              <a:rPr lang="cs-CZ" sz="2400" b="1" dirty="0"/>
              <a:t>Anotace: 	 </a:t>
            </a:r>
            <a:r>
              <a:rPr lang="cs-CZ" sz="2400" dirty="0">
                <a:solidFill>
                  <a:prstClr val="black"/>
                </a:solidFill>
              </a:rPr>
              <a:t>Materiál  je zaměřen na  objasnění pravopisu  předložek s, z a předpon s-,z-,</a:t>
            </a:r>
            <a:r>
              <a:rPr lang="cs-CZ" sz="2400" dirty="0" err="1">
                <a:solidFill>
                  <a:prstClr val="black"/>
                </a:solidFill>
              </a:rPr>
              <a:t>vz</a:t>
            </a:r>
            <a:r>
              <a:rPr lang="cs-CZ" sz="2400" dirty="0">
                <a:solidFill>
                  <a:prstClr val="black"/>
                </a:solidFill>
              </a:rPr>
              <a:t>-, obsahuje cvičení a  jejich řešení zaměřená na dané </a:t>
            </a:r>
            <a:r>
              <a:rPr lang="cs-CZ" sz="2400" dirty="0" smtClean="0">
                <a:solidFill>
                  <a:prstClr val="black"/>
                </a:solidFill>
              </a:rPr>
              <a:t>téma</a:t>
            </a:r>
            <a:endParaRPr lang="cs-CZ" sz="2400" b="1" dirty="0" smtClean="0"/>
          </a:p>
          <a:p>
            <a:pPr algn="just"/>
            <a:r>
              <a:rPr lang="cs-CZ" sz="2400" b="1" dirty="0" smtClean="0"/>
              <a:t>Číslo </a:t>
            </a:r>
            <a:r>
              <a:rPr lang="cs-CZ" sz="2400" b="1" dirty="0"/>
              <a:t>projektu:	     </a:t>
            </a:r>
            <a:r>
              <a:rPr lang="cs-CZ" sz="2400" b="1" dirty="0" smtClean="0"/>
              <a:t>CZ.1.07/1.4.00/21.0903</a:t>
            </a:r>
            <a:endParaRPr lang="cs-CZ" b="1" dirty="0" smtClean="0">
              <a:solidFill>
                <a:prstClr val="black"/>
              </a:solidFill>
            </a:endParaRPr>
          </a:p>
          <a:p>
            <a:pPr lvl="0"/>
            <a:endParaRPr lang="cs-CZ" b="1" dirty="0" smtClean="0">
              <a:solidFill>
                <a:prstClr val="black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7374" y="5352670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31342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b="1" i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PŘEDPONY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  <a:solidFill>
            <a:schemeClr val="accent3">
              <a:lumMod val="60000"/>
              <a:lumOff val="40000"/>
            </a:schemeClr>
          </a:solidFill>
        </p:spPr>
        <p:txBody>
          <a:bodyPr>
            <a:normAutofit fontScale="25000" lnSpcReduction="20000"/>
          </a:bodyPr>
          <a:lstStyle/>
          <a:p>
            <a:pPr marL="0" indent="0" algn="ctr" hangingPunct="0">
              <a:buNone/>
            </a:pPr>
            <a:r>
              <a:rPr lang="cs-CZ" sz="14400" b="1" i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Předpona     S-</a:t>
            </a:r>
          </a:p>
          <a:p>
            <a:pPr marL="0" indent="0" algn="ctr" hangingPunct="0">
              <a:buNone/>
            </a:pPr>
            <a:endParaRPr lang="cs-CZ" sz="1600" dirty="0" smtClean="0"/>
          </a:p>
          <a:p>
            <a:pPr marL="0" indent="0" hangingPunct="0">
              <a:buNone/>
            </a:pPr>
            <a:r>
              <a:rPr lang="cs-CZ" b="1" i="1" dirty="0" smtClean="0"/>
              <a:t> </a:t>
            </a:r>
            <a:endParaRPr lang="cs-CZ" dirty="0" smtClean="0"/>
          </a:p>
          <a:p>
            <a:pPr marL="0" indent="0" algn="ctr" hangingPunct="0">
              <a:buNone/>
            </a:pPr>
            <a:r>
              <a:rPr lang="cs-CZ" sz="11200" b="1" i="1" dirty="0" smtClean="0"/>
              <a:t>                                 </a:t>
            </a:r>
          </a:p>
          <a:p>
            <a:pPr marL="0" indent="0" algn="ctr" hangingPunct="0">
              <a:buNone/>
            </a:pPr>
            <a:r>
              <a:rPr lang="cs-CZ" sz="11200" b="1" i="1" dirty="0" smtClean="0"/>
              <a:t> </a:t>
            </a:r>
            <a:r>
              <a:rPr lang="cs-CZ" sz="11200" b="1" i="1" dirty="0" smtClean="0">
                <a:latin typeface="Times New Roman" pitchFamily="18" charset="0"/>
                <a:cs typeface="Times New Roman" pitchFamily="18" charset="0"/>
              </a:rPr>
              <a:t>pohyb dohromady                            </a:t>
            </a:r>
            <a:r>
              <a:rPr lang="cs-CZ" sz="11200" b="1" i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sz="11200" b="1" i="1" dirty="0" smtClean="0">
                <a:latin typeface="Times New Roman" pitchFamily="18" charset="0"/>
                <a:cs typeface="Times New Roman" pitchFamily="18" charset="0"/>
              </a:rPr>
              <a:t>hrabovat listí</a:t>
            </a:r>
          </a:p>
          <a:p>
            <a:pPr marL="0" indent="0" hangingPunct="0">
              <a:buNone/>
            </a:pPr>
            <a:r>
              <a:rPr lang="cs-CZ" sz="11200" b="1" i="1" dirty="0" smtClean="0"/>
              <a:t> </a:t>
            </a:r>
          </a:p>
          <a:p>
            <a:pPr marL="0" indent="0" hangingPunct="0">
              <a:buNone/>
            </a:pPr>
            <a:r>
              <a:rPr lang="cs-CZ" sz="11200" b="1" i="1" dirty="0" smtClean="0"/>
              <a:t> </a:t>
            </a:r>
          </a:p>
          <a:p>
            <a:pPr marL="0" indent="0" hangingPunct="0">
              <a:buNone/>
            </a:pPr>
            <a:r>
              <a:rPr lang="cs-CZ" sz="11200" b="1" i="1" dirty="0" smtClean="0"/>
              <a:t> </a:t>
            </a:r>
            <a:r>
              <a:rPr lang="cs-CZ" sz="11200" b="1" i="1" dirty="0" smtClean="0">
                <a:latin typeface="Times New Roman" pitchFamily="18" charset="0"/>
                <a:cs typeface="Times New Roman" pitchFamily="18" charset="0"/>
              </a:rPr>
              <a:t>           pohyb dolů                                 </a:t>
            </a:r>
            <a:r>
              <a:rPr lang="cs-CZ" sz="11200" b="1" i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sz="11200" b="1" i="1" dirty="0" smtClean="0">
                <a:latin typeface="Times New Roman" pitchFamily="18" charset="0"/>
                <a:cs typeface="Times New Roman" pitchFamily="18" charset="0"/>
              </a:rPr>
              <a:t>padnout</a:t>
            </a:r>
          </a:p>
          <a:p>
            <a:pPr marL="0" indent="0" algn="ctr" hangingPunct="0">
              <a:buNone/>
            </a:pPr>
            <a:endParaRPr lang="cs-CZ" sz="11200" b="1" i="1" dirty="0" smtClean="0"/>
          </a:p>
          <a:p>
            <a:pPr marL="0" indent="0" hangingPunct="0">
              <a:buNone/>
            </a:pPr>
            <a:r>
              <a:rPr lang="cs-CZ" sz="11200" b="1" i="1" dirty="0" smtClean="0"/>
              <a:t> </a:t>
            </a:r>
          </a:p>
          <a:p>
            <a:pPr marL="0" indent="0" algn="ctr" hangingPunct="0">
              <a:buNone/>
            </a:pPr>
            <a:r>
              <a:rPr lang="cs-CZ" sz="11200" b="1" i="1" dirty="0" smtClean="0"/>
              <a:t>   </a:t>
            </a:r>
            <a:r>
              <a:rPr lang="cs-CZ" sz="11200" b="1" i="1" dirty="0" smtClean="0">
                <a:latin typeface="Times New Roman" pitchFamily="18" charset="0"/>
                <a:cs typeface="Times New Roman" pitchFamily="18" charset="0"/>
              </a:rPr>
              <a:t>pohyb s povrchu pryč                          </a:t>
            </a:r>
            <a:r>
              <a:rPr lang="cs-CZ" sz="11200" b="1" i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sz="11200" b="1" i="1" dirty="0" smtClean="0">
                <a:latin typeface="Times New Roman" pitchFamily="18" charset="0"/>
                <a:cs typeface="Times New Roman" pitchFamily="18" charset="0"/>
              </a:rPr>
              <a:t>tírat (podlahu)</a:t>
            </a:r>
          </a:p>
          <a:p>
            <a:pPr marL="0" indent="0" hangingPunct="0">
              <a:buNone/>
            </a:pPr>
            <a:r>
              <a:rPr lang="cs-CZ" sz="11200" b="1" i="1" dirty="0" smtClean="0"/>
              <a:t> </a:t>
            </a:r>
            <a:endParaRPr lang="cs-CZ" sz="5600" b="1" i="1" dirty="0" smtClean="0"/>
          </a:p>
          <a:p>
            <a:pPr marL="914400" lvl="2" indent="0">
              <a:buNone/>
            </a:pPr>
            <a:r>
              <a:rPr lang="cs-CZ" sz="5600" dirty="0" smtClean="0"/>
              <a:t>                                            Obr.1-3</a:t>
            </a:r>
            <a:endParaRPr lang="cs-CZ" sz="56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2248301"/>
            <a:ext cx="1904802" cy="12357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3637740"/>
            <a:ext cx="1760786" cy="13188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59185" y="5085184"/>
            <a:ext cx="1634285" cy="12241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157878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 txBox="1">
            <a:spLocks/>
          </p:cNvSpPr>
          <p:nvPr/>
        </p:nvSpPr>
        <p:spPr>
          <a:xfrm>
            <a:off x="457200" y="980728"/>
            <a:ext cx="8229600" cy="514543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itchFamily="34" charset="0"/>
              <a:buNone/>
            </a:pPr>
            <a:r>
              <a:rPr lang="cs-CZ" sz="3600" b="1" i="1" dirty="0" smtClean="0">
                <a:solidFill>
                  <a:srgbClr val="C00000"/>
                </a:solidFill>
                <a:latin typeface="Times New Roman" pitchFamily="18" charset="0"/>
                <a:ea typeface="+mj-ea"/>
                <a:cs typeface="Times New Roman" pitchFamily="18" charset="0"/>
              </a:rPr>
              <a:t>Předpona        z-</a:t>
            </a:r>
            <a:r>
              <a:rPr lang="cs-CZ" sz="2800" b="1" i="1" dirty="0" smtClean="0">
                <a:solidFill>
                  <a:prstClr val="black"/>
                </a:solidFill>
                <a:latin typeface="Times New Roman" pitchFamily="18" charset="0"/>
                <a:ea typeface="+mj-ea"/>
                <a:cs typeface="Times New Roman" pitchFamily="18" charset="0"/>
              </a:rPr>
              <a:t/>
            </a:r>
            <a:br>
              <a:rPr lang="cs-CZ" sz="2800" b="1" i="1" dirty="0" smtClean="0">
                <a:solidFill>
                  <a:prstClr val="black"/>
                </a:solidFill>
                <a:latin typeface="Times New Roman" pitchFamily="18" charset="0"/>
                <a:ea typeface="+mj-ea"/>
                <a:cs typeface="Times New Roman" pitchFamily="18" charset="0"/>
              </a:rPr>
            </a:br>
            <a:r>
              <a:rPr lang="cs-CZ" sz="2800" b="1" i="1" dirty="0" smtClean="0">
                <a:solidFill>
                  <a:prstClr val="black"/>
                </a:solidFill>
                <a:latin typeface="Times New Roman" pitchFamily="18" charset="0"/>
                <a:ea typeface="+mj-ea"/>
                <a:cs typeface="Times New Roman" pitchFamily="18" charset="0"/>
              </a:rPr>
              <a:t/>
            </a:r>
            <a:br>
              <a:rPr lang="cs-CZ" sz="2800" b="1" i="1" dirty="0" smtClean="0">
                <a:solidFill>
                  <a:prstClr val="black"/>
                </a:solidFill>
                <a:latin typeface="Times New Roman" pitchFamily="18" charset="0"/>
                <a:ea typeface="+mj-ea"/>
                <a:cs typeface="Times New Roman" pitchFamily="18" charset="0"/>
              </a:rPr>
            </a:br>
            <a:r>
              <a:rPr lang="cs-CZ" sz="2800" b="1" i="1" dirty="0" smtClean="0">
                <a:solidFill>
                  <a:prstClr val="black"/>
                </a:solidFill>
                <a:latin typeface="Times New Roman" pitchFamily="18" charset="0"/>
                <a:ea typeface="+mj-ea"/>
                <a:cs typeface="Times New Roman" pitchFamily="18" charset="0"/>
              </a:rPr>
              <a:t>změna stavu                                  </a:t>
            </a:r>
            <a:r>
              <a:rPr lang="cs-CZ" sz="2800" b="1" i="1" dirty="0" smtClean="0">
                <a:solidFill>
                  <a:srgbClr val="FF0000"/>
                </a:solidFill>
                <a:latin typeface="Times New Roman" pitchFamily="18" charset="0"/>
                <a:ea typeface="+mj-ea"/>
                <a:cs typeface="Times New Roman" pitchFamily="18" charset="0"/>
              </a:rPr>
              <a:t>z</a:t>
            </a:r>
            <a:r>
              <a:rPr lang="cs-CZ" sz="2800" b="1" i="1" dirty="0" smtClean="0">
                <a:solidFill>
                  <a:prstClr val="black"/>
                </a:solidFill>
                <a:latin typeface="Times New Roman" pitchFamily="18" charset="0"/>
                <a:ea typeface="+mj-ea"/>
                <a:cs typeface="Times New Roman" pitchFamily="18" charset="0"/>
              </a:rPr>
              <a:t>červivět</a:t>
            </a:r>
            <a:r>
              <a:rPr lang="cs-CZ" sz="2800" dirty="0" smtClean="0">
                <a:solidFill>
                  <a:prstClr val="black"/>
                </a:solidFill>
                <a:latin typeface="Times New Roman" pitchFamily="18" charset="0"/>
                <a:ea typeface="+mj-ea"/>
                <a:cs typeface="Times New Roman" pitchFamily="18" charset="0"/>
              </a:rPr>
              <a:t/>
            </a:r>
            <a:br>
              <a:rPr lang="cs-CZ" sz="2800" dirty="0" smtClean="0">
                <a:solidFill>
                  <a:prstClr val="black"/>
                </a:solidFill>
                <a:latin typeface="Times New Roman" pitchFamily="18" charset="0"/>
                <a:ea typeface="+mj-ea"/>
                <a:cs typeface="Times New Roman" pitchFamily="18" charset="0"/>
              </a:rPr>
            </a:br>
            <a:r>
              <a:rPr lang="cs-CZ" sz="2800" dirty="0" smtClean="0">
                <a:solidFill>
                  <a:prstClr val="black"/>
                </a:solidFill>
                <a:latin typeface="Times New Roman" pitchFamily="18" charset="0"/>
                <a:ea typeface="+mj-ea"/>
                <a:cs typeface="Times New Roman" pitchFamily="18" charset="0"/>
              </a:rPr>
              <a:t/>
            </a:r>
            <a:br>
              <a:rPr lang="cs-CZ" sz="2800" dirty="0" smtClean="0">
                <a:solidFill>
                  <a:prstClr val="black"/>
                </a:solidFill>
                <a:latin typeface="Times New Roman" pitchFamily="18" charset="0"/>
                <a:ea typeface="+mj-ea"/>
                <a:cs typeface="Times New Roman" pitchFamily="18" charset="0"/>
              </a:rPr>
            </a:br>
            <a:r>
              <a:rPr lang="cs-CZ" sz="2800" dirty="0" smtClean="0">
                <a:solidFill>
                  <a:prstClr val="black"/>
                </a:solidFill>
                <a:latin typeface="Times New Roman" pitchFamily="18" charset="0"/>
                <a:ea typeface="+mj-ea"/>
                <a:cs typeface="Times New Roman" pitchFamily="18" charset="0"/>
              </a:rPr>
              <a:t/>
            </a:r>
            <a:br>
              <a:rPr lang="cs-CZ" sz="2800" dirty="0" smtClean="0">
                <a:solidFill>
                  <a:prstClr val="black"/>
                </a:solidFill>
                <a:latin typeface="Times New Roman" pitchFamily="18" charset="0"/>
                <a:ea typeface="+mj-ea"/>
                <a:cs typeface="Times New Roman" pitchFamily="18" charset="0"/>
              </a:rPr>
            </a:br>
            <a:endParaRPr lang="cs-CZ" sz="2800" dirty="0" smtClean="0">
              <a:solidFill>
                <a:prstClr val="black"/>
              </a:solidFill>
              <a:latin typeface="Times New Roman" pitchFamily="18" charset="0"/>
              <a:ea typeface="+mj-ea"/>
              <a:cs typeface="Times New Roman" pitchFamily="18" charset="0"/>
            </a:endParaRPr>
          </a:p>
          <a:p>
            <a:pPr marL="0" indent="0" algn="ctr">
              <a:buFont typeface="Arial" pitchFamily="34" charset="0"/>
              <a:buNone/>
            </a:pPr>
            <a:r>
              <a:rPr lang="cs-CZ" sz="3600" b="1" i="1" dirty="0" smtClean="0">
                <a:solidFill>
                  <a:srgbClr val="C00000"/>
                </a:solidFill>
                <a:latin typeface="Times New Roman" pitchFamily="18" charset="0"/>
                <a:ea typeface="+mj-ea"/>
                <a:cs typeface="Times New Roman" pitchFamily="18" charset="0"/>
              </a:rPr>
              <a:t>Předpona        vz –</a:t>
            </a:r>
            <a:r>
              <a:rPr lang="cs-CZ" sz="2800" b="1" i="1" dirty="0" smtClean="0">
                <a:solidFill>
                  <a:prstClr val="black"/>
                </a:solidFill>
                <a:latin typeface="Times New Roman" pitchFamily="18" charset="0"/>
                <a:ea typeface="+mj-ea"/>
                <a:cs typeface="Times New Roman" pitchFamily="18" charset="0"/>
              </a:rPr>
              <a:t/>
            </a:r>
            <a:br>
              <a:rPr lang="cs-CZ" sz="2800" b="1" i="1" dirty="0" smtClean="0">
                <a:solidFill>
                  <a:prstClr val="black"/>
                </a:solidFill>
                <a:latin typeface="Times New Roman" pitchFamily="18" charset="0"/>
                <a:ea typeface="+mj-ea"/>
                <a:cs typeface="Times New Roman" pitchFamily="18" charset="0"/>
              </a:rPr>
            </a:br>
            <a:endParaRPr lang="cs-CZ" sz="2800" b="1" i="1" dirty="0" smtClean="0">
              <a:solidFill>
                <a:prstClr val="black"/>
              </a:solidFill>
              <a:latin typeface="Times New Roman" pitchFamily="18" charset="0"/>
              <a:ea typeface="+mj-ea"/>
              <a:cs typeface="Times New Roman" pitchFamily="18" charset="0"/>
            </a:endParaRPr>
          </a:p>
          <a:p>
            <a:pPr marL="0" indent="0" algn="ctr">
              <a:buFont typeface="Arial" pitchFamily="34" charset="0"/>
              <a:buNone/>
            </a:pPr>
            <a:r>
              <a:rPr lang="cs-CZ" sz="2800" b="1" i="1" dirty="0" smtClean="0">
                <a:solidFill>
                  <a:prstClr val="black"/>
                </a:solidFill>
                <a:latin typeface="Times New Roman" pitchFamily="18" charset="0"/>
                <a:ea typeface="+mj-ea"/>
                <a:cs typeface="Times New Roman" pitchFamily="18" charset="0"/>
              </a:rPr>
              <a:t>pohyb </a:t>
            </a:r>
            <a:r>
              <a:rPr lang="cs-CZ" sz="2800" b="1" i="1" dirty="0" smtClean="0">
                <a:latin typeface="Times New Roman" pitchFamily="18" charset="0"/>
                <a:ea typeface="+mj-ea"/>
                <a:cs typeface="Times New Roman" pitchFamily="18" charset="0"/>
              </a:rPr>
              <a:t>vz</a:t>
            </a:r>
            <a:r>
              <a:rPr lang="cs-CZ" sz="2800" b="1" i="1" dirty="0" smtClean="0">
                <a:solidFill>
                  <a:prstClr val="black"/>
                </a:solidFill>
                <a:latin typeface="Times New Roman" pitchFamily="18" charset="0"/>
                <a:ea typeface="+mj-ea"/>
                <a:cs typeface="Times New Roman" pitchFamily="18" charset="0"/>
              </a:rPr>
              <a:t>hůru                                      </a:t>
            </a:r>
            <a:r>
              <a:rPr lang="cs-CZ" sz="2800" b="1" i="1" dirty="0" smtClean="0">
                <a:solidFill>
                  <a:srgbClr val="FF0000"/>
                </a:solidFill>
                <a:latin typeface="Times New Roman" pitchFamily="18" charset="0"/>
                <a:ea typeface="+mj-ea"/>
                <a:cs typeface="Times New Roman" pitchFamily="18" charset="0"/>
              </a:rPr>
              <a:t>vz</a:t>
            </a:r>
            <a:r>
              <a:rPr lang="cs-CZ" sz="2800" b="1" i="1" dirty="0" smtClean="0">
                <a:latin typeface="Times New Roman" pitchFamily="18" charset="0"/>
                <a:ea typeface="+mj-ea"/>
                <a:cs typeface="Times New Roman" pitchFamily="18" charset="0"/>
              </a:rPr>
              <a:t>létnout</a:t>
            </a:r>
            <a:r>
              <a:rPr lang="cs-CZ" sz="2800" b="1" i="1" dirty="0" smtClean="0">
                <a:solidFill>
                  <a:srgbClr val="FF0000"/>
                </a:solidFill>
                <a:latin typeface="Times New Roman" pitchFamily="18" charset="0"/>
                <a:ea typeface="+mj-ea"/>
                <a:cs typeface="Times New Roman" pitchFamily="18" charset="0"/>
              </a:rPr>
              <a:t> </a:t>
            </a:r>
            <a:r>
              <a:rPr lang="cs-CZ" sz="1800" dirty="0" smtClean="0">
                <a:solidFill>
                  <a:prstClr val="black"/>
                </a:solidFill>
                <a:ea typeface="+mj-ea"/>
                <a:cs typeface="+mj-cs"/>
              </a:rPr>
              <a:t/>
            </a:r>
            <a:br>
              <a:rPr lang="cs-CZ" sz="1800" dirty="0" smtClean="0">
                <a:solidFill>
                  <a:prstClr val="black"/>
                </a:solidFill>
                <a:ea typeface="+mj-ea"/>
                <a:cs typeface="+mj-cs"/>
              </a:rPr>
            </a:br>
            <a:r>
              <a:rPr lang="cs-CZ" sz="1800" dirty="0" smtClean="0">
                <a:solidFill>
                  <a:prstClr val="black"/>
                </a:solidFill>
                <a:ea typeface="+mj-ea"/>
                <a:cs typeface="+mj-cs"/>
              </a:rPr>
              <a:t/>
            </a:r>
            <a:br>
              <a:rPr lang="cs-CZ" sz="1800" dirty="0" smtClean="0">
                <a:solidFill>
                  <a:prstClr val="black"/>
                </a:solidFill>
                <a:ea typeface="+mj-ea"/>
                <a:cs typeface="+mj-cs"/>
              </a:rPr>
            </a:br>
            <a:r>
              <a:rPr lang="cs-CZ" sz="1800" dirty="0" smtClean="0">
                <a:solidFill>
                  <a:prstClr val="black"/>
                </a:solidFill>
                <a:ea typeface="+mj-ea"/>
                <a:cs typeface="+mj-cs"/>
              </a:rPr>
              <a:t/>
            </a:r>
            <a:br>
              <a:rPr lang="cs-CZ" sz="1800" dirty="0" smtClean="0">
                <a:solidFill>
                  <a:prstClr val="black"/>
                </a:solidFill>
                <a:ea typeface="+mj-ea"/>
                <a:cs typeface="+mj-cs"/>
              </a:rPr>
            </a:br>
            <a:r>
              <a:rPr lang="cs-CZ" sz="1800" dirty="0" smtClean="0">
                <a:solidFill>
                  <a:prstClr val="black"/>
                </a:solidFill>
                <a:ea typeface="+mj-ea"/>
                <a:cs typeface="+mj-cs"/>
              </a:rPr>
              <a:t>                        </a:t>
            </a:r>
          </a:p>
          <a:p>
            <a:pPr marL="0" indent="0" algn="ctr">
              <a:buFont typeface="Arial" pitchFamily="34" charset="0"/>
              <a:buNone/>
            </a:pPr>
            <a:r>
              <a:rPr lang="cs-CZ" sz="1800" dirty="0" smtClean="0">
                <a:solidFill>
                  <a:prstClr val="black"/>
                </a:solidFill>
                <a:ea typeface="+mj-ea"/>
                <a:cs typeface="+mj-cs"/>
              </a:rPr>
              <a:t>                                                                   </a:t>
            </a:r>
            <a:r>
              <a:rPr lang="cs-CZ" sz="1400" dirty="0" smtClean="0">
                <a:solidFill>
                  <a:prstClr val="black"/>
                </a:solidFill>
                <a:ea typeface="+mj-ea"/>
                <a:cs typeface="+mj-cs"/>
              </a:rPr>
              <a:t>Obr.  4-5</a:t>
            </a:r>
            <a:endParaRPr lang="cs-CZ" sz="1400" dirty="0"/>
          </a:p>
        </p:txBody>
      </p:sp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7290" y="1791219"/>
            <a:ext cx="1259012" cy="1322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9249" y="4255046"/>
            <a:ext cx="1855093" cy="18550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989159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40000"/>
              <a:lumOff val="60000"/>
            </a:schemeClr>
          </a:solidFill>
        </p:spPr>
        <p:txBody>
          <a:bodyPr>
            <a:noAutofit/>
          </a:bodyPr>
          <a:lstStyle/>
          <a:p>
            <a:r>
              <a:rPr lang="cs-CZ" sz="2800" b="1" i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K</a:t>
            </a:r>
            <a:r>
              <a:rPr lang="cs-CZ" sz="2800" b="1" i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 daným slovesům připoj vhodnou předponu(s-,z-,vz) a nově vzniklá slova použij ve větách:</a:t>
            </a:r>
            <a:endParaRPr lang="cs-CZ" sz="2800" b="1" i="1" dirty="0">
              <a:solidFill>
                <a:srgbClr val="002060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52540944"/>
              </p:ext>
            </p:extLst>
          </p:nvPr>
        </p:nvGraphicFramePr>
        <p:xfrm>
          <a:off x="457200" y="1600200"/>
          <a:ext cx="8229600" cy="4797408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1738536"/>
                <a:gridCol w="2016224"/>
                <a:gridCol w="4474840"/>
              </a:tblGrid>
              <a:tr h="892696">
                <a:tc>
                  <a:txBody>
                    <a:bodyPr/>
                    <a:lstStyle/>
                    <a:p>
                      <a:pPr algn="ctr"/>
                      <a:r>
                        <a:rPr lang="cs-CZ" sz="2800" i="1" dirty="0" smtClean="0">
                          <a:solidFill>
                            <a:srgbClr val="002060"/>
                          </a:solidFill>
                        </a:rPr>
                        <a:t>SLOVESO</a:t>
                      </a:r>
                      <a:endParaRPr lang="cs-CZ" sz="2800" i="1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i="1" dirty="0" smtClean="0">
                          <a:solidFill>
                            <a:srgbClr val="002060"/>
                          </a:solidFill>
                        </a:rPr>
                        <a:t>Zde napiš sloveso</a:t>
                      </a:r>
                    </a:p>
                    <a:p>
                      <a:pPr algn="ctr"/>
                      <a:r>
                        <a:rPr lang="cs-CZ" sz="2400" i="1" dirty="0" smtClean="0">
                          <a:solidFill>
                            <a:srgbClr val="002060"/>
                          </a:solidFill>
                        </a:rPr>
                        <a:t> s předponou</a:t>
                      </a:r>
                      <a:endParaRPr lang="cs-CZ" sz="2400" i="1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i="1" dirty="0" smtClean="0">
                          <a:solidFill>
                            <a:srgbClr val="002060"/>
                          </a:solidFill>
                        </a:rPr>
                        <a:t>VĚTA</a:t>
                      </a:r>
                      <a:endParaRPr lang="cs-CZ" sz="2800" i="1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601448">
                <a:tc>
                  <a:txBody>
                    <a:bodyPr/>
                    <a:lstStyle/>
                    <a:p>
                      <a:pPr algn="ctr"/>
                      <a:r>
                        <a:rPr lang="cs-CZ" sz="2400" b="1" i="1" dirty="0" smtClean="0"/>
                        <a:t>lomit</a:t>
                      </a:r>
                      <a:endParaRPr lang="cs-CZ" sz="2400" b="1" i="1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  <a:tr h="601448">
                <a:tc>
                  <a:txBody>
                    <a:bodyPr/>
                    <a:lstStyle/>
                    <a:p>
                      <a:pPr algn="ctr"/>
                      <a:r>
                        <a:rPr lang="cs-CZ" sz="2400" b="1" i="1" dirty="0" smtClean="0"/>
                        <a:t>hořet</a:t>
                      </a:r>
                      <a:endParaRPr lang="cs-CZ" sz="2400" b="1" i="1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  <a:tr h="601448">
                <a:tc>
                  <a:txBody>
                    <a:bodyPr/>
                    <a:lstStyle/>
                    <a:p>
                      <a:pPr algn="ctr"/>
                      <a:r>
                        <a:rPr lang="cs-CZ" sz="2400" b="1" i="1" dirty="0" smtClean="0"/>
                        <a:t>letět</a:t>
                      </a:r>
                      <a:endParaRPr lang="cs-CZ" sz="2400" b="1" i="1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  <a:tr h="601448">
                <a:tc>
                  <a:txBody>
                    <a:bodyPr/>
                    <a:lstStyle/>
                    <a:p>
                      <a:pPr algn="ctr"/>
                      <a:r>
                        <a:rPr lang="cs-CZ" sz="2400" b="1" i="1" dirty="0" smtClean="0"/>
                        <a:t>tyčit</a:t>
                      </a:r>
                      <a:endParaRPr lang="cs-CZ" sz="2400" b="1" i="1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  <a:tr h="601448">
                <a:tc>
                  <a:txBody>
                    <a:bodyPr/>
                    <a:lstStyle/>
                    <a:p>
                      <a:pPr algn="ctr"/>
                      <a:r>
                        <a:rPr lang="cs-CZ" sz="2400" b="1" i="1" dirty="0" smtClean="0"/>
                        <a:t>hrnout</a:t>
                      </a:r>
                      <a:endParaRPr lang="cs-CZ" sz="2400" b="1" i="1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  <a:tr h="601448">
                <a:tc>
                  <a:txBody>
                    <a:bodyPr/>
                    <a:lstStyle/>
                    <a:p>
                      <a:pPr algn="ctr"/>
                      <a:r>
                        <a:rPr lang="cs-CZ" sz="2400" b="1" i="1" dirty="0" smtClean="0"/>
                        <a:t>rudnout</a:t>
                      </a:r>
                      <a:endParaRPr lang="cs-CZ" sz="2400" b="1" i="1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803122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40000"/>
              <a:lumOff val="60000"/>
            </a:schemeClr>
          </a:solidFill>
        </p:spPr>
        <p:txBody>
          <a:bodyPr>
            <a:noAutofit/>
          </a:bodyPr>
          <a:lstStyle/>
          <a:p>
            <a:r>
              <a:rPr lang="cs-CZ" sz="3200" b="1" i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 teď si slovesa zkontroluj. Máš je také tak?</a:t>
            </a:r>
            <a:endParaRPr lang="cs-CZ" sz="3200" b="1" i="1" dirty="0">
              <a:solidFill>
                <a:srgbClr val="FF0000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5969799"/>
              </p:ext>
            </p:extLst>
          </p:nvPr>
        </p:nvGraphicFramePr>
        <p:xfrm>
          <a:off x="457200" y="1600200"/>
          <a:ext cx="8229600" cy="4744136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1738536"/>
                <a:gridCol w="2016224"/>
                <a:gridCol w="4474840"/>
              </a:tblGrid>
              <a:tr h="892696">
                <a:tc>
                  <a:txBody>
                    <a:bodyPr/>
                    <a:lstStyle/>
                    <a:p>
                      <a:pPr algn="ctr"/>
                      <a:r>
                        <a:rPr lang="cs-CZ" sz="2800" i="1" dirty="0" smtClean="0">
                          <a:solidFill>
                            <a:srgbClr val="002060"/>
                          </a:solidFill>
                        </a:rPr>
                        <a:t>SLOVESO</a:t>
                      </a:r>
                      <a:endParaRPr lang="cs-CZ" sz="2800" i="1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i="1" dirty="0" smtClean="0">
                          <a:solidFill>
                            <a:srgbClr val="002060"/>
                          </a:solidFill>
                        </a:rPr>
                        <a:t>sloveso</a:t>
                      </a:r>
                    </a:p>
                    <a:p>
                      <a:pPr algn="ctr"/>
                      <a:r>
                        <a:rPr lang="cs-CZ" sz="2400" i="1" dirty="0" smtClean="0">
                          <a:solidFill>
                            <a:srgbClr val="002060"/>
                          </a:solidFill>
                        </a:rPr>
                        <a:t> s předponou</a:t>
                      </a:r>
                      <a:endParaRPr lang="cs-CZ" sz="2400" i="1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i="1" dirty="0" smtClean="0">
                          <a:solidFill>
                            <a:srgbClr val="002060"/>
                          </a:solidFill>
                        </a:rPr>
                        <a:t>Příklady vět:</a:t>
                      </a:r>
                      <a:endParaRPr lang="cs-CZ" sz="2800" i="1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601448">
                <a:tc>
                  <a:txBody>
                    <a:bodyPr/>
                    <a:lstStyle/>
                    <a:p>
                      <a:pPr algn="ctr"/>
                      <a:r>
                        <a:rPr lang="cs-CZ" sz="2400" b="1" i="1" dirty="0" smtClean="0"/>
                        <a:t>lomit</a:t>
                      </a:r>
                      <a:endParaRPr lang="cs-CZ" sz="2400" b="1" i="1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i="1" dirty="0" smtClean="0">
                          <a:solidFill>
                            <a:srgbClr val="FF0000"/>
                          </a:solidFill>
                        </a:rPr>
                        <a:t>z</a:t>
                      </a:r>
                      <a:r>
                        <a:rPr lang="cs-CZ" sz="2400" b="1" i="1" dirty="0" smtClean="0"/>
                        <a:t>lomit</a:t>
                      </a:r>
                      <a:endParaRPr lang="cs-CZ" sz="2400" b="1" i="1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i="1" dirty="0" smtClean="0">
                          <a:solidFill>
                            <a:srgbClr val="FF0000"/>
                          </a:solidFill>
                        </a:rPr>
                        <a:t>Z</a:t>
                      </a:r>
                      <a:r>
                        <a:rPr lang="cs-CZ" sz="2400" b="1" i="1" dirty="0" smtClean="0">
                          <a:solidFill>
                            <a:srgbClr val="002060"/>
                          </a:solidFill>
                        </a:rPr>
                        <a:t>lomil se mi klíček v zámku.</a:t>
                      </a:r>
                      <a:endParaRPr lang="cs-CZ" sz="2400" b="1" i="1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  <a:tr h="622688">
                <a:tc>
                  <a:txBody>
                    <a:bodyPr/>
                    <a:lstStyle/>
                    <a:p>
                      <a:pPr algn="ctr"/>
                      <a:r>
                        <a:rPr lang="cs-CZ" sz="2400" b="1" i="1" dirty="0" smtClean="0"/>
                        <a:t>hořet</a:t>
                      </a:r>
                      <a:endParaRPr lang="cs-CZ" sz="2400" b="1" i="1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i="1" dirty="0" smtClean="0">
                          <a:solidFill>
                            <a:srgbClr val="FF0000"/>
                          </a:solidFill>
                        </a:rPr>
                        <a:t>s</a:t>
                      </a:r>
                      <a:r>
                        <a:rPr lang="cs-CZ" sz="2400" b="1" i="1" dirty="0" smtClean="0"/>
                        <a:t>hořet</a:t>
                      </a:r>
                      <a:endParaRPr lang="cs-CZ" sz="2400" b="1" i="1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i="1" dirty="0" smtClean="0">
                          <a:solidFill>
                            <a:srgbClr val="002060"/>
                          </a:solidFill>
                        </a:rPr>
                        <a:t>Svíčka </a:t>
                      </a:r>
                      <a:r>
                        <a:rPr lang="cs-CZ" sz="2400" b="1" i="1" dirty="0" smtClean="0">
                          <a:solidFill>
                            <a:srgbClr val="FF0000"/>
                          </a:solidFill>
                        </a:rPr>
                        <a:t>s</a:t>
                      </a:r>
                      <a:r>
                        <a:rPr lang="cs-CZ" sz="2400" b="1" i="1" dirty="0" smtClean="0">
                          <a:solidFill>
                            <a:srgbClr val="002060"/>
                          </a:solidFill>
                        </a:rPr>
                        <a:t>hořela velmi rychle.</a:t>
                      </a:r>
                      <a:endParaRPr lang="cs-CZ" sz="2400" b="1" i="1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  <a:tr h="601448">
                <a:tc>
                  <a:txBody>
                    <a:bodyPr/>
                    <a:lstStyle/>
                    <a:p>
                      <a:pPr algn="ctr"/>
                      <a:r>
                        <a:rPr lang="cs-CZ" sz="2400" b="1" i="1" dirty="0" smtClean="0"/>
                        <a:t>letět</a:t>
                      </a:r>
                      <a:endParaRPr lang="cs-CZ" sz="2400" b="1" i="1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i="1" dirty="0" smtClean="0">
                          <a:solidFill>
                            <a:srgbClr val="FF0000"/>
                          </a:solidFill>
                        </a:rPr>
                        <a:t>s</a:t>
                      </a:r>
                      <a:r>
                        <a:rPr lang="cs-CZ" sz="2400" b="1" i="1" dirty="0" smtClean="0"/>
                        <a:t>letět</a:t>
                      </a:r>
                      <a:endParaRPr lang="cs-CZ" sz="2400" b="1" i="1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i="1" dirty="0" smtClean="0">
                          <a:solidFill>
                            <a:srgbClr val="002060"/>
                          </a:solidFill>
                        </a:rPr>
                        <a:t>Horolezec </a:t>
                      </a:r>
                      <a:r>
                        <a:rPr lang="cs-CZ" sz="2400" b="1" i="1" dirty="0" smtClean="0">
                          <a:solidFill>
                            <a:srgbClr val="FF0000"/>
                          </a:solidFill>
                        </a:rPr>
                        <a:t>s</a:t>
                      </a:r>
                      <a:r>
                        <a:rPr lang="cs-CZ" sz="2400" b="1" i="1" dirty="0" smtClean="0">
                          <a:solidFill>
                            <a:srgbClr val="002060"/>
                          </a:solidFill>
                        </a:rPr>
                        <a:t>letěl ze skály.</a:t>
                      </a:r>
                      <a:endParaRPr lang="cs-CZ" sz="2400" b="1" i="1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  <a:tr h="601448">
                <a:tc>
                  <a:txBody>
                    <a:bodyPr/>
                    <a:lstStyle/>
                    <a:p>
                      <a:pPr algn="ctr"/>
                      <a:r>
                        <a:rPr lang="cs-CZ" sz="2400" b="1" i="1" dirty="0" smtClean="0"/>
                        <a:t>tyčit</a:t>
                      </a:r>
                      <a:endParaRPr lang="cs-CZ" sz="2400" b="1" i="1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i="1" dirty="0" smtClean="0">
                          <a:solidFill>
                            <a:srgbClr val="FF0000"/>
                          </a:solidFill>
                        </a:rPr>
                        <a:t>vz</a:t>
                      </a:r>
                      <a:r>
                        <a:rPr lang="cs-CZ" sz="2400" b="1" i="1" dirty="0" smtClean="0"/>
                        <a:t>tyčit</a:t>
                      </a:r>
                      <a:endParaRPr lang="cs-CZ" sz="2400" b="1" i="1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i="1" dirty="0" smtClean="0">
                          <a:solidFill>
                            <a:srgbClr val="002060"/>
                          </a:solidFill>
                        </a:rPr>
                        <a:t>Na táboře jsme </a:t>
                      </a:r>
                      <a:r>
                        <a:rPr lang="cs-CZ" sz="2400" b="1" i="1" dirty="0" smtClean="0">
                          <a:solidFill>
                            <a:srgbClr val="FF0000"/>
                          </a:solidFill>
                        </a:rPr>
                        <a:t>vz</a:t>
                      </a:r>
                      <a:r>
                        <a:rPr lang="cs-CZ" sz="2400" b="1" i="1" dirty="0" smtClean="0">
                          <a:solidFill>
                            <a:srgbClr val="002060"/>
                          </a:solidFill>
                        </a:rPr>
                        <a:t>tyčili vlajku.</a:t>
                      </a:r>
                      <a:endParaRPr lang="cs-CZ" sz="2400" b="1" i="1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  <a:tr h="601448">
                <a:tc>
                  <a:txBody>
                    <a:bodyPr/>
                    <a:lstStyle/>
                    <a:p>
                      <a:pPr algn="ctr"/>
                      <a:r>
                        <a:rPr lang="cs-CZ" sz="2400" b="1" i="1" dirty="0" smtClean="0"/>
                        <a:t>hrnout</a:t>
                      </a:r>
                      <a:endParaRPr lang="cs-CZ" sz="2400" b="1" i="1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i="1" dirty="0" smtClean="0">
                          <a:solidFill>
                            <a:srgbClr val="FF0000"/>
                          </a:solidFill>
                        </a:rPr>
                        <a:t>s</a:t>
                      </a:r>
                      <a:r>
                        <a:rPr lang="cs-CZ" sz="2400" b="1" i="1" dirty="0" smtClean="0"/>
                        <a:t>hrnout</a:t>
                      </a:r>
                      <a:endParaRPr lang="cs-CZ" sz="2400" b="1" i="1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i="1" dirty="0" smtClean="0">
                          <a:solidFill>
                            <a:srgbClr val="002060"/>
                          </a:solidFill>
                        </a:rPr>
                        <a:t>Maminka mi </a:t>
                      </a:r>
                      <a:r>
                        <a:rPr lang="cs-CZ" sz="2400" b="1" i="1" dirty="0" smtClean="0">
                          <a:solidFill>
                            <a:srgbClr val="FF0000"/>
                          </a:solidFill>
                        </a:rPr>
                        <a:t>s</a:t>
                      </a:r>
                      <a:r>
                        <a:rPr lang="cs-CZ" sz="2400" b="1" i="1" dirty="0" smtClean="0">
                          <a:solidFill>
                            <a:srgbClr val="002060"/>
                          </a:solidFill>
                        </a:rPr>
                        <a:t>hrnula věci na</a:t>
                      </a:r>
                      <a:r>
                        <a:rPr lang="cs-CZ" sz="2400" b="1" i="1" baseline="0" dirty="0" smtClean="0">
                          <a:solidFill>
                            <a:srgbClr val="002060"/>
                          </a:solidFill>
                        </a:rPr>
                        <a:t> jednu hromadu.</a:t>
                      </a:r>
                      <a:endParaRPr lang="cs-CZ" sz="2400" b="1" i="1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  <a:tr h="601448">
                <a:tc>
                  <a:txBody>
                    <a:bodyPr/>
                    <a:lstStyle/>
                    <a:p>
                      <a:pPr algn="ctr"/>
                      <a:r>
                        <a:rPr lang="cs-CZ" sz="2400" b="1" i="1" dirty="0" smtClean="0"/>
                        <a:t>rudnout</a:t>
                      </a:r>
                      <a:endParaRPr lang="cs-CZ" sz="2400" b="1" i="1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i="1" dirty="0" smtClean="0">
                          <a:solidFill>
                            <a:srgbClr val="FF0000"/>
                          </a:solidFill>
                        </a:rPr>
                        <a:t>z</a:t>
                      </a:r>
                      <a:r>
                        <a:rPr lang="cs-CZ" sz="2400" b="1" i="1" dirty="0" smtClean="0"/>
                        <a:t>rudnout</a:t>
                      </a:r>
                      <a:endParaRPr lang="cs-CZ" sz="2400" b="1" i="1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i="1" dirty="0" smtClean="0">
                          <a:solidFill>
                            <a:srgbClr val="002060"/>
                          </a:solidFill>
                        </a:rPr>
                        <a:t>Alenka </a:t>
                      </a:r>
                      <a:r>
                        <a:rPr lang="cs-CZ" sz="2400" b="1" i="1" dirty="0" smtClean="0">
                          <a:solidFill>
                            <a:srgbClr val="FF0000"/>
                          </a:solidFill>
                        </a:rPr>
                        <a:t>z</a:t>
                      </a:r>
                      <a:r>
                        <a:rPr lang="cs-CZ" sz="2400" b="1" i="1" dirty="0" smtClean="0">
                          <a:solidFill>
                            <a:srgbClr val="002060"/>
                          </a:solidFill>
                        </a:rPr>
                        <a:t>rudla,</a:t>
                      </a:r>
                      <a:r>
                        <a:rPr lang="cs-CZ" sz="2400" b="1" i="1" baseline="0" dirty="0" smtClean="0">
                          <a:solidFill>
                            <a:srgbClr val="002060"/>
                          </a:solidFill>
                        </a:rPr>
                        <a:t> když uviděla Petra.</a:t>
                      </a:r>
                      <a:endParaRPr lang="cs-CZ" sz="2400" b="1" i="1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638083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b="1" i="1" dirty="0" smtClean="0">
                <a:solidFill>
                  <a:srgbClr val="C00000"/>
                </a:solidFill>
              </a:rPr>
              <a:t>PŘEDLOŽKY</a:t>
            </a:r>
            <a:endParaRPr lang="cs-CZ" b="1" i="1" dirty="0">
              <a:solidFill>
                <a:srgbClr val="C00000"/>
              </a:solidFill>
            </a:endParaRPr>
          </a:p>
        </p:txBody>
      </p:sp>
      <p:sp>
        <p:nvSpPr>
          <p:cNvPr id="4" name="Nadpis 1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5040560"/>
          </a:xfrm>
          <a:solidFill>
            <a:schemeClr val="accent3">
              <a:lumMod val="60000"/>
              <a:lumOff val="40000"/>
            </a:schemeClr>
          </a:solidFill>
        </p:spPr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r>
              <a:rPr lang="cs-CZ" sz="3500" b="1" i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předložka </a:t>
            </a:r>
            <a:r>
              <a:rPr lang="cs-CZ" sz="3500" b="1" i="1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sz="3500" b="1" i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  - vždy se 7. pádem</a:t>
            </a:r>
            <a:r>
              <a:rPr lang="cs-CZ" b="1" i="1" dirty="0" smtClean="0"/>
              <a:t/>
            </a:r>
            <a:br>
              <a:rPr lang="cs-CZ" b="1" i="1" dirty="0" smtClean="0"/>
            </a:br>
            <a:r>
              <a:rPr lang="cs-CZ" b="1" i="1" dirty="0" smtClean="0"/>
              <a:t/>
            </a:r>
            <a:br>
              <a:rPr lang="cs-CZ" b="1" i="1" dirty="0" smtClean="0"/>
            </a:br>
            <a:r>
              <a:rPr lang="cs-CZ" sz="3500" b="1" i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S  KÝM?                                      S ČÍM?</a:t>
            </a:r>
            <a:r>
              <a:rPr lang="cs-CZ" sz="3600" b="1" i="1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 marL="0" indent="0" algn="ctr">
              <a:buNone/>
            </a:pPr>
            <a:r>
              <a:rPr lang="cs-CZ" sz="3100" b="1" i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  s </a:t>
            </a:r>
            <a:r>
              <a:rPr lang="cs-CZ" sz="3100" b="1" i="1" dirty="0" smtClean="0">
                <a:latin typeface="Times New Roman" pitchFamily="18" charset="0"/>
                <a:cs typeface="Times New Roman" pitchFamily="18" charset="0"/>
              </a:rPr>
              <a:t>krtečkem 			            </a:t>
            </a:r>
            <a:r>
              <a:rPr lang="cs-CZ" sz="3100" b="1" i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sz="3100" b="1" i="1" dirty="0" smtClean="0">
                <a:latin typeface="Times New Roman" pitchFamily="18" charset="0"/>
                <a:cs typeface="Times New Roman" pitchFamily="18" charset="0"/>
              </a:rPr>
              <a:t> pastelkou      </a:t>
            </a:r>
            <a:r>
              <a:rPr lang="cs-CZ" b="1" i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i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000" b="1" i="1" dirty="0" smtClean="0"/>
              <a:t/>
            </a:r>
            <a:br>
              <a:rPr lang="cs-CZ" sz="2000" b="1" i="1" dirty="0" smtClean="0"/>
            </a:br>
            <a:r>
              <a:rPr lang="cs-CZ" sz="2000" b="1" i="1" dirty="0" smtClean="0"/>
              <a:t/>
            </a:r>
            <a:br>
              <a:rPr lang="cs-CZ" sz="2000" b="1" i="1" dirty="0" smtClean="0"/>
            </a:br>
            <a:r>
              <a:rPr lang="cs-CZ" sz="2000" b="1" i="1" dirty="0" smtClean="0"/>
              <a:t/>
            </a:r>
            <a:br>
              <a:rPr lang="cs-CZ" sz="2000" b="1" i="1" dirty="0" smtClean="0"/>
            </a:br>
            <a:r>
              <a:rPr lang="cs-CZ" sz="3500" b="1" i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předložka</a:t>
            </a:r>
            <a:r>
              <a:rPr lang="cs-CZ" sz="3500" b="1" i="1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z</a:t>
            </a:r>
            <a:r>
              <a:rPr lang="cs-CZ" sz="3500" b="1" i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- vždy se 2. pádem   </a:t>
            </a:r>
          </a:p>
          <a:p>
            <a:pPr marL="0" indent="0">
              <a:buNone/>
            </a:pPr>
            <a:r>
              <a:rPr lang="cs-CZ" sz="3500" b="1" i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       Z</a:t>
            </a:r>
            <a:r>
              <a:rPr lang="cs-CZ" sz="3800" b="1" i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   KOHO? 		       Z  ČEHO?               </a:t>
            </a:r>
            <a:r>
              <a:rPr lang="pl-PL" sz="3800" b="1" i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pl-PL" sz="3800" b="1" i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pl-PL" sz="3800" b="1" i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     </a:t>
            </a:r>
            <a:r>
              <a:rPr lang="pl-PL" sz="3800" b="1" i="1" dirty="0" smtClean="0">
                <a:latin typeface="Times New Roman" pitchFamily="18" charset="0"/>
                <a:cs typeface="Times New Roman" pitchFamily="18" charset="0"/>
              </a:rPr>
              <a:t>(</a:t>
            </a:r>
            <a:r>
              <a:rPr lang="pl-PL" sz="3100" b="1" i="1" dirty="0" smtClean="0">
                <a:latin typeface="Times New Roman" pitchFamily="18" charset="0"/>
                <a:cs typeface="Times New Roman" pitchFamily="18" charset="0"/>
              </a:rPr>
              <a:t>strach) </a:t>
            </a:r>
            <a:r>
              <a:rPr lang="pl-PL" sz="3100" b="1" i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ze</a:t>
            </a:r>
            <a:r>
              <a:rPr lang="pl-PL" sz="3100" b="1" i="1" dirty="0" smtClean="0">
                <a:latin typeface="Times New Roman" pitchFamily="18" charset="0"/>
                <a:cs typeface="Times New Roman" pitchFamily="18" charset="0"/>
              </a:rPr>
              <a:t> zloděje                      (čaj) </a:t>
            </a:r>
            <a:r>
              <a:rPr lang="pl-PL" sz="3100" b="1" i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z</a:t>
            </a:r>
            <a:r>
              <a:rPr lang="pl-PL" sz="3100" b="1" i="1" dirty="0" smtClean="0">
                <a:latin typeface="Times New Roman" pitchFamily="18" charset="0"/>
                <a:cs typeface="Times New Roman" pitchFamily="18" charset="0"/>
              </a:rPr>
              <a:t> bylin</a:t>
            </a:r>
            <a:r>
              <a:rPr lang="cs-CZ" sz="2400" b="1" i="1" dirty="0" smtClean="0"/>
              <a:t/>
            </a:r>
            <a:br>
              <a:rPr lang="cs-CZ" sz="2400" b="1" i="1" dirty="0" smtClean="0"/>
            </a:br>
            <a:r>
              <a:rPr lang="cs-CZ" sz="2400" b="1" i="1" dirty="0" smtClean="0"/>
              <a:t/>
            </a:r>
            <a:br>
              <a:rPr lang="cs-CZ" sz="2400" b="1" i="1" dirty="0" smtClean="0"/>
            </a:br>
            <a:r>
              <a:rPr lang="cs-CZ" sz="2400" dirty="0"/>
              <a:t/>
            </a:r>
            <a:br>
              <a:rPr lang="cs-CZ" sz="2400" dirty="0"/>
            </a:br>
            <a:endParaRPr lang="cs-CZ" sz="2400" dirty="0" smtClean="0"/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		                  </a:t>
            </a:r>
            <a:r>
              <a:rPr lang="cs-CZ" sz="1500" dirty="0" smtClean="0"/>
              <a:t>obr.6-7</a:t>
            </a:r>
            <a:endParaRPr lang="cs-CZ" sz="1500" dirty="0"/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195878"/>
            <a:ext cx="1080120" cy="10801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5195878"/>
            <a:ext cx="1321329" cy="990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861961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40000"/>
              <a:lumOff val="60000"/>
            </a:schemeClr>
          </a:solidFill>
        </p:spPr>
        <p:txBody>
          <a:bodyPr>
            <a:normAutofit fontScale="90000"/>
          </a:bodyPr>
          <a:lstStyle/>
          <a:p>
            <a:r>
              <a:rPr lang="cs-CZ" b="1" i="1" dirty="0" smtClean="0">
                <a:solidFill>
                  <a:srgbClr val="002060"/>
                </a:solidFill>
              </a:rPr>
              <a:t>Opět si procvičíme, co jsme se naučili</a:t>
            </a:r>
            <a:endParaRPr lang="cs-CZ" b="1" i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3">
              <a:lumMod val="60000"/>
              <a:lumOff val="40000"/>
            </a:schemeClr>
          </a:solidFill>
        </p:spPr>
        <p:txBody>
          <a:bodyPr/>
          <a:lstStyle/>
          <a:p>
            <a:pPr marL="0" indent="0">
              <a:buNone/>
            </a:pPr>
            <a:r>
              <a:rPr lang="cs-CZ" b="1" i="1" dirty="0" smtClean="0">
                <a:solidFill>
                  <a:srgbClr val="FF0000"/>
                </a:solidFill>
              </a:rPr>
              <a:t>S/SE </a:t>
            </a:r>
            <a:r>
              <a:rPr lang="cs-CZ" b="1" i="1" dirty="0" smtClean="0">
                <a:solidFill>
                  <a:srgbClr val="002060"/>
                </a:solidFill>
              </a:rPr>
              <a:t>nebo </a:t>
            </a:r>
            <a:r>
              <a:rPr lang="cs-CZ" b="1" i="1" dirty="0" smtClean="0">
                <a:solidFill>
                  <a:srgbClr val="FF0000"/>
                </a:solidFill>
              </a:rPr>
              <a:t>Z/ZE</a:t>
            </a:r>
            <a:r>
              <a:rPr lang="cs-CZ" b="1" i="1" dirty="0" smtClean="0">
                <a:solidFill>
                  <a:srgbClr val="002060"/>
                </a:solidFill>
              </a:rPr>
              <a:t>?       Přepiš správně toto cvičení:</a:t>
            </a:r>
          </a:p>
          <a:p>
            <a:pPr marL="0" indent="0" algn="ctr">
              <a:buNone/>
            </a:pPr>
            <a:endParaRPr lang="cs-CZ" sz="1400" b="1" i="1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dirty="0" smtClean="0"/>
              <a:t>s/z nového okna, s/z novým oknem, s/z výletu, s/z výletem, se/ze sestřičkou, se/ze sestřičky,  s/z novým autem, s/z nového auta, s/z krásného dárku, s/z krásným dárkem, s/z televize, s/z televizí, se/ze cvičení, se/ze cvičením, s/z letadla, s/z letadlem, se/ze skříně, se/ze skříní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185097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b="1" i="1" dirty="0" smtClean="0">
                <a:solidFill>
                  <a:srgbClr val="FF0000"/>
                </a:solidFill>
              </a:rPr>
              <a:t>A nyní si cvičení zkontrolujeme:</a:t>
            </a:r>
            <a:endParaRPr lang="cs-CZ" b="1" i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3">
              <a:lumMod val="60000"/>
              <a:lumOff val="40000"/>
            </a:schemeClr>
          </a:solidFill>
        </p:spPr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endParaRPr lang="cs-CZ" b="1" i="1" dirty="0" smtClean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b="1" i="1" dirty="0" smtClean="0">
                <a:solidFill>
                  <a:srgbClr val="002060"/>
                </a:solidFill>
              </a:rPr>
              <a:t>Oprav si své chyby a zdůvodni :</a:t>
            </a:r>
          </a:p>
          <a:p>
            <a:pPr marL="0" indent="0" algn="ctr">
              <a:buNone/>
            </a:pPr>
            <a:endParaRPr lang="cs-CZ" sz="1400" b="1" i="1" dirty="0" smtClean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dirty="0" smtClean="0">
                <a:solidFill>
                  <a:srgbClr val="FF0000"/>
                </a:solidFill>
              </a:rPr>
              <a:t>z</a:t>
            </a:r>
            <a:r>
              <a:rPr lang="cs-CZ" dirty="0" smtClean="0"/>
              <a:t> nového okna, </a:t>
            </a:r>
            <a:r>
              <a:rPr lang="cs-CZ" dirty="0" smtClean="0">
                <a:solidFill>
                  <a:srgbClr val="FF0000"/>
                </a:solidFill>
              </a:rPr>
              <a:t>s</a:t>
            </a:r>
            <a:r>
              <a:rPr lang="cs-CZ" dirty="0" smtClean="0"/>
              <a:t> novým oknem, </a:t>
            </a:r>
            <a:r>
              <a:rPr lang="cs-CZ" dirty="0" smtClean="0">
                <a:solidFill>
                  <a:srgbClr val="FF0000"/>
                </a:solidFill>
              </a:rPr>
              <a:t>z</a:t>
            </a:r>
            <a:r>
              <a:rPr lang="cs-CZ" dirty="0" smtClean="0"/>
              <a:t> výletu, </a:t>
            </a:r>
          </a:p>
          <a:p>
            <a:pPr marL="0" indent="0" algn="ctr">
              <a:buNone/>
            </a:pPr>
            <a:r>
              <a:rPr lang="cs-CZ" dirty="0" smtClean="0">
                <a:solidFill>
                  <a:srgbClr val="FF0000"/>
                </a:solidFill>
              </a:rPr>
              <a:t>s</a:t>
            </a:r>
            <a:r>
              <a:rPr lang="cs-CZ" dirty="0" smtClean="0"/>
              <a:t> výletem, </a:t>
            </a:r>
            <a:r>
              <a:rPr lang="cs-CZ" dirty="0" smtClean="0">
                <a:solidFill>
                  <a:srgbClr val="FF0000"/>
                </a:solidFill>
              </a:rPr>
              <a:t>se</a:t>
            </a:r>
            <a:r>
              <a:rPr lang="cs-CZ" dirty="0" smtClean="0"/>
              <a:t> sestřičkou, </a:t>
            </a:r>
            <a:r>
              <a:rPr lang="cs-CZ" dirty="0" smtClean="0">
                <a:solidFill>
                  <a:srgbClr val="FF0000"/>
                </a:solidFill>
              </a:rPr>
              <a:t>ze</a:t>
            </a:r>
            <a:r>
              <a:rPr lang="cs-CZ" dirty="0" smtClean="0"/>
              <a:t> sestřičky, </a:t>
            </a:r>
            <a:r>
              <a:rPr lang="cs-CZ" dirty="0" smtClean="0">
                <a:solidFill>
                  <a:srgbClr val="FF0000"/>
                </a:solidFill>
              </a:rPr>
              <a:t> s </a:t>
            </a:r>
            <a:r>
              <a:rPr lang="cs-CZ" dirty="0" smtClean="0"/>
              <a:t>novým autem, </a:t>
            </a:r>
            <a:r>
              <a:rPr lang="cs-CZ" dirty="0" smtClean="0">
                <a:solidFill>
                  <a:srgbClr val="FF0000"/>
                </a:solidFill>
              </a:rPr>
              <a:t>z</a:t>
            </a:r>
            <a:r>
              <a:rPr lang="cs-CZ" dirty="0" smtClean="0"/>
              <a:t> nového auta, </a:t>
            </a:r>
            <a:r>
              <a:rPr lang="cs-CZ" dirty="0" smtClean="0">
                <a:solidFill>
                  <a:srgbClr val="FF0000"/>
                </a:solidFill>
              </a:rPr>
              <a:t>z</a:t>
            </a:r>
            <a:r>
              <a:rPr lang="cs-CZ" dirty="0" smtClean="0"/>
              <a:t> krásného dárku,</a:t>
            </a:r>
          </a:p>
          <a:p>
            <a:pPr marL="0" indent="0" algn="ctr">
              <a:buNone/>
            </a:pPr>
            <a:r>
              <a:rPr lang="cs-CZ" dirty="0" smtClean="0">
                <a:solidFill>
                  <a:srgbClr val="FF0000"/>
                </a:solidFill>
              </a:rPr>
              <a:t>s</a:t>
            </a:r>
            <a:r>
              <a:rPr lang="cs-CZ" dirty="0" smtClean="0"/>
              <a:t> krásným dárkem, </a:t>
            </a:r>
            <a:r>
              <a:rPr lang="cs-CZ" dirty="0" smtClean="0">
                <a:solidFill>
                  <a:srgbClr val="FF0000"/>
                </a:solidFill>
              </a:rPr>
              <a:t>z</a:t>
            </a:r>
            <a:r>
              <a:rPr lang="cs-CZ" dirty="0" smtClean="0"/>
              <a:t> televize, </a:t>
            </a:r>
            <a:r>
              <a:rPr lang="cs-CZ" dirty="0" smtClean="0">
                <a:solidFill>
                  <a:srgbClr val="FF0000"/>
                </a:solidFill>
              </a:rPr>
              <a:t>s</a:t>
            </a:r>
            <a:r>
              <a:rPr lang="cs-CZ" dirty="0" smtClean="0"/>
              <a:t> televizí, </a:t>
            </a:r>
          </a:p>
          <a:p>
            <a:pPr marL="0" indent="0" algn="ctr">
              <a:buNone/>
            </a:pPr>
            <a:r>
              <a:rPr lang="cs-CZ" dirty="0" smtClean="0">
                <a:solidFill>
                  <a:srgbClr val="FF0000"/>
                </a:solidFill>
              </a:rPr>
              <a:t>ze</a:t>
            </a:r>
            <a:r>
              <a:rPr lang="cs-CZ" dirty="0" smtClean="0"/>
              <a:t> cvičení, </a:t>
            </a:r>
            <a:r>
              <a:rPr lang="cs-CZ" dirty="0" smtClean="0">
                <a:solidFill>
                  <a:srgbClr val="FF0000"/>
                </a:solidFill>
              </a:rPr>
              <a:t>se</a:t>
            </a:r>
            <a:r>
              <a:rPr lang="cs-CZ" dirty="0" smtClean="0"/>
              <a:t> cvičením, </a:t>
            </a:r>
            <a:r>
              <a:rPr lang="cs-CZ" dirty="0" smtClean="0">
                <a:solidFill>
                  <a:srgbClr val="FF0000"/>
                </a:solidFill>
              </a:rPr>
              <a:t>z</a:t>
            </a:r>
            <a:r>
              <a:rPr lang="cs-CZ" dirty="0" smtClean="0"/>
              <a:t> letadla, </a:t>
            </a:r>
            <a:r>
              <a:rPr lang="cs-CZ" dirty="0" smtClean="0">
                <a:solidFill>
                  <a:srgbClr val="FF0000"/>
                </a:solidFill>
              </a:rPr>
              <a:t>s</a:t>
            </a:r>
            <a:r>
              <a:rPr lang="cs-CZ" dirty="0" smtClean="0"/>
              <a:t> letadlem,</a:t>
            </a:r>
          </a:p>
          <a:p>
            <a:pPr marL="0" indent="0" algn="ctr">
              <a:buNone/>
            </a:pPr>
            <a:r>
              <a:rPr lang="cs-CZ" dirty="0" smtClean="0">
                <a:solidFill>
                  <a:srgbClr val="FF0000"/>
                </a:solidFill>
              </a:rPr>
              <a:t>ze</a:t>
            </a:r>
            <a:r>
              <a:rPr lang="cs-CZ" dirty="0" smtClean="0"/>
              <a:t> skříně, </a:t>
            </a:r>
            <a:r>
              <a:rPr lang="cs-CZ" dirty="0" smtClean="0">
                <a:solidFill>
                  <a:srgbClr val="FF0000"/>
                </a:solidFill>
              </a:rPr>
              <a:t>se</a:t>
            </a:r>
            <a:r>
              <a:rPr lang="cs-CZ" dirty="0" smtClean="0"/>
              <a:t> skříní 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				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75700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b="1" i="1" dirty="0" smtClean="0">
                <a:latin typeface="Times New Roman" pitchFamily="18" charset="0"/>
                <a:cs typeface="Times New Roman" pitchFamily="18" charset="0"/>
              </a:rPr>
              <a:t>ODKAZY</a:t>
            </a:r>
            <a:endParaRPr lang="cs-CZ" b="1" i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3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600" dirty="0" smtClean="0">
                <a:hlinkClick r:id="rId2"/>
              </a:rPr>
              <a:t>Obr.1: http://www.ireceptar.cz/zahrada/okrasna-zahrada/podzimni-pece-o-travnik/</a:t>
            </a:r>
            <a:endParaRPr lang="cs-CZ" sz="2600" dirty="0" smtClean="0"/>
          </a:p>
          <a:p>
            <a:pPr marL="0" indent="0">
              <a:buNone/>
            </a:pPr>
            <a:r>
              <a:rPr lang="cs-CZ" sz="2600" dirty="0" smtClean="0">
                <a:hlinkClick r:id="rId3"/>
              </a:rPr>
              <a:t>Obr.2: http://www.inlajn.cz/brzdeni</a:t>
            </a:r>
            <a:endParaRPr lang="cs-CZ" sz="2600" dirty="0" smtClean="0"/>
          </a:p>
          <a:p>
            <a:pPr marL="0" indent="0">
              <a:buNone/>
            </a:pPr>
            <a:r>
              <a:rPr lang="cs-CZ" sz="2600" dirty="0" smtClean="0">
                <a:hlinkClick r:id="rId4"/>
              </a:rPr>
              <a:t>Obr.3:http://pruvodce.pod.cvut.cz/pages/homo_podolus/uklizecky.htm</a:t>
            </a:r>
            <a:endParaRPr lang="cs-CZ" sz="2600" dirty="0" smtClean="0"/>
          </a:p>
          <a:p>
            <a:pPr marL="0" indent="0">
              <a:buNone/>
            </a:pPr>
            <a:r>
              <a:rPr lang="cs-CZ" sz="2600" dirty="0" smtClean="0">
                <a:hlinkClick r:id="rId5"/>
              </a:rPr>
              <a:t>Obr.4: http://www.e-vysivani.cz/jablko-cerv/d-70456/</a:t>
            </a:r>
            <a:endParaRPr lang="cs-CZ" sz="2600" dirty="0" smtClean="0"/>
          </a:p>
          <a:p>
            <a:pPr marL="0" indent="0">
              <a:buNone/>
            </a:pPr>
            <a:r>
              <a:rPr lang="cs-CZ" sz="2600" dirty="0" smtClean="0">
                <a:hlinkClick r:id="rId6"/>
              </a:rPr>
              <a:t>Obr.5: http://www.electroworld.cz/product/herni-konzole-hry-hracky/-rc-modely/GS1043/letadlo-r-c-speedy-plus</a:t>
            </a:r>
            <a:endParaRPr lang="cs-CZ" sz="2600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234089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620687"/>
            <a:ext cx="8424936" cy="4893647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r>
              <a:rPr lang="cs-CZ" sz="2400" dirty="0" smtClean="0">
                <a:hlinkClick r:id="rId3"/>
              </a:rPr>
              <a:t>Obr.6: </a:t>
            </a:r>
            <a:r>
              <a:rPr lang="cs-CZ" sz="2400" dirty="0" smtClean="0">
                <a:hlinkClick r:id="rId3"/>
              </a:rPr>
              <a:t>http://www.zlatnictvi.net/?52,varovani-pro-obchody-zlatnicke-prodejny-pozor-podvodnik</a:t>
            </a:r>
            <a:endParaRPr lang="cs-CZ" sz="2400" dirty="0" smtClean="0"/>
          </a:p>
          <a:p>
            <a:r>
              <a:rPr lang="cs-CZ" sz="2400" dirty="0" smtClean="0">
                <a:hlinkClick r:id="rId4"/>
              </a:rPr>
              <a:t>Obr.7: </a:t>
            </a:r>
            <a:r>
              <a:rPr lang="cs-CZ" sz="2400" dirty="0" smtClean="0">
                <a:hlinkClick r:id="rId4"/>
              </a:rPr>
              <a:t>http://www.martanci.cz/article.asp?aid=co-vsechno-jde-z-bylinek-vyrobit</a:t>
            </a:r>
            <a:endParaRPr lang="cs-CZ" sz="2400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871828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129</TotalTime>
  <Words>295</Words>
  <Application>Microsoft Office PowerPoint</Application>
  <PresentationFormat>Předvádění na obrazovce (4:3)</PresentationFormat>
  <Paragraphs>99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PŘEDPONY</vt:lpstr>
      <vt:lpstr>Prezentace aplikace PowerPoint</vt:lpstr>
      <vt:lpstr>K daným slovesům připoj vhodnou předponu(s-,z-,vz) a nově vzniklá slova použij ve větách:</vt:lpstr>
      <vt:lpstr>A teď si slovesa zkontroluj. Máš je také tak?</vt:lpstr>
      <vt:lpstr>PŘEDLOŽKY</vt:lpstr>
      <vt:lpstr>Opět si procvičíme, co jsme se naučili</vt:lpstr>
      <vt:lpstr>A nyní si cvičení zkontrolujeme:</vt:lpstr>
      <vt:lpstr>ODKAZY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Předpony s-,z-,vz VY_32_INOVACE_ICT.5.7 -</dc:title>
  <dc:creator>0XLQ</dc:creator>
  <cp:lastModifiedBy>Učitel</cp:lastModifiedBy>
  <cp:revision>48</cp:revision>
  <dcterms:created xsi:type="dcterms:W3CDTF">2011-11-01T17:25:04Z</dcterms:created>
  <dcterms:modified xsi:type="dcterms:W3CDTF">2012-10-27T16:53:13Z</dcterms:modified>
</cp:coreProperties>
</file>