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68" r:id="rId4"/>
    <p:sldId id="258" r:id="rId5"/>
    <p:sldId id="267" r:id="rId6"/>
    <p:sldId id="262" r:id="rId7"/>
    <p:sldId id="263" r:id="rId8"/>
    <p:sldId id="260" r:id="rId9"/>
    <p:sldId id="261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4747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0457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11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386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371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3393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5788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310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0134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5347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7541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880D4-4E11-4A4A-82D9-72D2F9C294F7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BD7BC-C711-4516-83D4-DF82233627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548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764704"/>
            <a:ext cx="7200800" cy="406265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b="1" dirty="0"/>
              <a:t>Název školy:        ZŠ a MŠ T. G. Masaryka Fulnek</a:t>
            </a:r>
            <a:endParaRPr lang="cs-CZ" sz="2400" dirty="0"/>
          </a:p>
          <a:p>
            <a:r>
              <a:rPr lang="cs-CZ" sz="2400" b="1" dirty="0"/>
              <a:t>Autor :		    Mgr. Jitka Kolářová</a:t>
            </a:r>
            <a:endParaRPr lang="cs-CZ" sz="2400" dirty="0"/>
          </a:p>
          <a:p>
            <a:r>
              <a:rPr lang="cs-CZ" sz="2400" b="1" dirty="0"/>
              <a:t>Název :	</a:t>
            </a:r>
            <a:r>
              <a:rPr lang="cs-CZ" sz="2400" b="1"/>
              <a:t>    </a:t>
            </a:r>
            <a:r>
              <a:rPr lang="cs-CZ" sz="2400" b="1" smtClean="0"/>
              <a:t>VY_32_INOVACE_ČJ.5.7-17</a:t>
            </a:r>
            <a:endParaRPr lang="cs-CZ" sz="2400" dirty="0"/>
          </a:p>
          <a:p>
            <a:r>
              <a:rPr lang="cs-CZ" sz="2400" b="1" dirty="0"/>
              <a:t>Vzdělávací obor: </a:t>
            </a:r>
            <a:r>
              <a:rPr lang="cs-CZ" sz="2400" dirty="0"/>
              <a:t>Jazyk a jazyková komunikace</a:t>
            </a:r>
            <a:r>
              <a:rPr lang="cs-CZ" sz="2400" b="1" dirty="0"/>
              <a:t>    </a:t>
            </a:r>
            <a:endParaRPr lang="cs-CZ" sz="2400" dirty="0"/>
          </a:p>
          <a:p>
            <a:r>
              <a:rPr lang="cs-CZ" sz="2400" b="1" dirty="0"/>
              <a:t>Téma : 	                 Slovesa – </a:t>
            </a:r>
            <a:r>
              <a:rPr lang="cs-CZ" sz="2400" b="1" dirty="0" smtClean="0"/>
              <a:t>způsob</a:t>
            </a:r>
            <a:endParaRPr lang="cs-CZ" sz="2400" b="1" dirty="0"/>
          </a:p>
          <a:p>
            <a:r>
              <a:rPr lang="cs-CZ" sz="2400" b="1" dirty="0"/>
              <a:t>Doporučený ročník:          </a:t>
            </a:r>
            <a:r>
              <a:rPr lang="cs-CZ" sz="2400" dirty="0"/>
              <a:t>5.</a:t>
            </a:r>
          </a:p>
          <a:p>
            <a:pPr algn="just"/>
            <a:r>
              <a:rPr lang="cs-CZ" sz="2400" b="1" dirty="0"/>
              <a:t>Anotace: 	    </a:t>
            </a:r>
            <a:r>
              <a:rPr lang="cs-CZ" sz="2400" dirty="0"/>
              <a:t>Materiál  je zaměřen na  objasnění pojmu slovesný způsob, obsahuje úkoly na procvičení daného tématu včetně jejich řešení.</a:t>
            </a:r>
          </a:p>
          <a:p>
            <a:r>
              <a:rPr lang="cs-CZ" sz="2400" b="1" dirty="0" smtClean="0"/>
              <a:t>Číslo </a:t>
            </a:r>
            <a:r>
              <a:rPr lang="cs-CZ" sz="2400" b="1" dirty="0"/>
              <a:t>projektu:	     CZ.1.07/1.4.00/21.0903	</a:t>
            </a:r>
            <a:endParaRPr lang="cs-CZ" b="1" dirty="0"/>
          </a:p>
          <a:p>
            <a:endParaRPr lang="cs-CZ" b="1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374" y="535267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567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</a:rPr>
              <a:t>SLOVESNÝ  ZPŮSOB</a:t>
            </a: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U sloves určujeme kromě osoby, čísla a času také  </a:t>
            </a:r>
            <a:r>
              <a:rPr lang="cs-C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slovesný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způsob:</a:t>
            </a:r>
          </a:p>
          <a:p>
            <a:pPr>
              <a:buFont typeface="Courier New" pitchFamily="49" charset="0"/>
              <a:buChar char="o"/>
            </a:pPr>
            <a:r>
              <a:rPr lang="cs-CZ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OZNAMOVACÍ  - Používá se ve větách oznamovacích a tázacích.</a:t>
            </a:r>
          </a:p>
          <a:p>
            <a:pPr marL="0" indent="0" algn="ctr">
              <a:buNone/>
            </a:pP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Např.: </a:t>
            </a:r>
            <a:r>
              <a:rPr lang="cs-CZ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Jdu. Jdeš? </a:t>
            </a:r>
          </a:p>
          <a:p>
            <a:pPr>
              <a:buFont typeface="Courier New" pitchFamily="49" charset="0"/>
              <a:buChar char="o"/>
            </a:pPr>
            <a:r>
              <a:rPr lang="cs-CZ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ROZKAZOVACÍ -  Používá se  ve větách rozkazovacích. </a:t>
            </a:r>
          </a:p>
          <a:p>
            <a:pPr marL="0" indent="0">
              <a:buNone/>
            </a:pPr>
            <a:r>
              <a:rPr lang="cs-CZ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Neurčuje se čas!</a:t>
            </a:r>
          </a:p>
          <a:p>
            <a:pPr marL="0" indent="0" algn="ctr">
              <a:buNone/>
            </a:pP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Např.: 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Jdi! Jděme! </a:t>
            </a:r>
          </a:p>
          <a:p>
            <a:pPr>
              <a:buFont typeface="Courier New" pitchFamily="49" charset="0"/>
              <a:buChar char="o"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PODMIŇOVACÍ - vyjadřuje děj , který může proběhnout za určité podmínky nebo přání. </a:t>
            </a:r>
          </a:p>
          <a:p>
            <a:pPr marL="0" indent="0" algn="ctr">
              <a:buNone/>
            </a:pP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Např</a:t>
            </a:r>
            <a:r>
              <a:rPr lang="cs-CZ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Šel bys. Bývali bychom šli. </a:t>
            </a:r>
          </a:p>
          <a:p>
            <a:pPr>
              <a:buFont typeface="Courier New" pitchFamily="49" charset="0"/>
              <a:buChar char="o"/>
            </a:pPr>
            <a:r>
              <a:rPr lang="cs-CZ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PŘACÍ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skládá se z částice a podmiňovacího způsobu</a:t>
            </a:r>
            <a:endParaRPr lang="cs-CZ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Např.:  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Kéž by svítilo slunce. </a:t>
            </a:r>
            <a:endParaRPr lang="cs-CZ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83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ZPŮSOB </a:t>
            </a:r>
            <a:r>
              <a:rPr lang="cs-CZ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OZNAMOVACÍ</a:t>
            </a:r>
            <a:endParaRPr lang="cs-CZ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algn="ctr">
              <a:buFont typeface="Courier New" pitchFamily="49" charset="0"/>
              <a:buChar char="o"/>
            </a:pPr>
            <a:endParaRPr lang="cs-CZ" dirty="0" smtClean="0"/>
          </a:p>
          <a:p>
            <a:pPr algn="ctr">
              <a:buFont typeface="Courier New" pitchFamily="49" charset="0"/>
              <a:buChar char="o"/>
            </a:pPr>
            <a:r>
              <a:rPr lang="cs-CZ" dirty="0" smtClean="0"/>
              <a:t>je </a:t>
            </a:r>
            <a:r>
              <a:rPr lang="cs-CZ" dirty="0"/>
              <a:t>slovesný způsob, jímž se vyjadřuje </a:t>
            </a:r>
            <a:r>
              <a:rPr lang="cs-CZ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běžné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sdělení</a:t>
            </a:r>
            <a:r>
              <a:rPr lang="cs-CZ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cs-CZ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Courier New" pitchFamily="49" charset="0"/>
              <a:buChar char="o"/>
            </a:pPr>
            <a:r>
              <a:rPr lang="cs-CZ" dirty="0" smtClean="0"/>
              <a:t>v </a:t>
            </a:r>
            <a:r>
              <a:rPr lang="cs-CZ" dirty="0"/>
              <a:t>češtině se jím vyjadřují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oznámení</a:t>
            </a:r>
            <a:r>
              <a:rPr lang="cs-CZ" dirty="0" smtClean="0"/>
              <a:t> </a:t>
            </a:r>
            <a:r>
              <a:rPr lang="cs-CZ" dirty="0"/>
              <a:t>(oznamovací </a:t>
            </a:r>
            <a:r>
              <a:rPr lang="cs-CZ" dirty="0" smtClean="0"/>
              <a:t>věty) a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</a:t>
            </a:r>
            <a:r>
              <a:rPr lang="cs-CZ" dirty="0" smtClean="0"/>
              <a:t> </a:t>
            </a:r>
            <a:r>
              <a:rPr lang="cs-CZ" dirty="0"/>
              <a:t>(tázací věty</a:t>
            </a:r>
            <a:r>
              <a:rPr lang="cs-CZ" dirty="0" smtClean="0"/>
              <a:t>)</a:t>
            </a:r>
          </a:p>
          <a:p>
            <a:pPr algn="ctr"/>
            <a:endParaRPr lang="cs-CZ" dirty="0"/>
          </a:p>
          <a:p>
            <a:pPr marL="0" indent="0" algn="ctr"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Např. Jdu. Spěcháš? Čekáme. Povídáte si. 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941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ZPŮSOB ROZKAZOVACÍ</a:t>
            </a:r>
            <a:endParaRPr lang="cs-CZ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Rozkazovací způsob má </a:t>
            </a:r>
            <a:r>
              <a:rPr lang="cs-CZ" b="1" i="1" dirty="0" smtClean="0">
                <a:solidFill>
                  <a:srgbClr val="FF0000"/>
                </a:solidFill>
              </a:rPr>
              <a:t>pouze tři tvary:</a:t>
            </a:r>
          </a:p>
          <a:p>
            <a:pPr marL="0" indent="0"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 </a:t>
            </a:r>
            <a:r>
              <a:rPr lang="cs-CZ" b="1" i="1" dirty="0" smtClean="0">
                <a:solidFill>
                  <a:srgbClr val="002060"/>
                </a:solidFill>
              </a:rPr>
              <a:t>pro  2. os. č.j.           </a:t>
            </a:r>
            <a:r>
              <a:rPr lang="cs-CZ" b="1" i="1" dirty="0" smtClean="0"/>
              <a:t>Spěchej!         Piš!</a:t>
            </a:r>
          </a:p>
          <a:p>
            <a:pPr marL="0" indent="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        1. os.č.mn.       </a:t>
            </a:r>
            <a:r>
              <a:rPr lang="cs-CZ" b="1" i="1" dirty="0" smtClean="0"/>
              <a:t>Spěchejme!   Pišme!</a:t>
            </a:r>
            <a:endParaRPr lang="cs-CZ" b="1" i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       2. os. </a:t>
            </a:r>
            <a:r>
              <a:rPr lang="cs-CZ" b="1" i="1" dirty="0">
                <a:solidFill>
                  <a:srgbClr val="002060"/>
                </a:solidFill>
              </a:rPr>
              <a:t>č</a:t>
            </a:r>
            <a:r>
              <a:rPr lang="cs-CZ" b="1" i="1" dirty="0" smtClean="0">
                <a:solidFill>
                  <a:srgbClr val="002060"/>
                </a:solidFill>
              </a:rPr>
              <a:t>.mn.       </a:t>
            </a:r>
            <a:r>
              <a:rPr lang="cs-CZ" b="1" i="1" dirty="0" smtClean="0"/>
              <a:t>Spěchejte!     Pište!</a:t>
            </a:r>
          </a:p>
          <a:p>
            <a:pPr marL="0" indent="0">
              <a:buNone/>
            </a:pP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Vyčasujte si slovesa v rozkazovacím způsobu</a:t>
            </a:r>
            <a:r>
              <a:rPr lang="cs-CZ" b="1" i="1" dirty="0" smtClean="0"/>
              <a:t>:</a:t>
            </a:r>
          </a:p>
          <a:p>
            <a:pPr marL="0" indent="0" algn="ctr">
              <a:buNone/>
            </a:pPr>
            <a:r>
              <a:rPr lang="cs-CZ" b="1" i="1" dirty="0">
                <a:solidFill>
                  <a:srgbClr val="002060"/>
                </a:solidFill>
              </a:rPr>
              <a:t>z</a:t>
            </a:r>
            <a:r>
              <a:rPr lang="cs-CZ" b="1" i="1" dirty="0" smtClean="0">
                <a:solidFill>
                  <a:srgbClr val="002060"/>
                </a:solidFill>
              </a:rPr>
              <a:t>pívat, běhat, volat, čekat, sportovat</a:t>
            </a:r>
          </a:p>
          <a:p>
            <a:pPr marL="0" indent="0" algn="ctr">
              <a:buNone/>
            </a:pPr>
            <a:r>
              <a:rPr lang="cs-CZ" sz="2400" b="1" i="1" dirty="0">
                <a:solidFill>
                  <a:srgbClr val="C00000"/>
                </a:solidFill>
              </a:rPr>
              <a:t>z</a:t>
            </a:r>
            <a:r>
              <a:rPr lang="cs-CZ" sz="2400" b="1" i="1" dirty="0" smtClean="0">
                <a:solidFill>
                  <a:srgbClr val="C00000"/>
                </a:solidFill>
              </a:rPr>
              <a:t>pívej, zpívejme, zpívejte – běhej, běhejme, běhejte – volej, volejme, volejte – čekej, čekejme, čekejte – sportuj, sportujme, sportujte</a:t>
            </a:r>
            <a:endParaRPr lang="cs-CZ" sz="24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41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</a:rPr>
              <a:t>ZPŮSOB   PODMIŇOVACÍ</a:t>
            </a: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Je slovesný způsob,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jímž se vyjadřuje, že </a:t>
            </a:r>
            <a:r>
              <a:rPr lang="cs-CZ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děj proběhne za určitých podmínek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(šel bych ven, kdyby nepršelo), nebo se využívá 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cs-CZ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formulaci zdvořilé žádosti</a:t>
            </a:r>
            <a:r>
              <a:rPr lang="cs-C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(mohl byste mi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podat…).</a:t>
            </a:r>
          </a:p>
          <a:p>
            <a:pPr>
              <a:buFont typeface="Courier New" pitchFamily="49" charset="0"/>
              <a:buChar char="o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Tvoří se 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pomocí </a:t>
            </a:r>
            <a:r>
              <a:rPr lang="cs-CZ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příčestí minulého a  </a:t>
            </a:r>
            <a:r>
              <a:rPr lang="cs-CZ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pomocného </a:t>
            </a:r>
            <a:r>
              <a:rPr lang="cs-CZ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slovesa být. </a:t>
            </a:r>
            <a:r>
              <a:rPr lang="cs-CZ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Např. pro rod  mužský:</a:t>
            </a:r>
          </a:p>
          <a:p>
            <a:pPr marL="0" indent="0">
              <a:buNone/>
            </a:pPr>
            <a:r>
              <a:rPr lang="cs-CZ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	</a:t>
            </a: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četl  bych</a:t>
            </a:r>
            <a:r>
              <a:rPr lang="cs-CZ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	1.  četli bychom</a:t>
            </a:r>
            <a:endParaRPr lang="cs-CZ" sz="2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2. </a:t>
            </a:r>
            <a:r>
              <a:rPr lang="cs-CZ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četl  bys</a:t>
            </a:r>
            <a:r>
              <a:rPr lang="cs-CZ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	2.  četli  byste</a:t>
            </a:r>
            <a:endParaRPr lang="cs-CZ" sz="2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3</a:t>
            </a:r>
            <a:r>
              <a:rPr lang="cs-CZ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	</a:t>
            </a: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četl by</a:t>
            </a:r>
            <a:r>
              <a:rPr lang="cs-CZ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	3.  četli by</a:t>
            </a:r>
            <a:endParaRPr lang="cs-CZ" sz="2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32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cs-CZ" sz="3600" b="1" i="1" dirty="0" smtClean="0">
                <a:solidFill>
                  <a:srgbClr val="002060"/>
                </a:solidFill>
                <a:ea typeface="+mn-ea"/>
                <a:cs typeface="+mn-cs"/>
              </a:rPr>
              <a:t/>
            </a:r>
            <a:br>
              <a:rPr lang="cs-CZ" sz="3600" b="1" i="1" dirty="0" smtClean="0">
                <a:solidFill>
                  <a:srgbClr val="002060"/>
                </a:solidFill>
                <a:ea typeface="+mn-ea"/>
                <a:cs typeface="+mn-cs"/>
              </a:rPr>
            </a:br>
            <a:r>
              <a:rPr lang="cs-CZ" sz="3600" b="1" i="1" dirty="0" smtClean="0">
                <a:solidFill>
                  <a:srgbClr val="002060"/>
                </a:solidFill>
                <a:ea typeface="+mn-ea"/>
                <a:cs typeface="+mn-cs"/>
              </a:rPr>
              <a:t>Urči </a:t>
            </a:r>
            <a:r>
              <a:rPr lang="cs-CZ" sz="3600" b="1" i="1" dirty="0">
                <a:solidFill>
                  <a:srgbClr val="002060"/>
                </a:solidFill>
                <a:ea typeface="+mn-ea"/>
                <a:cs typeface="+mn-cs"/>
              </a:rPr>
              <a:t>u sloves osobu, číslo, čas a </a:t>
            </a:r>
            <a:r>
              <a:rPr lang="cs-CZ" sz="3600" b="1" i="1" dirty="0" smtClean="0">
                <a:solidFill>
                  <a:srgbClr val="002060"/>
                </a:solidFill>
                <a:ea typeface="+mn-ea"/>
                <a:cs typeface="+mn-cs"/>
              </a:rPr>
              <a:t>způsob: </a:t>
            </a:r>
            <a:r>
              <a:rPr lang="cs-CZ" sz="2800" b="1" i="1" dirty="0">
                <a:solidFill>
                  <a:srgbClr val="C00000"/>
                </a:solidFill>
                <a:ea typeface="+mn-ea"/>
                <a:cs typeface="+mn-cs"/>
              </a:rPr>
              <a:t/>
            </a:r>
            <a:br>
              <a:rPr lang="cs-CZ" sz="2800" b="1" i="1" dirty="0">
                <a:solidFill>
                  <a:srgbClr val="C00000"/>
                </a:solidFill>
                <a:ea typeface="+mn-ea"/>
                <a:cs typeface="+mn-cs"/>
              </a:rPr>
            </a:br>
            <a:r>
              <a:rPr lang="cs-CZ" sz="2400" b="1" i="1" dirty="0">
                <a:solidFill>
                  <a:prstClr val="black"/>
                </a:solidFill>
                <a:ea typeface="+mn-ea"/>
                <a:cs typeface="+mn-cs"/>
              </a:rPr>
              <a:t>Nezapomeň, že u některých se čas neurčuje!</a:t>
            </a:r>
            <a:br>
              <a:rPr lang="cs-CZ" sz="2400" b="1" i="1" dirty="0">
                <a:solidFill>
                  <a:prstClr val="black"/>
                </a:solidFill>
                <a:ea typeface="+mn-ea"/>
                <a:cs typeface="+mn-cs"/>
              </a:rPr>
            </a:br>
            <a:endParaRPr lang="cs-CZ" sz="4000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3336407"/>
              </p:ext>
            </p:extLst>
          </p:nvPr>
        </p:nvGraphicFramePr>
        <p:xfrm>
          <a:off x="467544" y="1700808"/>
          <a:ext cx="8229604" cy="439248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64296"/>
                <a:gridCol w="1368153"/>
                <a:gridCol w="1512168"/>
                <a:gridCol w="1296144"/>
                <a:gridCol w="1388843"/>
              </a:tblGrid>
              <a:tr h="1284596"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SLOVESNÝ TVAR</a:t>
                      </a:r>
                      <a:endParaRPr lang="cs-CZ" sz="2800" b="1" i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OSOBA</a:t>
                      </a:r>
                      <a:endParaRPr lang="cs-CZ" sz="2800" b="1" i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ČÍSLO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ČAS</a:t>
                      </a:r>
                      <a:endParaRPr lang="cs-CZ" sz="2800" b="1" i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ZPŮSOB</a:t>
                      </a:r>
                      <a:endParaRPr lang="cs-CZ" sz="2800" b="1" i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21578">
                <a:tc>
                  <a:txBody>
                    <a:bodyPr/>
                    <a:lstStyle/>
                    <a:p>
                      <a:pPr algn="l"/>
                      <a:r>
                        <a:rPr lang="cs-CZ" sz="2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Cvičíš</a:t>
                      </a:r>
                      <a:endParaRPr lang="cs-CZ" sz="2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21578">
                <a:tc>
                  <a:txBody>
                    <a:bodyPr/>
                    <a:lstStyle/>
                    <a:p>
                      <a:pPr algn="l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Zavolejte!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21578">
                <a:tc>
                  <a:txBody>
                    <a:bodyPr/>
                    <a:lstStyle/>
                    <a:p>
                      <a:pPr algn="l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Posílali bychom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21578">
                <a:tc>
                  <a:txBody>
                    <a:bodyPr/>
                    <a:lstStyle/>
                    <a:p>
                      <a:pPr algn="l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Čekali</a:t>
                      </a:r>
                      <a:r>
                        <a:rPr lang="cs-CZ" sz="2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jste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21578">
                <a:tc>
                  <a:txBody>
                    <a:bodyPr/>
                    <a:lstStyle/>
                    <a:p>
                      <a:pPr algn="l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Sedne</a:t>
                      </a:r>
                      <a:r>
                        <a:rPr lang="cs-CZ" sz="2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si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725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2413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FF0000"/>
                </a:solidFill>
              </a:rPr>
              <a:t>A nyní si vše zkontroluj:</a:t>
            </a:r>
            <a:endParaRPr lang="cs-CZ" sz="40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0992765"/>
              </p:ext>
            </p:extLst>
          </p:nvPr>
        </p:nvGraphicFramePr>
        <p:xfrm>
          <a:off x="467544" y="1772815"/>
          <a:ext cx="8229604" cy="439248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64296"/>
                <a:gridCol w="1368153"/>
                <a:gridCol w="1512168"/>
                <a:gridCol w="1296144"/>
                <a:gridCol w="1388843"/>
              </a:tblGrid>
              <a:tr h="1204192">
                <a:tc>
                  <a:txBody>
                    <a:bodyPr/>
                    <a:lstStyle/>
                    <a:p>
                      <a:pPr algn="ctr"/>
                      <a:endParaRPr lang="cs-CZ" sz="2400" b="1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SLOVESNÝ TVAR</a:t>
                      </a:r>
                      <a:endParaRPr lang="cs-CZ" sz="2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OSOBA</a:t>
                      </a:r>
                      <a:endParaRPr lang="cs-CZ" sz="2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ČAS</a:t>
                      </a:r>
                      <a:endParaRPr lang="cs-CZ" sz="2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cs-CZ" sz="2400" b="1" i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ZPŮSOB</a:t>
                      </a:r>
                      <a:endParaRPr lang="cs-CZ" sz="2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37659">
                <a:tc>
                  <a:txBody>
                    <a:bodyPr/>
                    <a:lstStyle/>
                    <a:p>
                      <a:pPr algn="l"/>
                      <a:r>
                        <a:rPr lang="cs-CZ" sz="2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Cvičíš</a:t>
                      </a:r>
                      <a:endParaRPr lang="cs-CZ" sz="2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2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j.</a:t>
                      </a:r>
                      <a:endParaRPr lang="cs-CZ" sz="2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přít.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ozn</a:t>
                      </a:r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37659">
                <a:tc>
                  <a:txBody>
                    <a:bodyPr/>
                    <a:lstStyle/>
                    <a:p>
                      <a:pPr algn="l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Zavolejte!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mn.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rozk</a:t>
                      </a:r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37659">
                <a:tc>
                  <a:txBody>
                    <a:bodyPr/>
                    <a:lstStyle/>
                    <a:p>
                      <a:pPr algn="l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Posílali bychom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mn.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podm</a:t>
                      </a:r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37659">
                <a:tc>
                  <a:txBody>
                    <a:bodyPr/>
                    <a:lstStyle/>
                    <a:p>
                      <a:pPr algn="l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Čekali</a:t>
                      </a:r>
                      <a:r>
                        <a:rPr lang="cs-CZ" sz="2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jste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mn.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min.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ozn</a:t>
                      </a:r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37659">
                <a:tc>
                  <a:txBody>
                    <a:bodyPr/>
                    <a:lstStyle/>
                    <a:p>
                      <a:pPr algn="l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Sedne</a:t>
                      </a:r>
                      <a:r>
                        <a:rPr lang="cs-CZ" sz="2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si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j.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bud.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ozn</a:t>
                      </a:r>
                      <a:r>
                        <a:rPr lang="cs-CZ" sz="2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196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200" b="1" i="1" dirty="0" smtClean="0">
                <a:solidFill>
                  <a:srgbClr val="002060"/>
                </a:solidFill>
              </a:rPr>
              <a:t>Procvič si slovesný způsob</a:t>
            </a:r>
            <a:endParaRPr lang="cs-CZ" sz="3200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2904361"/>
              </p:ext>
            </p:extLst>
          </p:nvPr>
        </p:nvGraphicFramePr>
        <p:xfrm>
          <a:off x="467544" y="1412776"/>
          <a:ext cx="8229602" cy="5212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00200"/>
                <a:gridCol w="2304256"/>
                <a:gridCol w="2016224"/>
                <a:gridCol w="2108922"/>
              </a:tblGrid>
              <a:tr h="1368152">
                <a:tc gridSpan="4">
                  <a:txBody>
                    <a:bodyPr/>
                    <a:lstStyle/>
                    <a:p>
                      <a:pPr algn="ctr"/>
                      <a:r>
                        <a:rPr lang="cs-CZ" sz="2800" i="1" dirty="0" smtClean="0">
                          <a:solidFill>
                            <a:srgbClr val="C00000"/>
                          </a:solidFill>
                        </a:rPr>
                        <a:t>Doplň do tabulky  ke každému způsobu </a:t>
                      </a:r>
                    </a:p>
                    <a:p>
                      <a:pPr algn="ctr"/>
                      <a:r>
                        <a:rPr lang="cs-CZ" sz="2800" i="1" dirty="0" smtClean="0">
                          <a:solidFill>
                            <a:srgbClr val="C00000"/>
                          </a:solidFill>
                        </a:rPr>
                        <a:t>správný tvar slovesa</a:t>
                      </a:r>
                    </a:p>
                    <a:p>
                      <a:pPr algn="ctr"/>
                      <a:r>
                        <a:rPr lang="cs-CZ" sz="2800" i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2400" i="1" dirty="0" smtClean="0">
                          <a:solidFill>
                            <a:schemeClr val="tx1"/>
                          </a:solidFill>
                        </a:rPr>
                        <a:t>(osoba je uvedena)</a:t>
                      </a:r>
                      <a:endParaRPr lang="cs-CZ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400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400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400" i="1" dirty="0"/>
                    </a:p>
                  </a:txBody>
                  <a:tcPr/>
                </a:tc>
              </a:tr>
              <a:tr h="1173769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INFINITIV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ZPŮSOB OZNAMOVACÍ</a:t>
                      </a:r>
                    </a:p>
                    <a:p>
                      <a:pPr algn="ctr"/>
                      <a:r>
                        <a:rPr lang="cs-CZ" sz="2400" b="1" i="1" dirty="0" smtClean="0"/>
                        <a:t>3.os.č.mn.č.bud.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ZPŮSOB ROZKAZOVACÍ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ZPŮSOB PODMIŇOVACÍ</a:t>
                      </a:r>
                    </a:p>
                    <a:p>
                      <a:pPr algn="ctr"/>
                      <a:r>
                        <a:rPr lang="cs-CZ" sz="2400" b="1" i="1" dirty="0" smtClean="0"/>
                        <a:t>3.os.č.j.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12115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Cvičit</a:t>
                      </a:r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2.os.č.j.</a:t>
                      </a:r>
                    </a:p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12115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/>
                        <a:t>Volat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2.os.č.mn.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12115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/>
                        <a:t>Posílat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2.os.č.j.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12115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/>
                        <a:t>Čekat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1.os.č.mn.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12115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/>
                        <a:t>Sedět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2.os.č.mn.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215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200" b="1" i="1" dirty="0" smtClean="0">
                <a:solidFill>
                  <a:srgbClr val="FF0000"/>
                </a:solidFill>
              </a:rPr>
              <a:t>ZKONTROLUJ, JAK JSI PRACOVAL/A:</a:t>
            </a:r>
            <a:endParaRPr lang="cs-CZ" sz="32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2247079"/>
              </p:ext>
            </p:extLst>
          </p:nvPr>
        </p:nvGraphicFramePr>
        <p:xfrm>
          <a:off x="467544" y="1412776"/>
          <a:ext cx="8229602" cy="46939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00200"/>
                <a:gridCol w="2304256"/>
                <a:gridCol w="2016224"/>
                <a:gridCol w="2108922"/>
              </a:tblGrid>
              <a:tr h="1173769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INFINITIV</a:t>
                      </a:r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ZPŮSOB OZNAMOVACÍ</a:t>
                      </a:r>
                    </a:p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3.os.č.mn.č.bud.</a:t>
                      </a:r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ZPŮSOB ROZKAZOVACÍ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ZPŮSOB PODMIŇOVACÍ</a:t>
                      </a:r>
                    </a:p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3.os.č.j.</a:t>
                      </a:r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12115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Cvičit</a:t>
                      </a:r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i="1" dirty="0" smtClean="0">
                          <a:solidFill>
                            <a:schemeClr val="tx1"/>
                          </a:solidFill>
                        </a:rPr>
                        <a:t>budou</a:t>
                      </a:r>
                      <a:r>
                        <a:rPr lang="cs-CZ" sz="2000" b="1" i="1" baseline="0" dirty="0" smtClean="0">
                          <a:solidFill>
                            <a:schemeClr val="tx1"/>
                          </a:solidFill>
                        </a:rPr>
                        <a:t> cvičit</a:t>
                      </a:r>
                    </a:p>
                    <a:p>
                      <a:pPr algn="ctr"/>
                      <a:r>
                        <a:rPr lang="cs-CZ" sz="2000" b="1" i="1" baseline="0" dirty="0" smtClean="0">
                          <a:solidFill>
                            <a:schemeClr val="tx1"/>
                          </a:solidFill>
                        </a:rPr>
                        <a:t>zacvičí</a:t>
                      </a:r>
                      <a:endParaRPr lang="cs-CZ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2.os.č.j.</a:t>
                      </a:r>
                    </a:p>
                    <a:p>
                      <a:pPr algn="ctr"/>
                      <a:r>
                        <a:rPr lang="cs-CZ" sz="2000" b="1" i="1" dirty="0" smtClean="0">
                          <a:solidFill>
                            <a:schemeClr val="tx1"/>
                          </a:solidFill>
                        </a:rPr>
                        <a:t>Cvič!</a:t>
                      </a:r>
                      <a:endParaRPr lang="cs-CZ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i="1" dirty="0" smtClean="0"/>
                        <a:t>cvičil by - cvičila by</a:t>
                      </a:r>
                    </a:p>
                    <a:p>
                      <a:r>
                        <a:rPr lang="cs-CZ" sz="1800" b="1" i="1" dirty="0" smtClean="0"/>
                        <a:t>cvičilo by</a:t>
                      </a:r>
                      <a:endParaRPr lang="cs-CZ" sz="1800" b="1" i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12115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/>
                        <a:t>Volat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i="1" dirty="0" smtClean="0"/>
                        <a:t>Budou volat</a:t>
                      </a:r>
                    </a:p>
                    <a:p>
                      <a:pPr algn="ctr"/>
                      <a:r>
                        <a:rPr lang="cs-CZ" sz="2000" b="1" i="1" dirty="0" smtClean="0"/>
                        <a:t>Zavolají</a:t>
                      </a:r>
                      <a:endParaRPr lang="cs-CZ" sz="20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2.os.č.mn.</a:t>
                      </a:r>
                    </a:p>
                    <a:p>
                      <a:pPr algn="ctr"/>
                      <a:r>
                        <a:rPr lang="cs-CZ" sz="2000" b="1" i="1" dirty="0" smtClean="0"/>
                        <a:t>Volejte!</a:t>
                      </a:r>
                      <a:endParaRPr lang="cs-CZ" sz="2000" b="1" i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i="1" dirty="0" smtClean="0"/>
                        <a:t>volal by – volala by volalo by</a:t>
                      </a:r>
                      <a:endParaRPr lang="cs-CZ" b="1" i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12115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/>
                        <a:t>Posílat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i="1" dirty="0" smtClean="0"/>
                        <a:t>Budou posílat</a:t>
                      </a:r>
                    </a:p>
                    <a:p>
                      <a:pPr algn="ctr"/>
                      <a:r>
                        <a:rPr lang="cs-CZ" sz="2000" b="1" i="1" dirty="0" smtClean="0"/>
                        <a:t>Pošlou</a:t>
                      </a:r>
                      <a:endParaRPr lang="cs-CZ" sz="20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2.os.č.j.</a:t>
                      </a:r>
                    </a:p>
                    <a:p>
                      <a:pPr algn="ctr"/>
                      <a:r>
                        <a:rPr lang="cs-CZ" sz="2000" b="1" i="1" dirty="0" smtClean="0"/>
                        <a:t>Pošli!</a:t>
                      </a:r>
                      <a:endParaRPr lang="cs-CZ" sz="2000" b="1" i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i="1" dirty="0" smtClean="0"/>
                        <a:t>posílal by – posílala by posílalo by</a:t>
                      </a:r>
                      <a:endParaRPr lang="cs-CZ" b="1" i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12115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/>
                        <a:t>Čekat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i="1" dirty="0" smtClean="0"/>
                        <a:t>Budou čekat</a:t>
                      </a:r>
                    </a:p>
                    <a:p>
                      <a:pPr algn="ctr"/>
                      <a:r>
                        <a:rPr lang="cs-CZ" sz="2000" b="1" i="1" dirty="0" smtClean="0"/>
                        <a:t>Počkají</a:t>
                      </a:r>
                      <a:endParaRPr lang="cs-CZ" sz="20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1.os.č.mn.</a:t>
                      </a:r>
                    </a:p>
                    <a:p>
                      <a:pPr algn="ctr"/>
                      <a:r>
                        <a:rPr lang="cs-CZ" sz="2000" b="1" i="1" dirty="0" smtClean="0"/>
                        <a:t>Počkejme!</a:t>
                      </a:r>
                      <a:endParaRPr lang="cs-CZ" sz="2000" b="1" i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i="1" dirty="0" smtClean="0"/>
                        <a:t>čekal by – čekala by čekalo by</a:t>
                      </a:r>
                      <a:endParaRPr lang="cs-CZ" b="1" i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12115">
                <a:tc>
                  <a:txBody>
                    <a:bodyPr/>
                    <a:lstStyle/>
                    <a:p>
                      <a:pPr algn="l"/>
                      <a:r>
                        <a:rPr lang="cs-CZ" sz="2400" b="1" i="1" dirty="0" smtClean="0"/>
                        <a:t>Sedět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i="1" dirty="0" smtClean="0"/>
                        <a:t>Budou sedět</a:t>
                      </a:r>
                    </a:p>
                    <a:p>
                      <a:pPr algn="ctr"/>
                      <a:r>
                        <a:rPr lang="cs-CZ" sz="2000" b="1" i="1" dirty="0" smtClean="0"/>
                        <a:t>sednou</a:t>
                      </a:r>
                      <a:endParaRPr lang="cs-CZ" sz="20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2.os.č.mn.</a:t>
                      </a:r>
                    </a:p>
                    <a:p>
                      <a:pPr algn="ctr"/>
                      <a:r>
                        <a:rPr lang="cs-CZ" sz="2000" b="1" i="1" dirty="0" smtClean="0"/>
                        <a:t>Seďte!</a:t>
                      </a:r>
                      <a:endParaRPr lang="cs-CZ" sz="2000" b="1" i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i="1" dirty="0" smtClean="0"/>
                        <a:t>seděl by – seděla by sedělo by</a:t>
                      </a:r>
                      <a:endParaRPr lang="cs-CZ" b="1" i="1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59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4000" b="1" i="1" dirty="0" smtClean="0">
                <a:solidFill>
                  <a:srgbClr val="002060"/>
                </a:solidFill>
              </a:rPr>
              <a:t>Procvič si, co vše ses naučil/a o slovesech:</a:t>
            </a:r>
            <a:endParaRPr lang="cs-CZ" sz="4000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8864411"/>
              </p:ext>
            </p:extLst>
          </p:nvPr>
        </p:nvGraphicFramePr>
        <p:xfrm>
          <a:off x="467544" y="1556788"/>
          <a:ext cx="8229604" cy="463606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60240"/>
                <a:gridCol w="3168352"/>
                <a:gridCol w="2901012"/>
              </a:tblGrid>
              <a:tr h="976051">
                <a:tc gridSpan="3">
                  <a:txBody>
                    <a:bodyPr/>
                    <a:lstStyle/>
                    <a:p>
                      <a:pPr algn="ctr"/>
                      <a:r>
                        <a:rPr lang="cs-CZ" sz="2800" i="1" dirty="0" smtClean="0">
                          <a:solidFill>
                            <a:srgbClr val="C00000"/>
                          </a:solidFill>
                        </a:rPr>
                        <a:t>Převeď slovesa v infinitivu do daného tvaru a zapiš je do posledního sloupce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400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400" i="1" dirty="0"/>
                    </a:p>
                  </a:txBody>
                  <a:tcPr/>
                </a:tc>
              </a:tr>
              <a:tr h="888580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SLOVESO</a:t>
                      </a:r>
                    </a:p>
                    <a:p>
                      <a:pPr algn="ctr"/>
                      <a:r>
                        <a:rPr lang="cs-CZ" sz="2400" b="1" i="1" baseline="0" dirty="0" smtClean="0"/>
                        <a:t> v infinitivu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Převeď do následujícího tvaru</a:t>
                      </a:r>
                      <a:endParaRPr kumimoji="0" lang="cs-CZ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Zde upravené sloveso napiš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83645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tvořit</a:t>
                      </a:r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3.os.č.j.č.bud.zp.ozn.</a:t>
                      </a:r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53836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zpívat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2.os.č.mn.zp.rozk.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26284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jíst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1.os.č.j.zp.podm.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53836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cestovat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2.os.č.j.č.min.zp.ozn.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53836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sázet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3.os.č.mn.zp.podm.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53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3600" b="1" i="1" dirty="0" smtClean="0">
                <a:solidFill>
                  <a:srgbClr val="FF0000"/>
                </a:solidFill>
              </a:rPr>
              <a:t>Zkontroluj si, zda jsi slovesa správně převáděl/a</a:t>
            </a:r>
            <a:endParaRPr lang="cs-CZ" sz="36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7205030"/>
              </p:ext>
            </p:extLst>
          </p:nvPr>
        </p:nvGraphicFramePr>
        <p:xfrm>
          <a:off x="467544" y="1556788"/>
          <a:ext cx="8229604" cy="482453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60240"/>
                <a:gridCol w="3168352"/>
                <a:gridCol w="2901012"/>
              </a:tblGrid>
              <a:tr h="1171303"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 smtClean="0">
                          <a:solidFill>
                            <a:srgbClr val="002060"/>
                          </a:solidFill>
                        </a:rPr>
                        <a:t>SLOVESO</a:t>
                      </a:r>
                    </a:p>
                    <a:p>
                      <a:pPr algn="ctr"/>
                      <a:r>
                        <a:rPr lang="cs-CZ" sz="2800" b="1" i="1" baseline="0" dirty="0" smtClean="0">
                          <a:solidFill>
                            <a:srgbClr val="002060"/>
                          </a:solidFill>
                        </a:rPr>
                        <a:t> v infinitivu</a:t>
                      </a:r>
                      <a:endParaRPr lang="cs-CZ" sz="2800" b="1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Převeď do následujícího tvaru</a:t>
                      </a:r>
                      <a:endParaRPr kumimoji="0" lang="cs-CZ" sz="2800" b="1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Zde upravené sloveso napiš</a:t>
                      </a:r>
                      <a:endParaRPr lang="cs-CZ" sz="2800" b="1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769346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tvořit</a:t>
                      </a:r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>
                          <a:solidFill>
                            <a:schemeClr val="tx1"/>
                          </a:solidFill>
                        </a:rPr>
                        <a:t>3.os.č.j.č.bud.zp.ozn.</a:t>
                      </a:r>
                      <a:endParaRPr lang="cs-CZ" sz="24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bude tvořit - vytvoří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30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zpívat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2.os.č.mn.zp.rozk.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zpívejte!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93734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jíst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1.os.č.j.zp.podm.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jedl/a   bych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30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cestovat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2.os.č.j.č.min.zp.ozn.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cestoval  jsi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30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sázet</a:t>
                      </a:r>
                      <a:endParaRPr lang="cs-CZ" sz="2400" b="1" i="1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3.os.č.mn.zp.podm.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sázeli/y  by</a:t>
                      </a:r>
                      <a:endParaRPr lang="cs-CZ" sz="2400" b="1" i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138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593</Words>
  <Application>Microsoft Office PowerPoint</Application>
  <PresentationFormat>Předvádění na obrazovce (4:3)</PresentationFormat>
  <Paragraphs>180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SLOVESNÝ  ZPŮSOB</vt:lpstr>
      <vt:lpstr>ZPŮSOB OZNAMOVACÍ</vt:lpstr>
      <vt:lpstr>ZPŮSOB ROZKAZOVACÍ</vt:lpstr>
      <vt:lpstr>ZPŮSOB   PODMIŇOVACÍ</vt:lpstr>
      <vt:lpstr> Urči u sloves osobu, číslo, čas a způsob:  Nezapomeň, že u některých se čas neurčuje! </vt:lpstr>
      <vt:lpstr>A nyní si vše zkontroluj:</vt:lpstr>
      <vt:lpstr>Procvič si slovesný způsob</vt:lpstr>
      <vt:lpstr>ZKONTROLUJ, JAK JSI PRACOVAL/A:</vt:lpstr>
      <vt:lpstr>Procvič si, co vše ses naučil/a o slovesech:</vt:lpstr>
      <vt:lpstr>Zkontroluj si, zda jsi slovesa správně převáděl/a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 – způsob VY_32_INOVACE_5.7-20</dc:title>
  <dc:creator>0XLQ</dc:creator>
  <cp:lastModifiedBy>škola</cp:lastModifiedBy>
  <cp:revision>57</cp:revision>
  <dcterms:created xsi:type="dcterms:W3CDTF">2011-10-30T16:28:23Z</dcterms:created>
  <dcterms:modified xsi:type="dcterms:W3CDTF">2012-01-30T13:18:53Z</dcterms:modified>
</cp:coreProperties>
</file>