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C1C63-9159-4AE8-BACD-4008C70050BB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FA815-7AAF-49D1-A06A-1CC67BF70A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20753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C1C63-9159-4AE8-BACD-4008C70050BB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FA815-7AAF-49D1-A06A-1CC67BF70A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011663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C1C63-9159-4AE8-BACD-4008C70050BB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FA815-7AAF-49D1-A06A-1CC67BF70A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34803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C1C63-9159-4AE8-BACD-4008C70050BB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FA815-7AAF-49D1-A06A-1CC67BF70A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16872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C1C63-9159-4AE8-BACD-4008C70050BB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FA815-7AAF-49D1-A06A-1CC67BF70A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82744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C1C63-9159-4AE8-BACD-4008C70050BB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FA815-7AAF-49D1-A06A-1CC67BF70A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693152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C1C63-9159-4AE8-BACD-4008C70050BB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FA815-7AAF-49D1-A06A-1CC67BF70A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76049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C1C63-9159-4AE8-BACD-4008C70050BB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FA815-7AAF-49D1-A06A-1CC67BF70A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969985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C1C63-9159-4AE8-BACD-4008C70050BB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FA815-7AAF-49D1-A06A-1CC67BF70A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90421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C1C63-9159-4AE8-BACD-4008C70050BB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FA815-7AAF-49D1-A06A-1CC67BF70A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09387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C1C63-9159-4AE8-BACD-4008C70050BB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FA815-7AAF-49D1-A06A-1CC67BF70A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183007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0C1C63-9159-4AE8-BACD-4008C70050BB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9FA815-7AAF-49D1-A06A-1CC67BF70A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35670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apety-wallpapers.cz/displayimage.php?album=77&amp;pos=61" TargetMode="External"/><Relationship Id="rId2" Type="http://schemas.openxmlformats.org/officeDocument/2006/relationships/hyperlink" Target="http://www.mesto-klimkovice.cz/display_html.php?doc=turist_turistika_region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moravskatrebova.olx.cz/venkovske-staveni-iid-103033896" TargetMode="External"/><Relationship Id="rId4" Type="http://schemas.openxmlformats.org/officeDocument/2006/relationships/hyperlink" Target="http://www.nekuratka.cz/hriste/pohadk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764704"/>
            <a:ext cx="7488832" cy="378565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b="1" dirty="0"/>
              <a:t>Název školy:        ZŠ a MŠ T. G. Masaryka Fulnek</a:t>
            </a:r>
            <a:endParaRPr lang="cs-CZ" sz="2400" dirty="0"/>
          </a:p>
          <a:p>
            <a:r>
              <a:rPr lang="cs-CZ" sz="2400" b="1" dirty="0"/>
              <a:t>Autor :		    Mgr. Jitka Kolářová</a:t>
            </a:r>
            <a:endParaRPr lang="cs-CZ" sz="2400" dirty="0"/>
          </a:p>
          <a:p>
            <a:r>
              <a:rPr lang="cs-CZ" sz="2400" b="1" dirty="0"/>
              <a:t>Název :	    </a:t>
            </a:r>
            <a:r>
              <a:rPr lang="cs-CZ" sz="2400" b="1" dirty="0" smtClean="0"/>
              <a:t>VY_32_INOVACE_ČJ.5.7-18</a:t>
            </a:r>
            <a:endParaRPr lang="cs-CZ" sz="2400" dirty="0"/>
          </a:p>
          <a:p>
            <a:r>
              <a:rPr lang="cs-CZ" sz="2400" b="1" dirty="0"/>
              <a:t>Vzdělávací obor: </a:t>
            </a:r>
            <a:r>
              <a:rPr lang="cs-CZ" sz="2400" dirty="0"/>
              <a:t>Jazyk a jazyková komunikace</a:t>
            </a:r>
            <a:r>
              <a:rPr lang="cs-CZ" sz="2400" b="1" dirty="0"/>
              <a:t>    </a:t>
            </a:r>
            <a:endParaRPr lang="cs-CZ" sz="2400" dirty="0"/>
          </a:p>
          <a:p>
            <a:r>
              <a:rPr lang="cs-CZ" sz="2400" b="1" dirty="0"/>
              <a:t>Téma : 	                 </a:t>
            </a:r>
            <a:r>
              <a:rPr lang="cs-CZ" sz="2400" b="1" dirty="0" smtClean="0"/>
              <a:t>Podstatná jména- vzory rodu středního</a:t>
            </a:r>
            <a:endParaRPr lang="cs-CZ" sz="2400" b="1" dirty="0"/>
          </a:p>
          <a:p>
            <a:r>
              <a:rPr lang="cs-CZ" sz="2400" b="1" dirty="0"/>
              <a:t>Doporučený ročník:          </a:t>
            </a:r>
            <a:r>
              <a:rPr lang="cs-CZ" sz="2400" dirty="0"/>
              <a:t>5.</a:t>
            </a:r>
          </a:p>
          <a:p>
            <a:pPr algn="just"/>
            <a:r>
              <a:rPr lang="cs-CZ" sz="2400" b="1" dirty="0"/>
              <a:t>Anotace: 	    </a:t>
            </a:r>
            <a:r>
              <a:rPr lang="cs-CZ" sz="2400" dirty="0"/>
              <a:t>materiál představuje  vzory podstatných jmen rodu středního, </a:t>
            </a:r>
            <a:r>
              <a:rPr lang="cs-CZ" sz="2400" dirty="0" smtClean="0"/>
              <a:t>obsahuje i úkoly </a:t>
            </a:r>
            <a:r>
              <a:rPr lang="cs-CZ" sz="2400" dirty="0"/>
              <a:t>na jejich  </a:t>
            </a:r>
            <a:r>
              <a:rPr lang="cs-CZ" sz="2400" dirty="0" smtClean="0"/>
              <a:t>procvičení, včetně jejich řešení</a:t>
            </a:r>
            <a:endParaRPr lang="cs-CZ" sz="2400" dirty="0"/>
          </a:p>
          <a:p>
            <a:pPr algn="just"/>
            <a:r>
              <a:rPr lang="cs-CZ" sz="2400" b="1" dirty="0" smtClean="0"/>
              <a:t>Číslo </a:t>
            </a:r>
            <a:r>
              <a:rPr lang="cs-CZ" sz="2400" b="1" dirty="0"/>
              <a:t>projektu:	     CZ.1.07/1.4.00/21.0903</a:t>
            </a:r>
            <a:endParaRPr lang="cs-CZ" sz="2400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67374" y="535267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3006702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i="1" dirty="0" smtClean="0">
                <a:solidFill>
                  <a:srgbClr val="002060"/>
                </a:solidFill>
              </a:rPr>
              <a:t>Vzory rodu středního</a:t>
            </a:r>
            <a:endParaRPr lang="cs-CZ" b="1" i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i="1" dirty="0" smtClean="0">
                <a:solidFill>
                  <a:srgbClr val="002060"/>
                </a:solidFill>
              </a:rPr>
              <a:t>U podstatných jmen rodu středního určujeme tyto vzory: </a:t>
            </a:r>
          </a:p>
          <a:p>
            <a:pPr marL="0" indent="0">
              <a:buNone/>
            </a:pPr>
            <a:endParaRPr lang="cs-CZ" sz="4000" b="1" i="1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sz="4000" b="1" i="1" dirty="0" smtClean="0">
                <a:solidFill>
                  <a:srgbClr val="C00000"/>
                </a:solidFill>
              </a:rPr>
              <a:t>Město                       Moře</a:t>
            </a:r>
          </a:p>
          <a:p>
            <a:pPr marL="0" indent="0">
              <a:buNone/>
            </a:pPr>
            <a:endParaRPr lang="cs-CZ" sz="4000" b="1" i="1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sz="4000" b="1" i="1" dirty="0" smtClean="0">
                <a:solidFill>
                  <a:srgbClr val="C00000"/>
                </a:solidFill>
              </a:rPr>
              <a:t>Kuře                    Stavení</a:t>
            </a:r>
          </a:p>
          <a:p>
            <a:pPr>
              <a:buFont typeface="Courier New" pitchFamily="49" charset="0"/>
              <a:buChar char="o"/>
            </a:pPr>
            <a:endParaRPr lang="cs-CZ" sz="4000" b="1" i="1" dirty="0" smtClean="0"/>
          </a:p>
          <a:p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715755"/>
            <a:ext cx="1905422" cy="13033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641983"/>
            <a:ext cx="1968451" cy="1476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437112"/>
            <a:ext cx="1524000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19" y="4581128"/>
            <a:ext cx="2544515" cy="15267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155686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i="1" dirty="0" smtClean="0">
                <a:solidFill>
                  <a:srgbClr val="002060"/>
                </a:solidFill>
              </a:rPr>
              <a:t>Vzor    </a:t>
            </a:r>
            <a:r>
              <a:rPr lang="cs-CZ" b="1" dirty="0" smtClean="0">
                <a:solidFill>
                  <a:srgbClr val="FF0000"/>
                </a:solidFill>
              </a:rPr>
              <a:t>MĚSTO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pPr marL="0" indent="0" algn="ctr">
              <a:buNone/>
            </a:pPr>
            <a:r>
              <a:rPr lang="cs-CZ" b="1" i="1" dirty="0" smtClean="0">
                <a:solidFill>
                  <a:srgbClr val="002060"/>
                </a:solidFill>
              </a:rPr>
              <a:t>Podle vzoru </a:t>
            </a:r>
            <a:r>
              <a:rPr lang="cs-CZ" b="1" i="1" dirty="0" smtClean="0">
                <a:solidFill>
                  <a:srgbClr val="FF0000"/>
                </a:solidFill>
              </a:rPr>
              <a:t>město</a:t>
            </a:r>
            <a:r>
              <a:rPr lang="cs-CZ" b="1" i="1" dirty="0" smtClean="0">
                <a:solidFill>
                  <a:srgbClr val="002060"/>
                </a:solidFill>
              </a:rPr>
              <a:t> se skloňují všechna podstatná jména </a:t>
            </a:r>
            <a:r>
              <a:rPr lang="cs-CZ" b="1" i="1" dirty="0" smtClean="0">
                <a:solidFill>
                  <a:srgbClr val="FF0000"/>
                </a:solidFill>
              </a:rPr>
              <a:t>rodu středního</a:t>
            </a:r>
            <a:r>
              <a:rPr lang="cs-CZ" b="1" i="1" dirty="0" smtClean="0">
                <a:solidFill>
                  <a:srgbClr val="002060"/>
                </a:solidFill>
              </a:rPr>
              <a:t>, která mají </a:t>
            </a:r>
            <a:r>
              <a:rPr lang="cs-CZ" b="1" i="1" dirty="0" smtClean="0">
                <a:solidFill>
                  <a:srgbClr val="002060"/>
                </a:solidFill>
              </a:rPr>
              <a:t>               v </a:t>
            </a:r>
            <a:r>
              <a:rPr lang="cs-CZ" b="1" i="1" dirty="0" smtClean="0">
                <a:solidFill>
                  <a:srgbClr val="FF0000"/>
                </a:solidFill>
              </a:rPr>
              <a:t>1.pádě č.j. </a:t>
            </a:r>
            <a:r>
              <a:rPr lang="cs-CZ" b="1" i="1" dirty="0" smtClean="0">
                <a:solidFill>
                  <a:srgbClr val="002060"/>
                </a:solidFill>
              </a:rPr>
              <a:t>koncovku </a:t>
            </a:r>
            <a:r>
              <a:rPr lang="cs-CZ" b="1" i="1" dirty="0" smtClean="0">
                <a:solidFill>
                  <a:srgbClr val="FF0000"/>
                </a:solidFill>
              </a:rPr>
              <a:t>–o</a:t>
            </a:r>
          </a:p>
          <a:p>
            <a:pPr marL="0" indent="0" algn="ctr">
              <a:buNone/>
            </a:pPr>
            <a:r>
              <a:rPr lang="cs-CZ" i="1" dirty="0" smtClean="0">
                <a:solidFill>
                  <a:srgbClr val="002060"/>
                </a:solidFill>
              </a:rPr>
              <a:t>Pomáháme si ukazovacím zájmenem a číslovkou:</a:t>
            </a:r>
            <a:r>
              <a:rPr lang="cs-CZ" b="1" i="1" dirty="0" smtClean="0">
                <a:solidFill>
                  <a:srgbClr val="002060"/>
                </a:solidFill>
              </a:rPr>
              <a:t> - to jedno měst</a:t>
            </a:r>
            <a:r>
              <a:rPr lang="cs-CZ" b="1" i="1" dirty="0" smtClean="0">
                <a:solidFill>
                  <a:srgbClr val="FF0000"/>
                </a:solidFill>
              </a:rPr>
              <a:t>o</a:t>
            </a:r>
          </a:p>
          <a:p>
            <a:pPr marL="0" indent="0">
              <a:buNone/>
            </a:pPr>
            <a:r>
              <a:rPr lang="cs-CZ" b="1" i="1" dirty="0" smtClean="0">
                <a:solidFill>
                  <a:srgbClr val="002060"/>
                </a:solidFill>
              </a:rPr>
              <a:t>Např.</a:t>
            </a:r>
          </a:p>
          <a:p>
            <a:pPr marL="0" indent="0">
              <a:buNone/>
            </a:pPr>
            <a:r>
              <a:rPr lang="cs-CZ" b="1" i="1" dirty="0" smtClean="0">
                <a:solidFill>
                  <a:srgbClr val="002060"/>
                </a:solidFill>
              </a:rPr>
              <a:t>To jedno kol</a:t>
            </a:r>
            <a:r>
              <a:rPr lang="cs-CZ" b="1" i="1" dirty="0" smtClean="0">
                <a:solidFill>
                  <a:srgbClr val="FF0000"/>
                </a:solidFill>
              </a:rPr>
              <a:t>o</a:t>
            </a:r>
            <a:r>
              <a:rPr lang="cs-CZ" b="1" i="1" dirty="0" smtClean="0">
                <a:solidFill>
                  <a:srgbClr val="002060"/>
                </a:solidFill>
              </a:rPr>
              <a:t>, okn</a:t>
            </a:r>
            <a:r>
              <a:rPr lang="cs-CZ" b="1" i="1" dirty="0" smtClean="0">
                <a:solidFill>
                  <a:srgbClr val="FF0000"/>
                </a:solidFill>
              </a:rPr>
              <a:t>o</a:t>
            </a:r>
            <a:r>
              <a:rPr lang="cs-CZ" b="1" i="1" dirty="0" smtClean="0">
                <a:solidFill>
                  <a:srgbClr val="002060"/>
                </a:solidFill>
              </a:rPr>
              <a:t>, mlék</a:t>
            </a:r>
            <a:r>
              <a:rPr lang="cs-CZ" b="1" i="1" dirty="0" smtClean="0">
                <a:solidFill>
                  <a:srgbClr val="FF0000"/>
                </a:solidFill>
              </a:rPr>
              <a:t>o</a:t>
            </a:r>
            <a:r>
              <a:rPr lang="cs-CZ" b="1" i="1" dirty="0" smtClean="0">
                <a:solidFill>
                  <a:srgbClr val="002060"/>
                </a:solidFill>
              </a:rPr>
              <a:t>, mas</a:t>
            </a:r>
            <a:r>
              <a:rPr lang="cs-CZ" b="1" i="1" dirty="0" smtClean="0">
                <a:solidFill>
                  <a:srgbClr val="FF0000"/>
                </a:solidFill>
              </a:rPr>
              <a:t>o</a:t>
            </a:r>
            <a:r>
              <a:rPr lang="cs-CZ" b="1" i="1" dirty="0" smtClean="0">
                <a:solidFill>
                  <a:srgbClr val="002060"/>
                </a:solidFill>
              </a:rPr>
              <a:t>, mýdl</a:t>
            </a:r>
            <a:r>
              <a:rPr lang="cs-CZ" b="1" i="1" dirty="0" smtClean="0">
                <a:solidFill>
                  <a:srgbClr val="FF0000"/>
                </a:solidFill>
              </a:rPr>
              <a:t>o</a:t>
            </a:r>
            <a:r>
              <a:rPr lang="cs-CZ" b="1" i="1" dirty="0" smtClean="0">
                <a:solidFill>
                  <a:srgbClr val="002060"/>
                </a:solidFill>
              </a:rPr>
              <a:t>, aut</a:t>
            </a:r>
            <a:r>
              <a:rPr lang="cs-CZ" b="1" i="1" dirty="0" smtClean="0">
                <a:solidFill>
                  <a:srgbClr val="FF0000"/>
                </a:solidFill>
              </a:rPr>
              <a:t>o</a:t>
            </a:r>
            <a:endParaRPr lang="cs-CZ" b="1" i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3634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i="1" dirty="0" smtClean="0">
                <a:solidFill>
                  <a:srgbClr val="002060"/>
                </a:solidFill>
              </a:rPr>
              <a:t>Procvič si:</a:t>
            </a:r>
            <a:endParaRPr lang="cs-CZ" b="1" i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Z daných podstatných jmen vyber jen ta, která se budou skloňovat podle vzoru město a použij je ve větách:     </a:t>
            </a:r>
            <a:r>
              <a:rPr lang="cs-CZ" sz="2000" b="1" dirty="0" smtClean="0">
                <a:solidFill>
                  <a:srgbClr val="FF0000"/>
                </a:solidFill>
              </a:rPr>
              <a:t>NEZAPOMEŇ! To jedno…</a:t>
            </a:r>
          </a:p>
          <a:p>
            <a:pPr marL="0" indent="0" algn="ctr">
              <a:buNone/>
            </a:pPr>
            <a:endParaRPr lang="cs-CZ" sz="2000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i="1" dirty="0" smtClean="0"/>
              <a:t>Petr, klika, voda, kolo, studna, počítač, lýko, pes, kvítko, večeře, štěně, slunko, list, Lenko!</a:t>
            </a:r>
          </a:p>
          <a:p>
            <a:pPr marL="0" indent="0">
              <a:buNone/>
            </a:pP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89539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i="1" dirty="0" smtClean="0">
                <a:solidFill>
                  <a:srgbClr val="FF0000"/>
                </a:solidFill>
              </a:rPr>
              <a:t>Zkontroluj si: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pPr marL="0" indent="0">
              <a:buNone/>
            </a:pPr>
            <a:endParaRPr lang="cs-CZ" i="1" dirty="0" smtClean="0"/>
          </a:p>
          <a:p>
            <a:pPr marL="0" indent="0">
              <a:buNone/>
            </a:pPr>
            <a:r>
              <a:rPr lang="cs-CZ" i="1" dirty="0" smtClean="0"/>
              <a:t>Petr, klika, voda, </a:t>
            </a:r>
            <a:r>
              <a:rPr lang="cs-CZ" i="1" dirty="0" smtClean="0">
                <a:solidFill>
                  <a:srgbClr val="FF0000"/>
                </a:solidFill>
              </a:rPr>
              <a:t>to jedno </a:t>
            </a:r>
            <a:r>
              <a:rPr lang="cs-CZ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kolo</a:t>
            </a:r>
            <a:r>
              <a:rPr lang="cs-CZ" i="1" dirty="0" smtClean="0"/>
              <a:t>, studna, počítač, </a:t>
            </a:r>
            <a:r>
              <a:rPr lang="cs-CZ" i="1" dirty="0" smtClean="0">
                <a:solidFill>
                  <a:srgbClr val="FF0000"/>
                </a:solidFill>
              </a:rPr>
              <a:t>to jedno</a:t>
            </a:r>
            <a:r>
              <a:rPr lang="cs-CZ" i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lýko</a:t>
            </a:r>
            <a:r>
              <a:rPr lang="cs-CZ" i="1" dirty="0" smtClean="0"/>
              <a:t>, pes, </a:t>
            </a:r>
            <a:r>
              <a:rPr lang="cs-CZ" i="1" dirty="0" smtClean="0">
                <a:solidFill>
                  <a:srgbClr val="FF0000"/>
                </a:solidFill>
              </a:rPr>
              <a:t>to jedno </a:t>
            </a:r>
            <a:r>
              <a:rPr lang="cs-CZ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kvítko</a:t>
            </a:r>
            <a:r>
              <a:rPr lang="cs-CZ" i="1" dirty="0" smtClean="0"/>
              <a:t>, večeře, štěně, </a:t>
            </a:r>
            <a:r>
              <a:rPr lang="cs-CZ" i="1" dirty="0" smtClean="0">
                <a:solidFill>
                  <a:srgbClr val="FF0000"/>
                </a:solidFill>
              </a:rPr>
              <a:t>to jedno </a:t>
            </a:r>
            <a:r>
              <a:rPr lang="cs-CZ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slunko</a:t>
            </a:r>
            <a:r>
              <a:rPr lang="cs-CZ" i="1" dirty="0" smtClean="0"/>
              <a:t>, list,</a:t>
            </a:r>
          </a:p>
          <a:p>
            <a:pPr marL="0" indent="0">
              <a:buNone/>
            </a:pPr>
            <a:endParaRPr lang="cs-CZ" sz="2800" i="1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2800" i="1" dirty="0" smtClean="0">
                <a:solidFill>
                  <a:srgbClr val="FF0000"/>
                </a:solidFill>
              </a:rPr>
              <a:t>POZOR!</a:t>
            </a:r>
            <a:r>
              <a:rPr lang="cs-CZ" i="1" dirty="0" smtClean="0"/>
              <a:t> Lenko!  </a:t>
            </a:r>
            <a:r>
              <a:rPr lang="cs-CZ" i="1" dirty="0" smtClean="0">
                <a:solidFill>
                  <a:srgbClr val="FF0000"/>
                </a:solidFill>
              </a:rPr>
              <a:t>je to rod ženský</a:t>
            </a:r>
            <a:endParaRPr lang="cs-CZ" i="1" dirty="0" smtClean="0"/>
          </a:p>
          <a:p>
            <a:pPr marL="0" indent="0">
              <a:buNone/>
            </a:pP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17394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i="1" dirty="0" smtClean="0">
                <a:solidFill>
                  <a:srgbClr val="002060"/>
                </a:solidFill>
              </a:rPr>
              <a:t>Vzory    </a:t>
            </a:r>
            <a:r>
              <a:rPr lang="cs-CZ" b="1" dirty="0" smtClean="0">
                <a:solidFill>
                  <a:srgbClr val="FF0000"/>
                </a:solidFill>
              </a:rPr>
              <a:t>MOŘE   KUŘE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pPr marL="0" indent="0" algn="ctr">
              <a:buNone/>
            </a:pPr>
            <a:r>
              <a:rPr lang="cs-CZ" b="1" i="1" dirty="0" smtClean="0">
                <a:solidFill>
                  <a:srgbClr val="002060"/>
                </a:solidFill>
              </a:rPr>
              <a:t>Podle vzoru </a:t>
            </a:r>
            <a:r>
              <a:rPr lang="cs-CZ" b="1" i="1" dirty="0" smtClean="0">
                <a:solidFill>
                  <a:srgbClr val="FF0000"/>
                </a:solidFill>
              </a:rPr>
              <a:t>moře </a:t>
            </a:r>
            <a:r>
              <a:rPr lang="cs-CZ" b="1" i="1" dirty="0" smtClean="0">
                <a:solidFill>
                  <a:srgbClr val="002060"/>
                </a:solidFill>
              </a:rPr>
              <a:t>a</a:t>
            </a:r>
            <a:r>
              <a:rPr lang="cs-CZ" b="1" i="1" dirty="0" smtClean="0">
                <a:solidFill>
                  <a:srgbClr val="FF0000"/>
                </a:solidFill>
              </a:rPr>
              <a:t> kuře</a:t>
            </a:r>
            <a:r>
              <a:rPr lang="cs-CZ" b="1" i="1" dirty="0" smtClean="0">
                <a:solidFill>
                  <a:srgbClr val="002060"/>
                </a:solidFill>
              </a:rPr>
              <a:t> se skloňují všechna podstatná jména </a:t>
            </a:r>
            <a:r>
              <a:rPr lang="cs-CZ" b="1" i="1" dirty="0" smtClean="0">
                <a:solidFill>
                  <a:srgbClr val="FF0000"/>
                </a:solidFill>
              </a:rPr>
              <a:t>rodu středního</a:t>
            </a:r>
            <a:r>
              <a:rPr lang="cs-CZ" b="1" i="1" dirty="0" smtClean="0">
                <a:solidFill>
                  <a:srgbClr val="002060"/>
                </a:solidFill>
              </a:rPr>
              <a:t>, která mají </a:t>
            </a:r>
            <a:r>
              <a:rPr lang="cs-CZ" b="1" i="1" dirty="0" smtClean="0">
                <a:solidFill>
                  <a:srgbClr val="002060"/>
                </a:solidFill>
              </a:rPr>
              <a:t>                v </a:t>
            </a:r>
            <a:r>
              <a:rPr lang="cs-CZ" b="1" i="1" dirty="0" smtClean="0">
                <a:solidFill>
                  <a:srgbClr val="FF0000"/>
                </a:solidFill>
              </a:rPr>
              <a:t>1.pádě č.j. </a:t>
            </a:r>
            <a:r>
              <a:rPr lang="cs-CZ" b="1" i="1" dirty="0" smtClean="0">
                <a:solidFill>
                  <a:srgbClr val="002060"/>
                </a:solidFill>
              </a:rPr>
              <a:t>koncovku </a:t>
            </a:r>
            <a:r>
              <a:rPr lang="cs-CZ" b="1" i="1" dirty="0" smtClean="0">
                <a:solidFill>
                  <a:srgbClr val="FF0000"/>
                </a:solidFill>
              </a:rPr>
              <a:t>–e,-ě</a:t>
            </a:r>
          </a:p>
          <a:p>
            <a:pPr marL="0" indent="0" algn="ctr">
              <a:buNone/>
            </a:pPr>
            <a:r>
              <a:rPr lang="cs-CZ" i="1" dirty="0" smtClean="0">
                <a:solidFill>
                  <a:srgbClr val="002060"/>
                </a:solidFill>
              </a:rPr>
              <a:t>Pomáháme si ukazovacím zájmenem a číslovkou:</a:t>
            </a:r>
            <a:r>
              <a:rPr lang="cs-CZ" b="1" i="1" dirty="0" smtClean="0">
                <a:solidFill>
                  <a:srgbClr val="002060"/>
                </a:solidFill>
              </a:rPr>
              <a:t> - to jedno moř</a:t>
            </a:r>
            <a:r>
              <a:rPr lang="cs-CZ" b="1" i="1" dirty="0" smtClean="0">
                <a:solidFill>
                  <a:srgbClr val="FF0000"/>
                </a:solidFill>
              </a:rPr>
              <a:t>e</a:t>
            </a:r>
            <a:r>
              <a:rPr lang="cs-CZ" b="1" i="1" dirty="0" smtClean="0">
                <a:solidFill>
                  <a:srgbClr val="002060"/>
                </a:solidFill>
              </a:rPr>
              <a:t>, kuř</a:t>
            </a:r>
            <a:r>
              <a:rPr lang="cs-CZ" b="1" i="1" dirty="0" smtClean="0">
                <a:solidFill>
                  <a:srgbClr val="FF0000"/>
                </a:solidFill>
              </a:rPr>
              <a:t>e</a:t>
            </a:r>
          </a:p>
          <a:p>
            <a:pPr marL="0" indent="0" algn="ctr">
              <a:buNone/>
            </a:pPr>
            <a:r>
              <a:rPr lang="cs-CZ" b="1" i="1" dirty="0" smtClean="0">
                <a:solidFill>
                  <a:srgbClr val="002060"/>
                </a:solidFill>
              </a:rPr>
              <a:t>Odlišujeme je od sebe podle </a:t>
            </a:r>
            <a:r>
              <a:rPr lang="cs-CZ" b="1" i="1" dirty="0" smtClean="0">
                <a:solidFill>
                  <a:srgbClr val="FF0000"/>
                </a:solidFill>
              </a:rPr>
              <a:t>2.p.č.j.:</a:t>
            </a:r>
          </a:p>
          <a:p>
            <a:pPr marL="0" indent="0" algn="ctr">
              <a:buNone/>
            </a:pPr>
            <a:r>
              <a:rPr lang="cs-CZ" b="1" i="1" dirty="0" smtClean="0">
                <a:solidFill>
                  <a:srgbClr val="002060"/>
                </a:solidFill>
              </a:rPr>
              <a:t>bez moř</a:t>
            </a:r>
            <a:r>
              <a:rPr lang="cs-CZ" b="1" i="1" dirty="0" smtClean="0">
                <a:solidFill>
                  <a:srgbClr val="FF0000"/>
                </a:solidFill>
              </a:rPr>
              <a:t>e</a:t>
            </a:r>
            <a:r>
              <a:rPr lang="cs-CZ" b="1" i="1" dirty="0" smtClean="0">
                <a:solidFill>
                  <a:srgbClr val="002060"/>
                </a:solidFill>
              </a:rPr>
              <a:t> (koncovka zůstává stejná  </a:t>
            </a:r>
            <a:r>
              <a:rPr lang="cs-CZ" b="1" i="1" dirty="0" smtClean="0">
                <a:solidFill>
                  <a:srgbClr val="FF0000"/>
                </a:solidFill>
              </a:rPr>
              <a:t>- e,-ě</a:t>
            </a:r>
            <a:r>
              <a:rPr lang="cs-CZ" b="1" i="1" dirty="0" smtClean="0">
                <a:solidFill>
                  <a:srgbClr val="002060"/>
                </a:solidFill>
              </a:rPr>
              <a:t>)</a:t>
            </a:r>
          </a:p>
          <a:p>
            <a:pPr marL="0" indent="0" algn="ctr">
              <a:buNone/>
            </a:pPr>
            <a:r>
              <a:rPr lang="cs-CZ" b="1" i="1" dirty="0">
                <a:solidFill>
                  <a:srgbClr val="002060"/>
                </a:solidFill>
              </a:rPr>
              <a:t>b</a:t>
            </a:r>
            <a:r>
              <a:rPr lang="cs-CZ" b="1" i="1" dirty="0" smtClean="0">
                <a:solidFill>
                  <a:srgbClr val="002060"/>
                </a:solidFill>
              </a:rPr>
              <a:t>ez kuř</a:t>
            </a:r>
            <a:r>
              <a:rPr lang="cs-CZ" b="1" i="1" dirty="0" smtClean="0">
                <a:solidFill>
                  <a:srgbClr val="FF0000"/>
                </a:solidFill>
              </a:rPr>
              <a:t>ete</a:t>
            </a:r>
            <a:r>
              <a:rPr lang="cs-CZ" b="1" i="1" dirty="0" smtClean="0">
                <a:solidFill>
                  <a:srgbClr val="002060"/>
                </a:solidFill>
              </a:rPr>
              <a:t> (koncovka se mění na </a:t>
            </a:r>
            <a:r>
              <a:rPr lang="cs-CZ" b="1" i="1" dirty="0" smtClean="0">
                <a:solidFill>
                  <a:srgbClr val="FF0000"/>
                </a:solidFill>
              </a:rPr>
              <a:t>–</a:t>
            </a:r>
            <a:r>
              <a:rPr lang="cs-CZ" b="1" i="1" dirty="0" err="1" smtClean="0">
                <a:solidFill>
                  <a:srgbClr val="FF0000"/>
                </a:solidFill>
              </a:rPr>
              <a:t>ete</a:t>
            </a:r>
            <a:r>
              <a:rPr lang="cs-CZ" b="1" i="1" dirty="0" smtClean="0">
                <a:solidFill>
                  <a:srgbClr val="FF0000"/>
                </a:solidFill>
              </a:rPr>
              <a:t>,-</a:t>
            </a:r>
            <a:r>
              <a:rPr lang="cs-CZ" b="1" i="1" dirty="0" err="1" smtClean="0">
                <a:solidFill>
                  <a:srgbClr val="FF0000"/>
                </a:solidFill>
              </a:rPr>
              <a:t>ěte</a:t>
            </a:r>
            <a:r>
              <a:rPr lang="cs-CZ" b="1" i="1" dirty="0" smtClean="0">
                <a:solidFill>
                  <a:srgbClr val="002060"/>
                </a:solidFill>
              </a:rPr>
              <a:t>)</a:t>
            </a:r>
            <a:endParaRPr lang="cs-CZ" b="1" i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67028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i="1" dirty="0" smtClean="0">
                <a:solidFill>
                  <a:srgbClr val="002060"/>
                </a:solidFill>
              </a:rPr>
              <a:t>Procvič si vzory    </a:t>
            </a:r>
            <a:r>
              <a:rPr lang="cs-CZ" b="1" dirty="0" smtClean="0">
                <a:solidFill>
                  <a:srgbClr val="FF0000"/>
                </a:solidFill>
              </a:rPr>
              <a:t>MOŘE   KUŘE</a:t>
            </a:r>
            <a:endParaRPr lang="cs-CZ" b="1" i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pPr marL="0" indent="0" algn="ctr">
              <a:buNone/>
            </a:pPr>
            <a:r>
              <a:rPr lang="cs-CZ" b="1" i="1" dirty="0" smtClean="0">
                <a:solidFill>
                  <a:srgbClr val="002060"/>
                </a:solidFill>
              </a:rPr>
              <a:t>Přiřaď správně ke vzorům daná podstatná jména :</a:t>
            </a:r>
          </a:p>
          <a:p>
            <a:pPr marL="0" indent="0" algn="ctr">
              <a:buNone/>
            </a:pPr>
            <a:r>
              <a:rPr lang="cs-CZ" b="1" i="1" dirty="0"/>
              <a:t>k</a:t>
            </a:r>
            <a:r>
              <a:rPr lang="cs-CZ" b="1" i="1" dirty="0" smtClean="0"/>
              <a:t>ůzle, pole, poupě, doupě, štěně, vejce, rajče, hlediště, kotě, slůně, pískoviště, bydliště, ovoce, slunce</a:t>
            </a:r>
          </a:p>
          <a:p>
            <a:pPr marL="0" indent="0">
              <a:buNone/>
            </a:pPr>
            <a:endParaRPr lang="cs-CZ" b="1" i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b="1" i="1" dirty="0">
              <a:solidFill>
                <a:srgbClr val="00206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918773005"/>
              </p:ext>
            </p:extLst>
          </p:nvPr>
        </p:nvGraphicFramePr>
        <p:xfrm>
          <a:off x="467546" y="4293096"/>
          <a:ext cx="8064896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08112"/>
                <a:gridCol w="1008112"/>
                <a:gridCol w="1008112"/>
                <a:gridCol w="1008112"/>
                <a:gridCol w="1152126"/>
                <a:gridCol w="1008112"/>
                <a:gridCol w="864098"/>
                <a:gridCol w="100811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i="1" dirty="0" smtClean="0">
                          <a:solidFill>
                            <a:srgbClr val="002060"/>
                          </a:solidFill>
                        </a:rPr>
                        <a:t>MOŘE</a:t>
                      </a:r>
                      <a:endParaRPr lang="cs-CZ" b="1" i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i="1" dirty="0" smtClean="0">
                          <a:solidFill>
                            <a:srgbClr val="002060"/>
                          </a:solidFill>
                        </a:rPr>
                        <a:t>KUŘE</a:t>
                      </a:r>
                      <a:endParaRPr lang="cs-CZ" b="1" i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802381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i="1" dirty="0" smtClean="0">
                <a:solidFill>
                  <a:srgbClr val="002060"/>
                </a:solidFill>
              </a:rPr>
              <a:t>Procvič si vzory    </a:t>
            </a:r>
            <a:r>
              <a:rPr lang="cs-CZ" b="1" dirty="0" smtClean="0">
                <a:solidFill>
                  <a:srgbClr val="FF0000"/>
                </a:solidFill>
              </a:rPr>
              <a:t>MOŘE   KUŘE</a:t>
            </a:r>
            <a:endParaRPr lang="cs-CZ" b="1" i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pPr marL="0" indent="0" algn="ctr">
              <a:buNone/>
            </a:pPr>
            <a:endParaRPr lang="cs-CZ" b="1" i="1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b="1" i="1" dirty="0" smtClean="0">
                <a:solidFill>
                  <a:srgbClr val="FF0000"/>
                </a:solidFill>
              </a:rPr>
              <a:t>Zkontroluj si podle tabulky, jak se ti dařilo:</a:t>
            </a:r>
          </a:p>
          <a:p>
            <a:pPr marL="0" indent="0" algn="ctr">
              <a:buNone/>
            </a:pPr>
            <a:endParaRPr lang="cs-CZ" b="1" i="1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cs-CZ" b="1" i="1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cs-CZ" b="1" i="1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2800" b="1" i="1" dirty="0" smtClean="0">
                <a:solidFill>
                  <a:srgbClr val="FF0000"/>
                </a:solidFill>
              </a:rPr>
              <a:t>Nyní si vyber si z tabulky 5 slov z každého řádku  </a:t>
            </a:r>
          </a:p>
          <a:p>
            <a:pPr marL="0" indent="0" algn="ctr">
              <a:buNone/>
            </a:pPr>
            <a:r>
              <a:rPr lang="cs-CZ" sz="2800" b="1" i="1" dirty="0" smtClean="0">
                <a:solidFill>
                  <a:srgbClr val="FF0000"/>
                </a:solidFill>
              </a:rPr>
              <a:t>a napiš na ně pěkné věty.</a:t>
            </a:r>
            <a:endParaRPr lang="cs-CZ" b="1" i="1" dirty="0">
              <a:solidFill>
                <a:srgbClr val="00206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119264953"/>
              </p:ext>
            </p:extLst>
          </p:nvPr>
        </p:nvGraphicFramePr>
        <p:xfrm>
          <a:off x="539552" y="3212976"/>
          <a:ext cx="7848872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81109"/>
                <a:gridCol w="981109"/>
                <a:gridCol w="981109"/>
                <a:gridCol w="981109"/>
                <a:gridCol w="1121265"/>
                <a:gridCol w="981109"/>
                <a:gridCol w="840953"/>
                <a:gridCol w="981109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smtClean="0">
                          <a:solidFill>
                            <a:srgbClr val="002060"/>
                          </a:solidFill>
                        </a:rPr>
                        <a:t>MOŘE</a:t>
                      </a:r>
                      <a:endParaRPr lang="cs-CZ" b="1" i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i="1" dirty="0" smtClean="0">
                          <a:solidFill>
                            <a:schemeClr val="tx1"/>
                          </a:solidFill>
                        </a:rPr>
                        <a:t>pole</a:t>
                      </a:r>
                      <a:endParaRPr lang="cs-CZ" sz="1800" b="1" i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i="1" dirty="0" smtClean="0">
                          <a:solidFill>
                            <a:schemeClr val="tx1"/>
                          </a:solidFill>
                        </a:rPr>
                        <a:t>vejce</a:t>
                      </a:r>
                      <a:endParaRPr lang="cs-CZ" sz="1800" b="1" i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i="1" dirty="0" smtClean="0">
                          <a:solidFill>
                            <a:schemeClr val="tx1"/>
                          </a:solidFill>
                        </a:rPr>
                        <a:t>hlediště</a:t>
                      </a:r>
                      <a:endParaRPr lang="cs-CZ" sz="1800" b="1" i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i="1" dirty="0" smtClean="0">
                          <a:solidFill>
                            <a:schemeClr val="tx1"/>
                          </a:solidFill>
                        </a:rPr>
                        <a:t>pískoviště</a:t>
                      </a:r>
                      <a:endParaRPr lang="cs-CZ" sz="1800" b="1" i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i="1" dirty="0" smtClean="0">
                          <a:solidFill>
                            <a:schemeClr val="tx1"/>
                          </a:solidFill>
                        </a:rPr>
                        <a:t>bydliště</a:t>
                      </a:r>
                      <a:endParaRPr lang="cs-CZ" sz="1800" b="1" i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i="1" dirty="0" smtClean="0">
                          <a:solidFill>
                            <a:schemeClr val="tx1"/>
                          </a:solidFill>
                        </a:rPr>
                        <a:t>ovoce</a:t>
                      </a:r>
                      <a:endParaRPr lang="cs-CZ" sz="1800" b="1" i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i="1" dirty="0" smtClean="0">
                          <a:solidFill>
                            <a:schemeClr val="tx1"/>
                          </a:solidFill>
                        </a:rPr>
                        <a:t>slunce</a:t>
                      </a:r>
                      <a:endParaRPr lang="cs-CZ" sz="1800" b="1" i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smtClean="0">
                          <a:solidFill>
                            <a:srgbClr val="002060"/>
                          </a:solidFill>
                        </a:rPr>
                        <a:t>KUŘE</a:t>
                      </a:r>
                      <a:endParaRPr lang="cs-CZ" b="1" i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i="1" dirty="0" smtClean="0">
                          <a:solidFill>
                            <a:schemeClr val="tx1"/>
                          </a:solidFill>
                        </a:rPr>
                        <a:t>kůzle</a:t>
                      </a:r>
                      <a:endParaRPr lang="cs-CZ" sz="1800" b="1" i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i="1" dirty="0" smtClean="0">
                          <a:solidFill>
                            <a:schemeClr val="tx1"/>
                          </a:solidFill>
                        </a:rPr>
                        <a:t>poupě</a:t>
                      </a:r>
                      <a:endParaRPr lang="cs-CZ" sz="1800" b="1" i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i="1" dirty="0" smtClean="0">
                          <a:solidFill>
                            <a:schemeClr val="tx1"/>
                          </a:solidFill>
                        </a:rPr>
                        <a:t>doupě</a:t>
                      </a:r>
                      <a:endParaRPr lang="cs-CZ" sz="1800" b="1" i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i="1" dirty="0" smtClean="0">
                          <a:solidFill>
                            <a:schemeClr val="tx1"/>
                          </a:solidFill>
                        </a:rPr>
                        <a:t>štěně</a:t>
                      </a:r>
                      <a:endParaRPr lang="cs-CZ" sz="1800" b="1" i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i="1" dirty="0" smtClean="0">
                          <a:solidFill>
                            <a:schemeClr val="tx1"/>
                          </a:solidFill>
                        </a:rPr>
                        <a:t>rajče</a:t>
                      </a:r>
                      <a:endParaRPr lang="cs-CZ" sz="1800" b="1" i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i="1" dirty="0" smtClean="0">
                          <a:solidFill>
                            <a:schemeClr val="tx1"/>
                          </a:solidFill>
                        </a:rPr>
                        <a:t>kotě</a:t>
                      </a:r>
                      <a:endParaRPr lang="cs-CZ" sz="1800" b="1" i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i="1" dirty="0" smtClean="0">
                          <a:solidFill>
                            <a:schemeClr val="tx1"/>
                          </a:solidFill>
                        </a:rPr>
                        <a:t>slůně</a:t>
                      </a:r>
                      <a:endParaRPr lang="cs-CZ" sz="1800" b="1" i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609425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i="1" dirty="0" smtClean="0">
                <a:solidFill>
                  <a:srgbClr val="002060"/>
                </a:solidFill>
              </a:rPr>
              <a:t>Vzor    </a:t>
            </a:r>
            <a:r>
              <a:rPr lang="cs-CZ" b="1" dirty="0" smtClean="0">
                <a:solidFill>
                  <a:srgbClr val="FF0000"/>
                </a:solidFill>
              </a:rPr>
              <a:t>STAVENÍ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pPr marL="0" indent="0" algn="ctr">
              <a:buNone/>
            </a:pPr>
            <a:r>
              <a:rPr lang="cs-CZ" b="1" i="1" dirty="0" smtClean="0">
                <a:solidFill>
                  <a:srgbClr val="002060"/>
                </a:solidFill>
              </a:rPr>
              <a:t>Podle vzoru </a:t>
            </a:r>
            <a:r>
              <a:rPr lang="cs-CZ" b="1" i="1" dirty="0" smtClean="0">
                <a:solidFill>
                  <a:srgbClr val="FF0000"/>
                </a:solidFill>
              </a:rPr>
              <a:t>stavení</a:t>
            </a:r>
            <a:r>
              <a:rPr lang="cs-CZ" b="1" i="1" dirty="0" smtClean="0">
                <a:solidFill>
                  <a:srgbClr val="002060"/>
                </a:solidFill>
              </a:rPr>
              <a:t> se skloňují všechna podstatná jména </a:t>
            </a:r>
            <a:r>
              <a:rPr lang="cs-CZ" b="1" i="1" dirty="0" smtClean="0">
                <a:solidFill>
                  <a:srgbClr val="FF0000"/>
                </a:solidFill>
              </a:rPr>
              <a:t>rodu středního</a:t>
            </a:r>
            <a:r>
              <a:rPr lang="cs-CZ" b="1" i="1" dirty="0" smtClean="0">
                <a:solidFill>
                  <a:srgbClr val="002060"/>
                </a:solidFill>
              </a:rPr>
              <a:t>, která mají </a:t>
            </a:r>
            <a:r>
              <a:rPr lang="cs-CZ" b="1" i="1" dirty="0" smtClean="0">
                <a:solidFill>
                  <a:srgbClr val="002060"/>
                </a:solidFill>
              </a:rPr>
              <a:t>                v </a:t>
            </a:r>
            <a:r>
              <a:rPr lang="cs-CZ" b="1" i="1" dirty="0" smtClean="0">
                <a:solidFill>
                  <a:srgbClr val="FF0000"/>
                </a:solidFill>
              </a:rPr>
              <a:t>1.pádě č.j. </a:t>
            </a:r>
            <a:r>
              <a:rPr lang="cs-CZ" b="1" i="1" dirty="0" smtClean="0">
                <a:solidFill>
                  <a:srgbClr val="002060"/>
                </a:solidFill>
              </a:rPr>
              <a:t>koncovku </a:t>
            </a:r>
            <a:r>
              <a:rPr lang="cs-CZ" b="1" i="1" dirty="0" smtClean="0">
                <a:solidFill>
                  <a:srgbClr val="FF0000"/>
                </a:solidFill>
              </a:rPr>
              <a:t>–í</a:t>
            </a:r>
          </a:p>
          <a:p>
            <a:pPr marL="0" indent="0" algn="ctr">
              <a:buNone/>
            </a:pPr>
            <a:r>
              <a:rPr lang="cs-CZ" i="1" dirty="0" smtClean="0">
                <a:solidFill>
                  <a:srgbClr val="002060"/>
                </a:solidFill>
              </a:rPr>
              <a:t>Pomáháme si ukazovacím zájmenem a číslovkou:</a:t>
            </a:r>
            <a:r>
              <a:rPr lang="cs-CZ" b="1" i="1" dirty="0" smtClean="0">
                <a:solidFill>
                  <a:srgbClr val="002060"/>
                </a:solidFill>
              </a:rPr>
              <a:t> - to jedno staven</a:t>
            </a:r>
            <a:r>
              <a:rPr lang="cs-CZ" b="1" i="1" dirty="0" smtClean="0">
                <a:solidFill>
                  <a:srgbClr val="FF0000"/>
                </a:solidFill>
              </a:rPr>
              <a:t>í</a:t>
            </a:r>
          </a:p>
          <a:p>
            <a:pPr marL="0" indent="0">
              <a:buNone/>
            </a:pPr>
            <a:r>
              <a:rPr lang="cs-CZ" i="1" dirty="0" smtClean="0">
                <a:solidFill>
                  <a:srgbClr val="002060"/>
                </a:solidFill>
              </a:rPr>
              <a:t>Např.:</a:t>
            </a:r>
          </a:p>
          <a:p>
            <a:pPr marL="0" indent="0" algn="ctr">
              <a:buNone/>
            </a:pPr>
            <a:r>
              <a:rPr lang="cs-CZ" b="1" i="1" dirty="0" smtClean="0">
                <a:solidFill>
                  <a:srgbClr val="002060"/>
                </a:solidFill>
              </a:rPr>
              <a:t>To jedno vařen</a:t>
            </a:r>
            <a:r>
              <a:rPr lang="cs-CZ" b="1" i="1" dirty="0" smtClean="0">
                <a:solidFill>
                  <a:srgbClr val="FF0000"/>
                </a:solidFill>
              </a:rPr>
              <a:t>í</a:t>
            </a:r>
            <a:r>
              <a:rPr lang="cs-CZ" b="1" i="1" dirty="0" smtClean="0">
                <a:solidFill>
                  <a:srgbClr val="002060"/>
                </a:solidFill>
              </a:rPr>
              <a:t>, kořen</a:t>
            </a:r>
            <a:r>
              <a:rPr lang="cs-CZ" b="1" i="1" dirty="0" smtClean="0">
                <a:solidFill>
                  <a:srgbClr val="FF0000"/>
                </a:solidFill>
              </a:rPr>
              <a:t>í</a:t>
            </a:r>
            <a:r>
              <a:rPr lang="cs-CZ" b="1" i="1" dirty="0" smtClean="0">
                <a:solidFill>
                  <a:srgbClr val="002060"/>
                </a:solidFill>
              </a:rPr>
              <a:t>, cukrov</a:t>
            </a:r>
            <a:r>
              <a:rPr lang="cs-CZ" b="1" i="1" dirty="0" smtClean="0">
                <a:solidFill>
                  <a:srgbClr val="FF0000"/>
                </a:solidFill>
              </a:rPr>
              <a:t>í</a:t>
            </a:r>
            <a:r>
              <a:rPr lang="cs-CZ" b="1" i="1" dirty="0" smtClean="0">
                <a:solidFill>
                  <a:srgbClr val="002060"/>
                </a:solidFill>
              </a:rPr>
              <a:t>, ježděn</a:t>
            </a:r>
            <a:r>
              <a:rPr lang="cs-CZ" b="1" i="1" dirty="0" smtClean="0">
                <a:solidFill>
                  <a:srgbClr val="FF0000"/>
                </a:solidFill>
              </a:rPr>
              <a:t>í</a:t>
            </a:r>
            <a:r>
              <a:rPr lang="cs-CZ" b="1" i="1" dirty="0" smtClean="0">
                <a:solidFill>
                  <a:srgbClr val="002060"/>
                </a:solidFill>
              </a:rPr>
              <a:t>, vstáván</a:t>
            </a:r>
            <a:r>
              <a:rPr lang="cs-CZ" b="1" i="1" dirty="0" smtClean="0">
                <a:solidFill>
                  <a:srgbClr val="FF0000"/>
                </a:solidFill>
              </a:rPr>
              <a:t>í</a:t>
            </a:r>
            <a:endParaRPr lang="cs-CZ" b="1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60530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002060"/>
                </a:solidFill>
              </a:rPr>
              <a:t>Nyní si procvičíme všechny vzory rodu středního:</a:t>
            </a:r>
            <a:endParaRPr lang="cs-CZ" b="1" i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2800" b="1" i="1" dirty="0" smtClean="0">
                <a:solidFill>
                  <a:schemeClr val="tx2">
                    <a:lumMod val="75000"/>
                  </a:schemeClr>
                </a:solidFill>
              </a:rPr>
              <a:t>Urči u daných  podstatných jmen rodu středního číslo, pád a vzor:</a:t>
            </a:r>
          </a:p>
          <a:p>
            <a:pPr marL="0" indent="0" algn="ctr">
              <a:buNone/>
            </a:pPr>
            <a:endParaRPr lang="cs-CZ" b="1" i="1" dirty="0">
              <a:solidFill>
                <a:srgbClr val="00206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07071911"/>
              </p:ext>
            </p:extLst>
          </p:nvPr>
        </p:nvGraphicFramePr>
        <p:xfrm>
          <a:off x="1043608" y="2996952"/>
          <a:ext cx="6768752" cy="27394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/>
                <a:gridCol w="1524000"/>
                <a:gridCol w="1524000"/>
                <a:gridCol w="2196752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Podstatné jméno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číslo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pád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vzor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za sluncem</a:t>
                      </a:r>
                      <a:endParaRPr lang="cs-CZ" sz="18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kůzlatům</a:t>
                      </a:r>
                      <a:endParaRPr lang="cs-CZ" sz="18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na pole</a:t>
                      </a:r>
                      <a:endParaRPr lang="cs-CZ" sz="18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v oku</a:t>
                      </a:r>
                      <a:endParaRPr lang="cs-CZ" sz="18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536024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z koření</a:t>
                      </a:r>
                      <a:endParaRPr lang="cs-CZ" sz="18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0995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i="1" dirty="0" smtClean="0">
                <a:solidFill>
                  <a:srgbClr val="FF0000"/>
                </a:solidFill>
              </a:rPr>
              <a:t>Zkontroluj si správnost určení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endParaRPr lang="cs-CZ" b="1" i="1" dirty="0">
              <a:solidFill>
                <a:srgbClr val="00206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614265899"/>
              </p:ext>
            </p:extLst>
          </p:nvPr>
        </p:nvGraphicFramePr>
        <p:xfrm>
          <a:off x="971600" y="2276872"/>
          <a:ext cx="6768752" cy="32830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/>
                <a:gridCol w="1524000"/>
                <a:gridCol w="1524000"/>
                <a:gridCol w="2196752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Podstatné jméno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číslo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pád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vzor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1800" b="1" dirty="0" smtClean="0"/>
                    </a:p>
                    <a:p>
                      <a:pPr algn="ctr"/>
                      <a:r>
                        <a:rPr lang="cs-CZ" sz="1800" b="1" dirty="0" smtClean="0"/>
                        <a:t>za sluncem</a:t>
                      </a:r>
                      <a:endParaRPr lang="cs-CZ" sz="18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 smtClean="0"/>
                    </a:p>
                    <a:p>
                      <a:pPr algn="ctr"/>
                      <a:r>
                        <a:rPr lang="cs-CZ" b="1" dirty="0" smtClean="0"/>
                        <a:t>j.</a:t>
                      </a:r>
                      <a:endParaRPr lang="cs-CZ" b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 smtClean="0"/>
                    </a:p>
                    <a:p>
                      <a:pPr algn="ctr"/>
                      <a:r>
                        <a:rPr lang="cs-CZ" b="1" dirty="0" smtClean="0"/>
                        <a:t>7.</a:t>
                      </a:r>
                      <a:endParaRPr lang="cs-CZ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moře</a:t>
                      </a:r>
                    </a:p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(pozor</a:t>
                      </a:r>
                      <a:r>
                        <a:rPr lang="cs-CZ" b="1" baseline="0" dirty="0" smtClean="0">
                          <a:solidFill>
                            <a:srgbClr val="FF0000"/>
                          </a:solidFill>
                        </a:rPr>
                        <a:t>  to jedno slunce!)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kůzlatům</a:t>
                      </a:r>
                      <a:endParaRPr lang="cs-CZ" sz="18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mn.</a:t>
                      </a:r>
                      <a:endParaRPr lang="cs-CZ" b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3.</a:t>
                      </a:r>
                      <a:endParaRPr lang="cs-CZ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kuře</a:t>
                      </a:r>
                      <a:endParaRPr lang="cs-CZ" b="1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na pole</a:t>
                      </a:r>
                      <a:endParaRPr lang="cs-CZ" sz="18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j.</a:t>
                      </a:r>
                      <a:endParaRPr lang="cs-CZ" b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4.</a:t>
                      </a:r>
                      <a:endParaRPr lang="cs-CZ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moře</a:t>
                      </a:r>
                      <a:endParaRPr lang="cs-CZ" b="1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v oku</a:t>
                      </a:r>
                      <a:endParaRPr lang="cs-CZ" sz="18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j.</a:t>
                      </a:r>
                      <a:endParaRPr lang="cs-CZ" b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6.</a:t>
                      </a:r>
                      <a:endParaRPr lang="cs-CZ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město</a:t>
                      </a:r>
                      <a:endParaRPr lang="cs-CZ" b="1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536024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z koření</a:t>
                      </a:r>
                      <a:endParaRPr lang="cs-CZ" sz="18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j. </a:t>
                      </a:r>
                      <a:r>
                        <a:rPr lang="cs-CZ" b="1" baseline="0" dirty="0" smtClean="0"/>
                        <a:t> i  </a:t>
                      </a:r>
                      <a:r>
                        <a:rPr lang="cs-CZ" b="1" dirty="0" smtClean="0"/>
                        <a:t>mn.</a:t>
                      </a:r>
                      <a:endParaRPr lang="cs-CZ" b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2.</a:t>
                      </a:r>
                      <a:endParaRPr lang="cs-CZ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stavení</a:t>
                      </a:r>
                      <a:endParaRPr lang="cs-CZ" b="1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674197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i="1" dirty="0" smtClean="0">
                <a:solidFill>
                  <a:srgbClr val="002060"/>
                </a:solidFill>
              </a:rPr>
              <a:t>Použité zdroje</a:t>
            </a:r>
            <a:endParaRPr lang="cs-CZ" b="1" i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hlinkClick r:id="rId2"/>
              </a:rPr>
              <a:t>http://www.mesto-klimkovice.cz/display_html.php?doc=turist_turistika_region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http://www.tapety-wallpapers.cz/displayimage.php?album=77&amp;pos=61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http://www.nekuratka.cz/hriste/pohadky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http://moravskatrebova.olx.cz/venkovske-staveni-iid-103033896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44456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99</TotalTime>
  <Words>488</Words>
  <Application>Microsoft Office PowerPoint</Application>
  <PresentationFormat>Předvádění na obrazovce (4:3)</PresentationFormat>
  <Paragraphs>115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Vzory rodu středního</vt:lpstr>
      <vt:lpstr>Vzor    MĚSTO</vt:lpstr>
      <vt:lpstr>Procvič si:</vt:lpstr>
      <vt:lpstr>Zkontroluj si:</vt:lpstr>
      <vt:lpstr>Vzory    MOŘE   KUŘE</vt:lpstr>
      <vt:lpstr>Procvič si vzory    MOŘE   KUŘE</vt:lpstr>
      <vt:lpstr>Procvič si vzory    MOŘE   KUŘE</vt:lpstr>
      <vt:lpstr>Vzor    STAVENÍ</vt:lpstr>
      <vt:lpstr>Nyní si procvičíme všechny vzory rodu středního:</vt:lpstr>
      <vt:lpstr>Snímek 11</vt:lpstr>
      <vt:lpstr>Použité 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0XLQ</dc:creator>
  <cp:lastModifiedBy>Dum</cp:lastModifiedBy>
  <cp:revision>41</cp:revision>
  <dcterms:created xsi:type="dcterms:W3CDTF">2011-11-06T16:56:06Z</dcterms:created>
  <dcterms:modified xsi:type="dcterms:W3CDTF">2012-10-27T16:55:10Z</dcterms:modified>
</cp:coreProperties>
</file>