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9" r:id="rId11"/>
    <p:sldId id="271" r:id="rId12"/>
    <p:sldId id="272" r:id="rId13"/>
    <p:sldId id="273" r:id="rId14"/>
    <p:sldId id="267" r:id="rId15"/>
    <p:sldId id="270" r:id="rId16"/>
    <p:sldId id="274" r:id="rId17"/>
    <p:sldId id="275" r:id="rId18"/>
    <p:sldId id="25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075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166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480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872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8274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5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7604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998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042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300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C1C63-9159-4AE8-BACD-4008C70050BB}" type="datetimeFigureOut">
              <a:rPr lang="cs-CZ" smtClean="0"/>
              <a:t>30.1.2012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FA815-7AAF-49D1-A06A-1CC67BF70A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567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692696"/>
            <a:ext cx="7704856" cy="378565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b="1" dirty="0"/>
              <a:t>Název školy:        ZŠ a MŠ T. G. Masaryka Fulnek</a:t>
            </a:r>
            <a:endParaRPr lang="cs-CZ" sz="2400" dirty="0"/>
          </a:p>
          <a:p>
            <a:r>
              <a:rPr lang="cs-CZ" sz="2400" b="1" dirty="0"/>
              <a:t>Autor :		    Mgr. Jitka Kolářová</a:t>
            </a:r>
            <a:endParaRPr lang="cs-CZ" sz="2400" dirty="0"/>
          </a:p>
          <a:p>
            <a:r>
              <a:rPr lang="cs-CZ" sz="2400" b="1" dirty="0"/>
              <a:t>Název :	</a:t>
            </a:r>
            <a:r>
              <a:rPr lang="cs-CZ" sz="2400" b="1"/>
              <a:t>    </a:t>
            </a:r>
            <a:r>
              <a:rPr lang="cs-CZ" sz="2400" b="1" smtClean="0"/>
              <a:t>VY_32_INOVACE_ČJ.5.7-19</a:t>
            </a:r>
            <a:endParaRPr lang="cs-CZ" sz="2400" dirty="0"/>
          </a:p>
          <a:p>
            <a:r>
              <a:rPr lang="cs-CZ" sz="2400" b="1" dirty="0"/>
              <a:t>Vzdělávací obor: </a:t>
            </a:r>
            <a:r>
              <a:rPr lang="cs-CZ" sz="2400" dirty="0"/>
              <a:t>Jazyk a jazyková komunikace</a:t>
            </a:r>
            <a:r>
              <a:rPr lang="cs-CZ" sz="2400" b="1" dirty="0"/>
              <a:t>    </a:t>
            </a:r>
            <a:endParaRPr lang="cs-CZ" sz="2400" dirty="0"/>
          </a:p>
          <a:p>
            <a:r>
              <a:rPr lang="cs-CZ" sz="2400" b="1" dirty="0"/>
              <a:t>Téma : 	                 Podstatná jména- vzory rodu </a:t>
            </a:r>
            <a:r>
              <a:rPr lang="cs-CZ" sz="2400" b="1" dirty="0" smtClean="0"/>
              <a:t>ženského</a:t>
            </a:r>
            <a:endParaRPr lang="cs-CZ" sz="2400" b="1" dirty="0"/>
          </a:p>
          <a:p>
            <a:r>
              <a:rPr lang="cs-CZ" sz="2400" b="1" dirty="0"/>
              <a:t>Doporučený ročník:          </a:t>
            </a:r>
            <a:r>
              <a:rPr lang="cs-CZ" sz="2400" dirty="0"/>
              <a:t>5.</a:t>
            </a:r>
          </a:p>
          <a:p>
            <a:pPr algn="just"/>
            <a:r>
              <a:rPr lang="cs-CZ" sz="2400" b="1" dirty="0"/>
              <a:t>Anotace: 	    </a:t>
            </a:r>
            <a:r>
              <a:rPr lang="cs-CZ" sz="2400" dirty="0" smtClean="0"/>
              <a:t>Materiál </a:t>
            </a:r>
            <a:r>
              <a:rPr lang="cs-CZ" sz="2400" dirty="0"/>
              <a:t>představuje  vzory podstatných jmen rodu </a:t>
            </a:r>
            <a:r>
              <a:rPr lang="cs-CZ" sz="2400" dirty="0" smtClean="0"/>
              <a:t>ženského, </a:t>
            </a:r>
            <a:r>
              <a:rPr lang="cs-CZ" sz="2400" dirty="0"/>
              <a:t>obsahuje i  úkoly na jejich  procvičení, včetně jejich řešení</a:t>
            </a:r>
          </a:p>
          <a:p>
            <a:pPr algn="just"/>
            <a:r>
              <a:rPr lang="cs-CZ" sz="2400" b="1" dirty="0"/>
              <a:t>Číslo projektu:	     CZ.1.07/1.4.00/21.0903</a:t>
            </a:r>
            <a:endParaRPr lang="cs-CZ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374" y="535267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3388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Vzory rodu ženského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797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U podstatných jmen rodu ženského určujeme tyto vzory: </a:t>
            </a:r>
          </a:p>
          <a:p>
            <a:pPr marL="0" indent="0">
              <a:buNone/>
            </a:pPr>
            <a:endParaRPr lang="cs-CZ" sz="4000" b="1" i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4000" b="1" i="1" dirty="0" smtClean="0">
                <a:solidFill>
                  <a:srgbClr val="C00000"/>
                </a:solidFill>
              </a:rPr>
              <a:t>Žena                       Růže</a:t>
            </a:r>
          </a:p>
          <a:p>
            <a:pPr marL="0" indent="0">
              <a:buNone/>
            </a:pPr>
            <a:r>
              <a:rPr lang="cs-CZ" sz="1600" i="1" dirty="0" smtClean="0"/>
              <a:t>                                                         Obr.1.                                                                                  Obr.2</a:t>
            </a:r>
            <a:endParaRPr lang="cs-CZ" sz="1600" i="1" dirty="0"/>
          </a:p>
          <a:p>
            <a:pPr marL="0" indent="0">
              <a:buNone/>
            </a:pPr>
            <a:endParaRPr lang="cs-CZ" sz="4000" b="1" i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4000" b="1" i="1" dirty="0" smtClean="0">
                <a:solidFill>
                  <a:srgbClr val="C00000"/>
                </a:solidFill>
              </a:rPr>
              <a:t>Píseň            </a:t>
            </a:r>
            <a:r>
              <a:rPr lang="cs-CZ" sz="1600" i="1" dirty="0" smtClean="0"/>
              <a:t>Obr.3                  </a:t>
            </a:r>
            <a:r>
              <a:rPr lang="cs-CZ" sz="4000" b="1" i="1" dirty="0" smtClean="0">
                <a:solidFill>
                  <a:srgbClr val="C00000"/>
                </a:solidFill>
              </a:rPr>
              <a:t>Kost                </a:t>
            </a:r>
            <a:r>
              <a:rPr lang="cs-CZ" sz="1600" i="1" dirty="0" smtClean="0">
                <a:solidFill>
                  <a:prstClr val="black"/>
                </a:solidFill>
              </a:rPr>
              <a:t>Obr.4</a:t>
            </a:r>
            <a:r>
              <a:rPr lang="cs-CZ" sz="4000" b="1" i="1" dirty="0" smtClean="0">
                <a:solidFill>
                  <a:srgbClr val="C00000"/>
                </a:solidFill>
              </a:rPr>
              <a:t> </a:t>
            </a:r>
          </a:p>
          <a:p>
            <a:pPr>
              <a:buFont typeface="Courier New" pitchFamily="49" charset="0"/>
              <a:buChar char="o"/>
            </a:pPr>
            <a:endParaRPr lang="cs-CZ" sz="4000" b="1" i="1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08920"/>
            <a:ext cx="1299455" cy="1852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482" y="2995360"/>
            <a:ext cx="1168524" cy="127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269" y="5229200"/>
            <a:ext cx="74295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197477"/>
            <a:ext cx="1418927" cy="1182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568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Vzor    </a:t>
            </a:r>
            <a:r>
              <a:rPr lang="cs-CZ" b="1" dirty="0" smtClean="0">
                <a:solidFill>
                  <a:srgbClr val="FF0000"/>
                </a:solidFill>
              </a:rPr>
              <a:t>ŽENA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Podle vzoru </a:t>
            </a:r>
            <a:r>
              <a:rPr lang="cs-CZ" b="1" i="1" dirty="0" smtClean="0">
                <a:solidFill>
                  <a:srgbClr val="FF0000"/>
                </a:solidFill>
              </a:rPr>
              <a:t>žena</a:t>
            </a:r>
            <a:r>
              <a:rPr lang="cs-CZ" b="1" i="1" dirty="0" smtClean="0">
                <a:solidFill>
                  <a:srgbClr val="002060"/>
                </a:solidFill>
              </a:rPr>
              <a:t> se skloňují všechna podstatná jména </a:t>
            </a:r>
            <a:r>
              <a:rPr lang="cs-CZ" b="1" i="1" dirty="0" smtClean="0">
                <a:solidFill>
                  <a:srgbClr val="FF0000"/>
                </a:solidFill>
              </a:rPr>
              <a:t>rodu ženského</a:t>
            </a:r>
            <a:r>
              <a:rPr lang="cs-CZ" b="1" i="1" dirty="0" smtClean="0">
                <a:solidFill>
                  <a:srgbClr val="002060"/>
                </a:solidFill>
              </a:rPr>
              <a:t>, která mají v </a:t>
            </a:r>
            <a:r>
              <a:rPr lang="cs-CZ" b="1" i="1" dirty="0" smtClean="0">
                <a:solidFill>
                  <a:srgbClr val="FF0000"/>
                </a:solidFill>
              </a:rPr>
              <a:t>1.pádě č.j. </a:t>
            </a:r>
            <a:r>
              <a:rPr lang="cs-CZ" b="1" i="1" dirty="0" smtClean="0">
                <a:solidFill>
                  <a:srgbClr val="002060"/>
                </a:solidFill>
              </a:rPr>
              <a:t>koncovku </a:t>
            </a:r>
            <a:r>
              <a:rPr lang="cs-CZ" b="1" i="1" dirty="0" smtClean="0">
                <a:solidFill>
                  <a:srgbClr val="FF0000"/>
                </a:solidFill>
              </a:rPr>
              <a:t>–a</a:t>
            </a:r>
          </a:p>
          <a:p>
            <a:pPr marL="0" indent="0" algn="ctr">
              <a:buNone/>
            </a:pPr>
            <a:r>
              <a:rPr lang="cs-CZ" i="1" dirty="0" smtClean="0">
                <a:solidFill>
                  <a:srgbClr val="002060"/>
                </a:solidFill>
              </a:rPr>
              <a:t>Pomáháme si ukazovacím zájmenem a číslovkou:</a:t>
            </a:r>
            <a:r>
              <a:rPr lang="cs-CZ" b="1" i="1" dirty="0" smtClean="0">
                <a:solidFill>
                  <a:srgbClr val="002060"/>
                </a:solidFill>
              </a:rPr>
              <a:t> - ta jedna žen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</a:p>
          <a:p>
            <a:pPr marL="0" indent="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Např.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rgbClr val="002060"/>
                </a:solidFill>
              </a:rPr>
              <a:t>T</a:t>
            </a:r>
            <a:r>
              <a:rPr lang="cs-CZ" i="1" dirty="0" smtClean="0">
                <a:solidFill>
                  <a:srgbClr val="FF0000"/>
                </a:solidFill>
              </a:rPr>
              <a:t>a</a:t>
            </a:r>
            <a:r>
              <a:rPr lang="cs-CZ" i="1" dirty="0" smtClean="0">
                <a:solidFill>
                  <a:srgbClr val="002060"/>
                </a:solidFill>
              </a:rPr>
              <a:t> jedn</a:t>
            </a:r>
            <a:r>
              <a:rPr lang="cs-CZ" i="1" dirty="0" smtClean="0">
                <a:solidFill>
                  <a:srgbClr val="FF0000"/>
                </a:solidFill>
              </a:rPr>
              <a:t>a</a:t>
            </a:r>
            <a:r>
              <a:rPr lang="cs-CZ" i="1" dirty="0" smtClean="0">
                <a:solidFill>
                  <a:srgbClr val="002060"/>
                </a:solidFill>
              </a:rPr>
              <a:t> </a:t>
            </a:r>
            <a:r>
              <a:rPr lang="cs-CZ" b="1" i="1" dirty="0" smtClean="0">
                <a:solidFill>
                  <a:srgbClr val="002060"/>
                </a:solidFill>
              </a:rPr>
              <a:t>van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2060"/>
                </a:solidFill>
              </a:rPr>
              <a:t>, saun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2060"/>
                </a:solidFill>
              </a:rPr>
              <a:t>, vod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2060"/>
                </a:solidFill>
              </a:rPr>
              <a:t>, Ev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2060"/>
                </a:solidFill>
              </a:rPr>
              <a:t>, vánočk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endParaRPr lang="cs-CZ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63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Procvič si: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Z daných podstatných jmen vyber jen ta, která se budou skloňovat podle vzoru žena a použij je ve větách:     </a:t>
            </a:r>
            <a:r>
              <a:rPr lang="cs-CZ" sz="2000" b="1" dirty="0" smtClean="0">
                <a:solidFill>
                  <a:srgbClr val="FF0000"/>
                </a:solidFill>
              </a:rPr>
              <a:t>NEZAPOMEŇ! Ta jedna…</a:t>
            </a:r>
          </a:p>
          <a:p>
            <a:pPr marL="0" indent="0" algn="ctr">
              <a:buNone/>
            </a:pPr>
            <a:endParaRPr lang="cs-CZ" sz="20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i="1" dirty="0" smtClean="0"/>
              <a:t>Petra, klokan, voda, kolotoč, auta, student, počítač,, lama, pes, květina, večeře, štěně, slunko, Lenka</a:t>
            </a:r>
          </a:p>
          <a:p>
            <a:pPr marL="0" indent="0">
              <a:buNone/>
            </a:pP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53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</a:rPr>
              <a:t>Zkontroluj si: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buNone/>
            </a:pPr>
            <a:endParaRPr lang="cs-CZ" i="1" dirty="0" smtClean="0"/>
          </a:p>
          <a:p>
            <a:pPr marL="0" indent="0" algn="ctr">
              <a:buNone/>
            </a:pPr>
            <a:r>
              <a:rPr lang="cs-CZ" i="1" dirty="0">
                <a:solidFill>
                  <a:srgbClr val="FF0000"/>
                </a:solidFill>
              </a:rPr>
              <a:t>Petra</a:t>
            </a:r>
            <a:r>
              <a:rPr lang="cs-CZ" i="1" dirty="0"/>
              <a:t>, klokan, </a:t>
            </a:r>
            <a:r>
              <a:rPr lang="cs-CZ" i="1" dirty="0">
                <a:solidFill>
                  <a:srgbClr val="FF0000"/>
                </a:solidFill>
              </a:rPr>
              <a:t>voda</a:t>
            </a:r>
            <a:r>
              <a:rPr lang="cs-CZ" i="1" dirty="0"/>
              <a:t>, </a:t>
            </a:r>
            <a:r>
              <a:rPr lang="cs-CZ" i="1" dirty="0" smtClean="0"/>
              <a:t>kolotoč, </a:t>
            </a:r>
            <a:r>
              <a:rPr lang="cs-CZ" b="1" i="1" dirty="0" smtClean="0">
                <a:solidFill>
                  <a:schemeClr val="accent6">
                    <a:lumMod val="75000"/>
                  </a:schemeClr>
                </a:solidFill>
              </a:rPr>
              <a:t>auta</a:t>
            </a:r>
            <a:r>
              <a:rPr lang="cs-CZ" i="1" dirty="0" smtClean="0"/>
              <a:t>, </a:t>
            </a:r>
            <a:r>
              <a:rPr lang="cs-CZ" i="1" dirty="0"/>
              <a:t>student, počítač, </a:t>
            </a:r>
            <a:r>
              <a:rPr lang="cs-CZ" i="1" dirty="0">
                <a:solidFill>
                  <a:srgbClr val="FF0000"/>
                </a:solidFill>
              </a:rPr>
              <a:t>lama</a:t>
            </a:r>
            <a:r>
              <a:rPr lang="cs-CZ" i="1" dirty="0"/>
              <a:t>, pes, </a:t>
            </a:r>
            <a:r>
              <a:rPr lang="cs-CZ" i="1" dirty="0">
                <a:solidFill>
                  <a:srgbClr val="FF0000"/>
                </a:solidFill>
              </a:rPr>
              <a:t>květina</a:t>
            </a:r>
            <a:r>
              <a:rPr lang="cs-CZ" i="1" dirty="0"/>
              <a:t>, večeře, štěně, slunko, </a:t>
            </a:r>
            <a:r>
              <a:rPr lang="cs-CZ" i="1" dirty="0">
                <a:solidFill>
                  <a:srgbClr val="FF0000"/>
                </a:solidFill>
              </a:rPr>
              <a:t>Lenka</a:t>
            </a:r>
          </a:p>
          <a:p>
            <a:pPr marL="0" indent="0">
              <a:buNone/>
            </a:pPr>
            <a:endParaRPr lang="cs-CZ" sz="2800" i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FF0000"/>
                </a:solidFill>
              </a:rPr>
              <a:t>POZOR!</a:t>
            </a:r>
            <a:r>
              <a:rPr lang="cs-CZ" i="1" dirty="0" smtClean="0"/>
              <a:t>       </a:t>
            </a:r>
            <a:r>
              <a:rPr lang="cs-CZ" b="1" i="1" dirty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cs-CZ" b="1" i="1" dirty="0" smtClean="0">
                <a:solidFill>
                  <a:schemeClr val="accent6">
                    <a:lumMod val="75000"/>
                  </a:schemeClr>
                </a:solidFill>
              </a:rPr>
              <a:t>uta</a:t>
            </a:r>
            <a:r>
              <a:rPr lang="cs-CZ" i="1" dirty="0" smtClean="0"/>
              <a:t>     </a:t>
            </a:r>
            <a:r>
              <a:rPr lang="cs-CZ" i="1" dirty="0" smtClean="0">
                <a:solidFill>
                  <a:srgbClr val="FF0000"/>
                </a:solidFill>
              </a:rPr>
              <a:t>je to rod střední!</a:t>
            </a:r>
            <a:endParaRPr lang="cs-CZ" i="1" dirty="0" smtClean="0"/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                                 (to jedno auto)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39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Vzor    </a:t>
            </a:r>
            <a:r>
              <a:rPr lang="cs-CZ" b="1" dirty="0" smtClean="0">
                <a:solidFill>
                  <a:srgbClr val="FF0000"/>
                </a:solidFill>
              </a:rPr>
              <a:t>RŮŽE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cs-CZ" b="1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Podle vzoru </a:t>
            </a:r>
            <a:r>
              <a:rPr lang="cs-CZ" b="1" i="1" dirty="0" smtClean="0">
                <a:solidFill>
                  <a:srgbClr val="FF0000"/>
                </a:solidFill>
              </a:rPr>
              <a:t>růže </a:t>
            </a:r>
            <a:r>
              <a:rPr lang="cs-CZ" b="1" i="1" dirty="0" smtClean="0">
                <a:solidFill>
                  <a:srgbClr val="002060"/>
                </a:solidFill>
              </a:rPr>
              <a:t>se skloňují všechna podstatná jména </a:t>
            </a:r>
            <a:r>
              <a:rPr lang="cs-CZ" b="1" i="1" dirty="0" smtClean="0">
                <a:solidFill>
                  <a:srgbClr val="FF0000"/>
                </a:solidFill>
              </a:rPr>
              <a:t>rodu ženského</a:t>
            </a:r>
            <a:r>
              <a:rPr lang="cs-CZ" b="1" i="1" dirty="0" smtClean="0">
                <a:solidFill>
                  <a:srgbClr val="002060"/>
                </a:solidFill>
              </a:rPr>
              <a:t>, která mají v </a:t>
            </a:r>
            <a:r>
              <a:rPr lang="cs-CZ" b="1" i="1" dirty="0" smtClean="0">
                <a:solidFill>
                  <a:srgbClr val="FF0000"/>
                </a:solidFill>
              </a:rPr>
              <a:t>1.pádě č.j. </a:t>
            </a:r>
            <a:r>
              <a:rPr lang="cs-CZ" b="1" i="1" dirty="0" smtClean="0">
                <a:solidFill>
                  <a:srgbClr val="002060"/>
                </a:solidFill>
              </a:rPr>
              <a:t>koncovku </a:t>
            </a:r>
            <a:r>
              <a:rPr lang="cs-CZ" b="1" i="1" dirty="0" smtClean="0">
                <a:solidFill>
                  <a:srgbClr val="FF0000"/>
                </a:solidFill>
              </a:rPr>
              <a:t>–e,-ě</a:t>
            </a:r>
          </a:p>
          <a:p>
            <a:pPr marL="0" indent="0" algn="ctr">
              <a:buNone/>
            </a:pPr>
            <a:r>
              <a:rPr lang="cs-CZ" i="1" dirty="0" smtClean="0">
                <a:solidFill>
                  <a:srgbClr val="002060"/>
                </a:solidFill>
              </a:rPr>
              <a:t>Pomáháme si ukazovacím zájmenem a číslovkou:</a:t>
            </a:r>
            <a:r>
              <a:rPr lang="cs-CZ" b="1" i="1" dirty="0" smtClean="0">
                <a:solidFill>
                  <a:srgbClr val="002060"/>
                </a:solidFill>
              </a:rPr>
              <a:t> - ta jedna růž</a:t>
            </a:r>
            <a:r>
              <a:rPr lang="cs-CZ" b="1" i="1" dirty="0" smtClean="0">
                <a:solidFill>
                  <a:srgbClr val="FF0000"/>
                </a:solidFill>
              </a:rPr>
              <a:t>e</a:t>
            </a:r>
          </a:p>
          <a:p>
            <a:pPr marL="0" indent="0" algn="ctr">
              <a:buNone/>
            </a:pPr>
            <a:endParaRPr lang="cs-CZ" b="1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 </a:t>
            </a:r>
            <a:r>
              <a:rPr lang="cs-CZ" i="1" dirty="0" smtClean="0">
                <a:solidFill>
                  <a:srgbClr val="002060"/>
                </a:solidFill>
              </a:rPr>
              <a:t>Např. ta jedna </a:t>
            </a:r>
            <a:r>
              <a:rPr lang="cs-CZ" b="1" i="1" dirty="0" smtClean="0">
                <a:solidFill>
                  <a:srgbClr val="002060"/>
                </a:solidFill>
              </a:rPr>
              <a:t>schůz</a:t>
            </a:r>
            <a:r>
              <a:rPr lang="cs-CZ" b="1" i="1" dirty="0" smtClean="0">
                <a:solidFill>
                  <a:srgbClr val="FF0000"/>
                </a:solidFill>
              </a:rPr>
              <a:t>e</a:t>
            </a:r>
            <a:r>
              <a:rPr lang="cs-CZ" b="1" i="1" dirty="0" smtClean="0">
                <a:solidFill>
                  <a:srgbClr val="002060"/>
                </a:solidFill>
              </a:rPr>
              <a:t>, fáz</a:t>
            </a:r>
            <a:r>
              <a:rPr lang="cs-CZ" b="1" i="1" dirty="0" smtClean="0">
                <a:solidFill>
                  <a:srgbClr val="FF0000"/>
                </a:solidFill>
              </a:rPr>
              <a:t>e</a:t>
            </a:r>
            <a:r>
              <a:rPr lang="cs-CZ" b="1" i="1" dirty="0" smtClean="0">
                <a:solidFill>
                  <a:srgbClr val="002060"/>
                </a:solidFill>
              </a:rPr>
              <a:t>, rol</a:t>
            </a:r>
            <a:r>
              <a:rPr lang="cs-CZ" b="1" i="1" dirty="0" smtClean="0">
                <a:solidFill>
                  <a:srgbClr val="FF0000"/>
                </a:solidFill>
              </a:rPr>
              <a:t>e</a:t>
            </a:r>
            <a:r>
              <a:rPr lang="cs-CZ" b="1" i="1" dirty="0" smtClean="0">
                <a:solidFill>
                  <a:srgbClr val="002060"/>
                </a:solidFill>
              </a:rPr>
              <a:t>, míl</a:t>
            </a:r>
            <a:r>
              <a:rPr lang="cs-CZ" b="1" i="1" dirty="0" smtClean="0">
                <a:solidFill>
                  <a:srgbClr val="FF0000"/>
                </a:solidFill>
              </a:rPr>
              <a:t>e</a:t>
            </a:r>
            <a:endParaRPr lang="cs-CZ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02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i="1" dirty="0" smtClean="0">
                <a:solidFill>
                  <a:srgbClr val="002060"/>
                </a:solidFill>
              </a:rPr>
              <a:t>Procvič si vzory    </a:t>
            </a:r>
            <a:r>
              <a:rPr lang="cs-CZ" b="1" dirty="0" smtClean="0">
                <a:solidFill>
                  <a:srgbClr val="FF0000"/>
                </a:solidFill>
              </a:rPr>
              <a:t>ŽENA  a RŮŽE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cs-CZ" b="1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Přiřaď správně ke vzorům daná podstatná jména :</a:t>
            </a:r>
          </a:p>
          <a:p>
            <a:pPr marL="0" indent="0" algn="ctr">
              <a:buNone/>
            </a:pPr>
            <a:r>
              <a:rPr lang="cs-CZ" sz="2800" b="1" i="1" dirty="0"/>
              <a:t>o</a:t>
            </a:r>
            <a:r>
              <a:rPr lang="cs-CZ" sz="2800" b="1" i="1" dirty="0" smtClean="0"/>
              <a:t>pice, koule, panenka, ponorka, sklenice, lampa, ruka, paže, chůze, tiskárna, ulice, sedačka, cedule, klika</a:t>
            </a:r>
            <a:endParaRPr lang="cs-CZ" sz="2800" b="1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b="1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380278"/>
              </p:ext>
            </p:extLst>
          </p:nvPr>
        </p:nvGraphicFramePr>
        <p:xfrm>
          <a:off x="683568" y="4581128"/>
          <a:ext cx="7704856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778"/>
                <a:gridCol w="998778"/>
                <a:gridCol w="998778"/>
                <a:gridCol w="998778"/>
                <a:gridCol w="1141459"/>
                <a:gridCol w="998778"/>
                <a:gridCol w="927436"/>
                <a:gridCol w="64207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solidFill>
                            <a:srgbClr val="002060"/>
                          </a:solidFill>
                        </a:rPr>
                        <a:t>ŽENA</a:t>
                      </a:r>
                      <a:endParaRPr lang="cs-CZ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solidFill>
                            <a:srgbClr val="002060"/>
                          </a:solidFill>
                        </a:rPr>
                        <a:t>RŮŽE</a:t>
                      </a:r>
                      <a:endParaRPr lang="cs-CZ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238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i="1" dirty="0" smtClean="0">
                <a:solidFill>
                  <a:srgbClr val="002060"/>
                </a:solidFill>
              </a:rPr>
              <a:t>Procvič si vzory    </a:t>
            </a:r>
            <a:r>
              <a:rPr lang="cs-CZ" b="1" dirty="0" smtClean="0">
                <a:solidFill>
                  <a:srgbClr val="FF0000"/>
                </a:solidFill>
              </a:rPr>
              <a:t>ŽENA  a RŮŽE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cs-CZ" b="1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Zkontroluj si podle tabulky, jak se ti dařilo:</a:t>
            </a:r>
          </a:p>
          <a:p>
            <a:pPr marL="0" indent="0" algn="ctr">
              <a:buNone/>
            </a:pPr>
            <a:endParaRPr lang="cs-CZ" b="1" i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b="1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b="1" i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2800" b="1" i="1" dirty="0" smtClean="0">
                <a:solidFill>
                  <a:srgbClr val="002060"/>
                </a:solidFill>
              </a:rPr>
              <a:t>Nyní si vyber  z tabulky 3 slova z každého řádku  </a:t>
            </a:r>
          </a:p>
          <a:p>
            <a:pPr marL="0" indent="0" algn="ctr">
              <a:buNone/>
            </a:pPr>
            <a:r>
              <a:rPr lang="cs-CZ" sz="2800" b="1" i="1" dirty="0" smtClean="0">
                <a:solidFill>
                  <a:srgbClr val="002060"/>
                </a:solidFill>
              </a:rPr>
              <a:t>a napiš na ně pěkné věty.</a:t>
            </a:r>
            <a:endParaRPr lang="cs-CZ" b="1" i="1" dirty="0">
              <a:solidFill>
                <a:srgbClr val="002060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414227"/>
              </p:ext>
            </p:extLst>
          </p:nvPr>
        </p:nvGraphicFramePr>
        <p:xfrm>
          <a:off x="611560" y="3429000"/>
          <a:ext cx="8064896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/>
                <a:gridCol w="1008112"/>
                <a:gridCol w="1008112"/>
                <a:gridCol w="1008112"/>
                <a:gridCol w="1152126"/>
                <a:gridCol w="1008112"/>
                <a:gridCol w="1008114"/>
                <a:gridCol w="86409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solidFill>
                            <a:srgbClr val="002060"/>
                          </a:solidFill>
                        </a:rPr>
                        <a:t>ŽENA</a:t>
                      </a:r>
                      <a:endParaRPr lang="cs-CZ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panenka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ponorka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lampa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ruka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tiskárna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sedačka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klika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solidFill>
                            <a:srgbClr val="002060"/>
                          </a:solidFill>
                        </a:rPr>
                        <a:t>RŮŽE</a:t>
                      </a:r>
                      <a:endParaRPr lang="cs-CZ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opice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koule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sklenice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paže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chůze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ulice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cedule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942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Vzor    </a:t>
            </a:r>
            <a:r>
              <a:rPr lang="cs-CZ" b="1" dirty="0" smtClean="0">
                <a:solidFill>
                  <a:srgbClr val="FF0000"/>
                </a:solidFill>
              </a:rPr>
              <a:t>PÍSEŇ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Podle vzoru </a:t>
            </a:r>
            <a:r>
              <a:rPr lang="cs-CZ" b="1" i="1" dirty="0" smtClean="0">
                <a:solidFill>
                  <a:srgbClr val="FF0000"/>
                </a:solidFill>
              </a:rPr>
              <a:t>píseň</a:t>
            </a:r>
            <a:r>
              <a:rPr lang="cs-CZ" b="1" i="1" dirty="0" smtClean="0">
                <a:solidFill>
                  <a:srgbClr val="002060"/>
                </a:solidFill>
              </a:rPr>
              <a:t> se skloňují všechna podstatná jména </a:t>
            </a:r>
            <a:r>
              <a:rPr lang="cs-CZ" b="1" i="1" dirty="0" smtClean="0">
                <a:solidFill>
                  <a:srgbClr val="FF0000"/>
                </a:solidFill>
              </a:rPr>
              <a:t>rodu ženského</a:t>
            </a:r>
            <a:r>
              <a:rPr lang="cs-CZ" b="1" i="1" dirty="0" smtClean="0">
                <a:solidFill>
                  <a:srgbClr val="002060"/>
                </a:solidFill>
              </a:rPr>
              <a:t>, která mají:</a:t>
            </a: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v </a:t>
            </a:r>
            <a:r>
              <a:rPr lang="cs-CZ" b="1" i="1" dirty="0" smtClean="0">
                <a:solidFill>
                  <a:srgbClr val="FF0000"/>
                </a:solidFill>
              </a:rPr>
              <a:t>1.pádě č.j. </a:t>
            </a:r>
            <a:r>
              <a:rPr lang="cs-CZ" b="1" i="1" dirty="0" smtClean="0">
                <a:solidFill>
                  <a:srgbClr val="002060"/>
                </a:solidFill>
              </a:rPr>
              <a:t>v</a:t>
            </a:r>
            <a:r>
              <a:rPr lang="cs-CZ" b="1" i="1" dirty="0" smtClean="0">
                <a:solidFill>
                  <a:srgbClr val="FF0000"/>
                </a:solidFill>
              </a:rPr>
              <a:t>  </a:t>
            </a:r>
            <a:r>
              <a:rPr lang="cs-CZ" b="1" i="1" dirty="0" smtClean="0">
                <a:solidFill>
                  <a:srgbClr val="002060"/>
                </a:solidFill>
              </a:rPr>
              <a:t>koncovce  </a:t>
            </a:r>
            <a:r>
              <a:rPr lang="cs-CZ" b="1" i="1" dirty="0" smtClean="0">
                <a:solidFill>
                  <a:srgbClr val="FF0000"/>
                </a:solidFill>
              </a:rPr>
              <a:t>souhlásku </a:t>
            </a: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a ve </a:t>
            </a:r>
            <a:r>
              <a:rPr lang="cs-CZ" b="1" i="1" dirty="0" smtClean="0">
                <a:solidFill>
                  <a:srgbClr val="FF0000"/>
                </a:solidFill>
              </a:rPr>
              <a:t>2.pádě </a:t>
            </a:r>
            <a:r>
              <a:rPr lang="cs-CZ" b="1" i="1" dirty="0" smtClean="0">
                <a:solidFill>
                  <a:srgbClr val="002060"/>
                </a:solidFill>
              </a:rPr>
              <a:t>koncovku </a:t>
            </a:r>
            <a:r>
              <a:rPr lang="cs-CZ" b="1" i="1" dirty="0" smtClean="0">
                <a:solidFill>
                  <a:srgbClr val="FF0000"/>
                </a:solidFill>
              </a:rPr>
              <a:t>-e, -ě</a:t>
            </a:r>
          </a:p>
          <a:p>
            <a:pPr marL="0" indent="0" algn="ctr">
              <a:buNone/>
            </a:pPr>
            <a:r>
              <a:rPr lang="cs-CZ" i="1" dirty="0" smtClean="0">
                <a:solidFill>
                  <a:srgbClr val="002060"/>
                </a:solidFill>
              </a:rPr>
              <a:t>Pomáháme si ukazovacím zájmenem a číslovkou:</a:t>
            </a:r>
            <a:r>
              <a:rPr lang="cs-CZ" b="1" i="1" dirty="0" smtClean="0">
                <a:solidFill>
                  <a:srgbClr val="002060"/>
                </a:solidFill>
              </a:rPr>
              <a:t> - t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2060"/>
                </a:solidFill>
              </a:rPr>
              <a:t> jedn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2060"/>
                </a:solidFill>
              </a:rPr>
              <a:t> píse</a:t>
            </a:r>
            <a:r>
              <a:rPr lang="cs-CZ" b="1" i="1" dirty="0" smtClean="0">
                <a:solidFill>
                  <a:srgbClr val="FF0000"/>
                </a:solidFill>
              </a:rPr>
              <a:t>ň, </a:t>
            </a:r>
            <a:r>
              <a:rPr lang="cs-CZ" b="1" i="1" dirty="0" smtClean="0">
                <a:solidFill>
                  <a:srgbClr val="002060"/>
                </a:solidFill>
              </a:rPr>
              <a:t>bez písn</a:t>
            </a:r>
            <a:r>
              <a:rPr lang="cs-CZ" b="1" i="1" dirty="0" smtClean="0">
                <a:solidFill>
                  <a:srgbClr val="FF0000"/>
                </a:solidFill>
              </a:rPr>
              <a:t>ě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rgbClr val="002060"/>
                </a:solidFill>
              </a:rPr>
              <a:t>Např.:</a:t>
            </a:r>
          </a:p>
          <a:p>
            <a:pPr marL="0" indent="0" algn="ctr">
              <a:buNone/>
            </a:pPr>
            <a:r>
              <a:rPr lang="cs-CZ" i="1" dirty="0" smtClean="0">
                <a:solidFill>
                  <a:srgbClr val="002060"/>
                </a:solidFill>
              </a:rPr>
              <a:t>Ta jedna </a:t>
            </a:r>
            <a:r>
              <a:rPr lang="cs-CZ" b="1" i="1" dirty="0" smtClean="0">
                <a:solidFill>
                  <a:srgbClr val="002060"/>
                </a:solidFill>
              </a:rPr>
              <a:t>báse</a:t>
            </a:r>
            <a:r>
              <a:rPr lang="cs-CZ" b="1" i="1" dirty="0" smtClean="0">
                <a:solidFill>
                  <a:srgbClr val="FF0000"/>
                </a:solidFill>
              </a:rPr>
              <a:t>ň </a:t>
            </a:r>
            <a:r>
              <a:rPr lang="cs-CZ" b="1" i="1" dirty="0" smtClean="0">
                <a:solidFill>
                  <a:srgbClr val="002060"/>
                </a:solidFill>
              </a:rPr>
              <a:t>(bez básn</a:t>
            </a:r>
            <a:r>
              <a:rPr lang="cs-CZ" b="1" i="1" dirty="0" smtClean="0">
                <a:solidFill>
                  <a:srgbClr val="FF0000"/>
                </a:solidFill>
              </a:rPr>
              <a:t>ě</a:t>
            </a:r>
            <a:r>
              <a:rPr lang="cs-CZ" b="1" i="1" dirty="0">
                <a:solidFill>
                  <a:srgbClr val="002060"/>
                </a:solidFill>
              </a:rPr>
              <a:t>)</a:t>
            </a:r>
            <a:endParaRPr lang="cs-CZ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53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Vzor    </a:t>
            </a:r>
            <a:r>
              <a:rPr lang="cs-CZ" b="1" dirty="0" smtClean="0">
                <a:solidFill>
                  <a:srgbClr val="FF0000"/>
                </a:solidFill>
              </a:rPr>
              <a:t>KOST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Podle vzoru </a:t>
            </a:r>
            <a:r>
              <a:rPr lang="cs-CZ" b="1" i="1" dirty="0" smtClean="0">
                <a:solidFill>
                  <a:srgbClr val="FF0000"/>
                </a:solidFill>
              </a:rPr>
              <a:t>kost</a:t>
            </a:r>
            <a:r>
              <a:rPr lang="cs-CZ" b="1" i="1" dirty="0" smtClean="0">
                <a:solidFill>
                  <a:srgbClr val="002060"/>
                </a:solidFill>
              </a:rPr>
              <a:t> se skloňují všechna podstatná jména </a:t>
            </a:r>
            <a:r>
              <a:rPr lang="cs-CZ" b="1" i="1" dirty="0" smtClean="0">
                <a:solidFill>
                  <a:srgbClr val="FF0000"/>
                </a:solidFill>
              </a:rPr>
              <a:t>rodu ženského</a:t>
            </a:r>
            <a:r>
              <a:rPr lang="cs-CZ" b="1" i="1" dirty="0" smtClean="0">
                <a:solidFill>
                  <a:srgbClr val="002060"/>
                </a:solidFill>
              </a:rPr>
              <a:t>, která mají:</a:t>
            </a: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v </a:t>
            </a:r>
            <a:r>
              <a:rPr lang="cs-CZ" b="1" i="1" dirty="0" smtClean="0">
                <a:solidFill>
                  <a:srgbClr val="FF0000"/>
                </a:solidFill>
              </a:rPr>
              <a:t>1.pádě č.j. </a:t>
            </a:r>
            <a:r>
              <a:rPr lang="cs-CZ" b="1" i="1" dirty="0" smtClean="0">
                <a:solidFill>
                  <a:srgbClr val="002060"/>
                </a:solidFill>
              </a:rPr>
              <a:t>v</a:t>
            </a:r>
            <a:r>
              <a:rPr lang="cs-CZ" b="1" i="1" dirty="0" smtClean="0">
                <a:solidFill>
                  <a:srgbClr val="FF0000"/>
                </a:solidFill>
              </a:rPr>
              <a:t>  </a:t>
            </a:r>
            <a:r>
              <a:rPr lang="cs-CZ" b="1" i="1" dirty="0" smtClean="0">
                <a:solidFill>
                  <a:srgbClr val="002060"/>
                </a:solidFill>
              </a:rPr>
              <a:t>koncovce  </a:t>
            </a:r>
            <a:r>
              <a:rPr lang="cs-CZ" b="1" i="1" dirty="0" smtClean="0">
                <a:solidFill>
                  <a:srgbClr val="FF0000"/>
                </a:solidFill>
              </a:rPr>
              <a:t>souhlásku </a:t>
            </a: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a ve </a:t>
            </a:r>
            <a:r>
              <a:rPr lang="cs-CZ" b="1" i="1" dirty="0" smtClean="0">
                <a:solidFill>
                  <a:srgbClr val="FF0000"/>
                </a:solidFill>
              </a:rPr>
              <a:t>2.pádě </a:t>
            </a:r>
            <a:r>
              <a:rPr lang="cs-CZ" b="1" i="1" dirty="0" smtClean="0">
                <a:solidFill>
                  <a:srgbClr val="002060"/>
                </a:solidFill>
              </a:rPr>
              <a:t>koncovku </a:t>
            </a:r>
            <a:r>
              <a:rPr lang="cs-CZ" b="1" i="1" dirty="0" smtClean="0">
                <a:solidFill>
                  <a:srgbClr val="FF0000"/>
                </a:solidFill>
              </a:rPr>
              <a:t>-i</a:t>
            </a:r>
          </a:p>
          <a:p>
            <a:pPr marL="0" indent="0" algn="ctr">
              <a:buNone/>
            </a:pPr>
            <a:r>
              <a:rPr lang="cs-CZ" i="1" dirty="0" smtClean="0">
                <a:solidFill>
                  <a:srgbClr val="002060"/>
                </a:solidFill>
              </a:rPr>
              <a:t>Pomáháme si ukazovacím zájmenem a číslovkou:</a:t>
            </a:r>
            <a:r>
              <a:rPr lang="cs-CZ" b="1" i="1" dirty="0" smtClean="0">
                <a:solidFill>
                  <a:srgbClr val="002060"/>
                </a:solidFill>
              </a:rPr>
              <a:t> - t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2060"/>
                </a:solidFill>
              </a:rPr>
              <a:t> jedn</a:t>
            </a:r>
            <a:r>
              <a:rPr lang="cs-CZ" b="1" i="1" dirty="0" smtClean="0">
                <a:solidFill>
                  <a:srgbClr val="FF0000"/>
                </a:solidFill>
              </a:rPr>
              <a:t>a</a:t>
            </a:r>
            <a:r>
              <a:rPr lang="cs-CZ" b="1" i="1" dirty="0" smtClean="0">
                <a:solidFill>
                  <a:srgbClr val="002060"/>
                </a:solidFill>
              </a:rPr>
              <a:t> kos</a:t>
            </a:r>
            <a:r>
              <a:rPr lang="cs-CZ" b="1" i="1" dirty="0" smtClean="0">
                <a:solidFill>
                  <a:srgbClr val="FF0000"/>
                </a:solidFill>
              </a:rPr>
              <a:t>t</a:t>
            </a:r>
            <a:r>
              <a:rPr lang="cs-CZ" b="1" i="1" dirty="0" smtClean="0">
                <a:solidFill>
                  <a:srgbClr val="002060"/>
                </a:solidFill>
              </a:rPr>
              <a:t>, bez kost</a:t>
            </a:r>
            <a:r>
              <a:rPr lang="cs-CZ" b="1" i="1" dirty="0" smtClean="0">
                <a:solidFill>
                  <a:srgbClr val="FF0000"/>
                </a:solidFill>
              </a:rPr>
              <a:t>i </a:t>
            </a:r>
            <a:endParaRPr lang="cs-CZ" b="1" i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rgbClr val="002060"/>
                </a:solidFill>
              </a:rPr>
              <a:t>Např.: </a:t>
            </a:r>
          </a:p>
          <a:p>
            <a:pPr marL="0" indent="0" algn="ctr">
              <a:buNone/>
            </a:pPr>
            <a:r>
              <a:rPr lang="cs-CZ" i="1" dirty="0" smtClean="0">
                <a:solidFill>
                  <a:srgbClr val="002060"/>
                </a:solidFill>
              </a:rPr>
              <a:t>Ta jedna </a:t>
            </a:r>
            <a:r>
              <a:rPr lang="cs-CZ" b="1" i="1" dirty="0" smtClean="0">
                <a:solidFill>
                  <a:srgbClr val="002060"/>
                </a:solidFill>
              </a:rPr>
              <a:t>chu</a:t>
            </a:r>
            <a:r>
              <a:rPr lang="cs-CZ" b="1" i="1" dirty="0" smtClean="0">
                <a:solidFill>
                  <a:srgbClr val="FF0000"/>
                </a:solidFill>
              </a:rPr>
              <a:t>ť </a:t>
            </a:r>
            <a:r>
              <a:rPr lang="cs-CZ" b="1" i="1" dirty="0" smtClean="0">
                <a:solidFill>
                  <a:srgbClr val="002060"/>
                </a:solidFill>
              </a:rPr>
              <a:t>(bez chut</a:t>
            </a:r>
            <a:r>
              <a:rPr lang="cs-CZ" b="1" i="1" dirty="0" smtClean="0">
                <a:solidFill>
                  <a:srgbClr val="FF0000"/>
                </a:solidFill>
              </a:rPr>
              <a:t>i</a:t>
            </a:r>
            <a:r>
              <a:rPr lang="cs-CZ" b="1" i="1" dirty="0" smtClean="0">
                <a:solidFill>
                  <a:srgbClr val="002060"/>
                </a:solidFill>
              </a:rPr>
              <a:t>)</a:t>
            </a:r>
            <a:endParaRPr lang="cs-CZ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66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i="1" dirty="0" smtClean="0">
                <a:solidFill>
                  <a:srgbClr val="002060"/>
                </a:solidFill>
              </a:rPr>
              <a:t>Procvič si vzory    </a:t>
            </a:r>
            <a:r>
              <a:rPr lang="cs-CZ" b="1" dirty="0" smtClean="0">
                <a:solidFill>
                  <a:srgbClr val="FF0000"/>
                </a:solidFill>
              </a:rPr>
              <a:t>PÍSEŇ a KOST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cs-CZ" b="1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Přiřaď správně ke vzorům daná podstatná jména :</a:t>
            </a:r>
          </a:p>
          <a:p>
            <a:pPr marL="0" indent="0" algn="ctr">
              <a:buNone/>
            </a:pPr>
            <a:r>
              <a:rPr lang="cs-CZ" sz="2800" b="1" i="1" dirty="0" smtClean="0"/>
              <a:t>báseň, zlost, událost, hodnost, láhev, mrkev, konev,   věrnost, radost, pánev,  pravost, žízeň, líheň, nosnost</a:t>
            </a:r>
            <a:endParaRPr lang="cs-CZ" b="1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562782"/>
              </p:ext>
            </p:extLst>
          </p:nvPr>
        </p:nvGraphicFramePr>
        <p:xfrm>
          <a:off x="683568" y="4581128"/>
          <a:ext cx="784887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778"/>
                <a:gridCol w="873430"/>
                <a:gridCol w="936104"/>
                <a:gridCol w="1008112"/>
                <a:gridCol w="1152128"/>
                <a:gridCol w="1008112"/>
                <a:gridCol w="936104"/>
                <a:gridCol w="9361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i="1" dirty="0" smtClean="0">
                          <a:solidFill>
                            <a:srgbClr val="002060"/>
                          </a:solidFill>
                        </a:rPr>
                        <a:t>PÍSEŇ</a:t>
                      </a:r>
                      <a:endParaRPr lang="cs-CZ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i="1" dirty="0" smtClean="0">
                          <a:solidFill>
                            <a:srgbClr val="002060"/>
                          </a:solidFill>
                        </a:rPr>
                        <a:t>KOST</a:t>
                      </a:r>
                      <a:endParaRPr lang="cs-CZ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451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i="1" dirty="0" smtClean="0">
                <a:solidFill>
                  <a:srgbClr val="002060"/>
                </a:solidFill>
              </a:rPr>
              <a:t>Procvič si vzory    </a:t>
            </a:r>
            <a:r>
              <a:rPr lang="cs-CZ" b="1" dirty="0" smtClean="0">
                <a:solidFill>
                  <a:srgbClr val="FF0000"/>
                </a:solidFill>
              </a:rPr>
              <a:t>PÍSEŇ a KOST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cs-CZ" b="1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FF0000"/>
                </a:solidFill>
              </a:rPr>
              <a:t>Zkontroluj si podle tabulky, jak se ti dařilo:</a:t>
            </a:r>
          </a:p>
          <a:p>
            <a:pPr marL="0" indent="0" algn="ctr">
              <a:buNone/>
            </a:pPr>
            <a:endParaRPr lang="cs-CZ" b="1" i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b="1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b="1" i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b="1" i="1" dirty="0">
                <a:solidFill>
                  <a:srgbClr val="002060"/>
                </a:solidFill>
              </a:rPr>
              <a:t>Nyní si vyber  z tabulky 3 slova z každého řádku  </a:t>
            </a:r>
          </a:p>
          <a:p>
            <a:pPr marL="0" indent="0" algn="ctr">
              <a:buNone/>
            </a:pPr>
            <a:r>
              <a:rPr lang="cs-CZ" b="1" i="1" dirty="0">
                <a:solidFill>
                  <a:srgbClr val="002060"/>
                </a:solidFill>
              </a:rPr>
              <a:t>a napiš na ně pěkné věty.</a:t>
            </a:r>
          </a:p>
          <a:p>
            <a:pPr marL="0" indent="0" algn="ctr">
              <a:buNone/>
            </a:pPr>
            <a:endParaRPr lang="cs-CZ" b="1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669776"/>
              </p:ext>
            </p:extLst>
          </p:nvPr>
        </p:nvGraphicFramePr>
        <p:xfrm>
          <a:off x="683568" y="3212976"/>
          <a:ext cx="784887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778"/>
                <a:gridCol w="873430"/>
                <a:gridCol w="936104"/>
                <a:gridCol w="1008112"/>
                <a:gridCol w="1152128"/>
                <a:gridCol w="1008112"/>
                <a:gridCol w="936104"/>
                <a:gridCol w="9361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i="1" dirty="0" smtClean="0">
                          <a:solidFill>
                            <a:srgbClr val="002060"/>
                          </a:solidFill>
                        </a:rPr>
                        <a:t>PÍSEŇ</a:t>
                      </a:r>
                      <a:endParaRPr lang="cs-CZ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báseň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láhev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mrkev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konev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pánev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žízeň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líheň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i="1" dirty="0" smtClean="0">
                          <a:solidFill>
                            <a:srgbClr val="002060"/>
                          </a:solidFill>
                        </a:rPr>
                        <a:t>KOST</a:t>
                      </a:r>
                      <a:endParaRPr lang="cs-CZ" b="1" i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zlost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událost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hodnost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věrnost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radost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pravost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nosnost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344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co si musíme dát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OZOR!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V koncovkách podstatných jmen rodu ženského:</a:t>
            </a:r>
          </a:p>
          <a:p>
            <a:pPr algn="ctr">
              <a:buFont typeface="Courier New" pitchFamily="49" charset="0"/>
              <a:buChar char="o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</a:t>
            </a: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Font typeface="Courier New" pitchFamily="49" charset="0"/>
              <a:buChar char="o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emi</a:t>
            </a: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Font typeface="Courier New" pitchFamily="49" charset="0"/>
              <a:buChar char="o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mi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Píšeme vždy </a:t>
            </a:r>
            <a:r>
              <a:rPr lang="cs-CZ" b="1" u="sng" dirty="0" smtClean="0">
                <a:solidFill>
                  <a:srgbClr val="FF0000"/>
                </a:solidFill>
              </a:rPr>
              <a:t>měkké i </a:t>
            </a:r>
            <a:r>
              <a:rPr lang="cs-CZ" b="1" dirty="0" smtClean="0">
                <a:solidFill>
                  <a:srgbClr val="FF0000"/>
                </a:solidFill>
              </a:rPr>
              <a:t>!!!</a:t>
            </a: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Např. </a:t>
            </a:r>
            <a:r>
              <a:rPr lang="cs-CZ" b="1" dirty="0" smtClean="0">
                <a:solidFill>
                  <a:srgbClr val="002060"/>
                </a:solidFill>
              </a:rPr>
              <a:t>dívk</a:t>
            </a:r>
            <a:r>
              <a:rPr lang="cs-CZ" b="1" dirty="0" smtClean="0">
                <a:solidFill>
                  <a:srgbClr val="FF0000"/>
                </a:solidFill>
              </a:rPr>
              <a:t>ami</a:t>
            </a:r>
            <a:r>
              <a:rPr lang="cs-CZ" b="1" dirty="0" smtClean="0">
                <a:solidFill>
                  <a:srgbClr val="002060"/>
                </a:solidFill>
              </a:rPr>
              <a:t>, květin</a:t>
            </a:r>
            <a:r>
              <a:rPr lang="cs-CZ" b="1" dirty="0" smtClean="0">
                <a:solidFill>
                  <a:srgbClr val="FF0000"/>
                </a:solidFill>
              </a:rPr>
              <a:t>ami</a:t>
            </a:r>
            <a:r>
              <a:rPr lang="cs-CZ" b="1" dirty="0" smtClean="0">
                <a:solidFill>
                  <a:srgbClr val="002060"/>
                </a:solidFill>
              </a:rPr>
              <a:t>, mrkv</a:t>
            </a:r>
            <a:r>
              <a:rPr lang="cs-CZ" b="1" dirty="0" smtClean="0">
                <a:solidFill>
                  <a:srgbClr val="FF0000"/>
                </a:solidFill>
              </a:rPr>
              <a:t>emi</a:t>
            </a:r>
            <a:r>
              <a:rPr lang="cs-CZ" b="1" dirty="0" smtClean="0">
                <a:solidFill>
                  <a:srgbClr val="002060"/>
                </a:solidFill>
              </a:rPr>
              <a:t>, radost</a:t>
            </a:r>
            <a:r>
              <a:rPr lang="cs-CZ" b="1" dirty="0" smtClean="0">
                <a:solidFill>
                  <a:srgbClr val="FF0000"/>
                </a:solidFill>
              </a:rPr>
              <a:t>mi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17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002060"/>
                </a:solidFill>
              </a:rPr>
              <a:t>Nyní pracuj se všemi vzory rodu ženského: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2800" b="1" i="1" dirty="0" smtClean="0">
                <a:solidFill>
                  <a:schemeClr val="tx2">
                    <a:lumMod val="75000"/>
                  </a:schemeClr>
                </a:solidFill>
              </a:rPr>
              <a:t>Urči u daných  podstatných jmen rodu ženského</a:t>
            </a:r>
          </a:p>
          <a:p>
            <a:pPr marL="0" indent="0" algn="ctr">
              <a:buNone/>
            </a:pPr>
            <a:r>
              <a:rPr lang="cs-CZ" sz="2800" b="1" i="1" dirty="0" smtClean="0">
                <a:solidFill>
                  <a:schemeClr val="tx2">
                    <a:lumMod val="75000"/>
                  </a:schemeClr>
                </a:solidFill>
              </a:rPr>
              <a:t> číslo, pád a vzor:</a:t>
            </a:r>
          </a:p>
          <a:p>
            <a:pPr marL="0" indent="0" algn="ctr">
              <a:buNone/>
            </a:pPr>
            <a:endParaRPr lang="cs-CZ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970446"/>
              </p:ext>
            </p:extLst>
          </p:nvPr>
        </p:nvGraphicFramePr>
        <p:xfrm>
          <a:off x="1043608" y="2780929"/>
          <a:ext cx="7272808" cy="3592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319808"/>
                <a:gridCol w="1524000"/>
                <a:gridCol w="2700808"/>
              </a:tblGrid>
              <a:tr h="872119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Podstatné jméno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číslo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pád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vzor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84511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za kočkou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51104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  mrkví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4053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na schůzích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ze zlosti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8043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 babičce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99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/>
            </a:r>
            <a:br>
              <a:rPr lang="cs-CZ" b="1" i="1" dirty="0" smtClean="0">
                <a:solidFill>
                  <a:srgbClr val="FF0000"/>
                </a:solidFill>
              </a:rPr>
            </a:br>
            <a:r>
              <a:rPr lang="cs-CZ" b="1" i="1" dirty="0" smtClean="0">
                <a:solidFill>
                  <a:srgbClr val="FF0000"/>
                </a:solidFill>
              </a:rPr>
              <a:t>Zkontroluj </a:t>
            </a:r>
            <a:r>
              <a:rPr lang="cs-CZ" b="1" i="1" dirty="0">
                <a:solidFill>
                  <a:srgbClr val="FF0000"/>
                </a:solidFill>
              </a:rPr>
              <a:t>si správnost určení</a:t>
            </a:r>
            <a:br>
              <a:rPr lang="cs-CZ" b="1" i="1" dirty="0">
                <a:solidFill>
                  <a:srgbClr val="FF0000"/>
                </a:solidFill>
              </a:rPr>
            </a:b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253879"/>
              </p:ext>
            </p:extLst>
          </p:nvPr>
        </p:nvGraphicFramePr>
        <p:xfrm>
          <a:off x="755576" y="1628801"/>
          <a:ext cx="7560840" cy="4618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2032"/>
                <a:gridCol w="1524000"/>
                <a:gridCol w="1524000"/>
                <a:gridCol w="2700808"/>
              </a:tblGrid>
              <a:tr h="1296143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Podstatné jméno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číslo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pád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vzor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za kočkou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j.</a:t>
                      </a:r>
                      <a:endParaRPr lang="cs-CZ" sz="24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7.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žena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  mrkví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mn.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2.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píseň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na schůzích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mn.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6.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růže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ze zlosti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j.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2.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kost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86461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 babičce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j.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3.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smtClean="0"/>
                        <a:t>žena</a:t>
                      </a:r>
                      <a:endParaRPr lang="cs-CZ" sz="24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68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/>
            </a:r>
            <a:br>
              <a:rPr lang="cs-CZ" b="1" i="1" dirty="0" smtClean="0">
                <a:solidFill>
                  <a:srgbClr val="FF0000"/>
                </a:solidFill>
              </a:rPr>
            </a:br>
            <a:r>
              <a:rPr lang="cs-CZ" sz="4000" b="1" i="1" dirty="0" smtClean="0">
                <a:solidFill>
                  <a:srgbClr val="FF0000"/>
                </a:solidFill>
              </a:rPr>
              <a:t>Převeď podstatná jména do zadaného tvaru a urči vzor:</a:t>
            </a:r>
            <a:r>
              <a:rPr lang="cs-CZ" b="1" i="1" dirty="0">
                <a:solidFill>
                  <a:srgbClr val="FF0000"/>
                </a:solidFill>
              </a:rPr>
              <a:t/>
            </a:r>
            <a:br>
              <a:rPr lang="cs-CZ" b="1" i="1" dirty="0">
                <a:solidFill>
                  <a:srgbClr val="FF0000"/>
                </a:solidFill>
              </a:rPr>
            </a:b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cs-CZ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821702"/>
              </p:ext>
            </p:extLst>
          </p:nvPr>
        </p:nvGraphicFramePr>
        <p:xfrm>
          <a:off x="755576" y="1700808"/>
          <a:ext cx="7704857" cy="4248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6933"/>
                <a:gridCol w="1839308"/>
                <a:gridCol w="1839308"/>
                <a:gridCol w="1839308"/>
              </a:tblGrid>
              <a:tr h="120050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Podstatné jméno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Zadaný </a:t>
                      </a:r>
                    </a:p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tvar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Nové slovo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Vzor</a:t>
                      </a:r>
                    </a:p>
                    <a:p>
                      <a:pPr algn="ctr"/>
                      <a:endParaRPr lang="cs-CZ" sz="28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0209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pěnkava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7.pád  č.j.</a:t>
                      </a:r>
                      <a:endParaRPr lang="cs-CZ" sz="2400" b="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2188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sklenice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6. pád  č.mn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80209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konev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7.pád č.mn.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2188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 zlost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3.pád</a:t>
                      </a:r>
                      <a:r>
                        <a:rPr lang="cs-CZ" sz="2400" baseline="0" dirty="0" smtClean="0"/>
                        <a:t> č.j.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973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0000"/>
                </a:solidFill>
              </a:rPr>
              <a:t/>
            </a:r>
            <a:br>
              <a:rPr lang="cs-CZ" b="1" i="1" dirty="0" smtClean="0">
                <a:solidFill>
                  <a:srgbClr val="FF0000"/>
                </a:solidFill>
              </a:rPr>
            </a:br>
            <a:r>
              <a:rPr lang="cs-CZ" sz="4000" b="1" i="1" dirty="0" smtClean="0">
                <a:solidFill>
                  <a:srgbClr val="FF0000"/>
                </a:solidFill>
              </a:rPr>
              <a:t>Zkontroluj si:</a:t>
            </a:r>
            <a:r>
              <a:rPr lang="cs-CZ" b="1" i="1" dirty="0">
                <a:solidFill>
                  <a:srgbClr val="FF0000"/>
                </a:solidFill>
              </a:rPr>
              <a:t/>
            </a:r>
            <a:br>
              <a:rPr lang="cs-CZ" b="1" i="1" dirty="0">
                <a:solidFill>
                  <a:srgbClr val="FF0000"/>
                </a:solidFill>
              </a:rPr>
            </a:b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cs-CZ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7634878"/>
              </p:ext>
            </p:extLst>
          </p:nvPr>
        </p:nvGraphicFramePr>
        <p:xfrm>
          <a:off x="755576" y="1700808"/>
          <a:ext cx="7704857" cy="4269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6933"/>
                <a:gridCol w="1839308"/>
                <a:gridCol w="1839308"/>
                <a:gridCol w="1839308"/>
              </a:tblGrid>
              <a:tr h="120050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Podstatné jméno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Zadaný </a:t>
                      </a:r>
                    </a:p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tvar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Nové slovo</a:t>
                      </a:r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</a:rPr>
                        <a:t>Vzor</a:t>
                      </a:r>
                    </a:p>
                    <a:p>
                      <a:pPr algn="ctr"/>
                      <a:endParaRPr lang="cs-CZ" sz="28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80209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pěnkava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7.pád  č.j.</a:t>
                      </a:r>
                      <a:endParaRPr lang="cs-CZ" sz="2400" b="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s pěnkavou</a:t>
                      </a:r>
                    </a:p>
                    <a:p>
                      <a:pPr algn="ctr"/>
                      <a:endParaRPr lang="cs-CZ" sz="2400" b="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žena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2188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sklenice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6. pád  č.mn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ve sklenicích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růže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80209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konev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7.pád č.mn.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 konvemi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píseň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2188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 zlost</a:t>
                      </a:r>
                      <a:endParaRPr lang="cs-CZ" sz="24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3.pád</a:t>
                      </a:r>
                      <a:r>
                        <a:rPr lang="cs-CZ" sz="2400" baseline="0" dirty="0" smtClean="0"/>
                        <a:t> č.j.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ke zlosti</a:t>
                      </a:r>
                      <a:endParaRPr lang="cs-CZ" sz="2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kost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82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i="1" dirty="0" smtClean="0">
                <a:solidFill>
                  <a:srgbClr val="002060"/>
                </a:solidFill>
              </a:rPr>
              <a:t>Použité zdroje</a:t>
            </a:r>
            <a:endParaRPr lang="cs-CZ" b="1" i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Obr.1:http</a:t>
            </a:r>
            <a:r>
              <a:rPr lang="cs-CZ" sz="2400" dirty="0"/>
              <a:t>://stepfordskavopice.wordpress.com/</a:t>
            </a:r>
            <a:r>
              <a:rPr lang="cs-CZ" sz="2400" dirty="0" err="1"/>
              <a:t>category</a:t>
            </a:r>
            <a:r>
              <a:rPr lang="cs-CZ" sz="2400" dirty="0"/>
              <a:t>/</a:t>
            </a:r>
            <a:r>
              <a:rPr lang="cs-CZ" sz="2400" dirty="0" err="1"/>
              <a:t>pani-kropenata</a:t>
            </a:r>
            <a:r>
              <a:rPr lang="cs-CZ" sz="2400" dirty="0"/>
              <a:t>/</a:t>
            </a:r>
          </a:p>
          <a:p>
            <a:pPr marL="0" indent="0">
              <a:buNone/>
            </a:pPr>
            <a:r>
              <a:rPr lang="cs-CZ" sz="2400" dirty="0" smtClean="0"/>
              <a:t>Obr.2: http</a:t>
            </a:r>
            <a:r>
              <a:rPr lang="cs-CZ" sz="2400" dirty="0"/>
              <a:t>://www.zeleznaruze.cz</a:t>
            </a:r>
            <a:r>
              <a:rPr lang="cs-CZ" sz="2400" dirty="0" smtClean="0"/>
              <a:t>/</a:t>
            </a:r>
          </a:p>
          <a:p>
            <a:pPr marL="0" indent="0">
              <a:buNone/>
            </a:pPr>
            <a:r>
              <a:rPr lang="cs-CZ" sz="2400" dirty="0" smtClean="0"/>
              <a:t>Obr.3:http</a:t>
            </a:r>
            <a:r>
              <a:rPr lang="cs-CZ" sz="2400" dirty="0"/>
              <a:t>://www.stmivani.eu/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Obr.4:http://www.osteoporoza.cz/co-nevite-o-kostech</a:t>
            </a:r>
            <a:endParaRPr lang="cs-CZ" sz="2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445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712</Words>
  <Application>Microsoft Office PowerPoint</Application>
  <PresentationFormat>Předvádění na obrazovce (4:3)</PresentationFormat>
  <Paragraphs>202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Vzory rodu ženského</vt:lpstr>
      <vt:lpstr>Vzor    ŽENA</vt:lpstr>
      <vt:lpstr>Procvič si:</vt:lpstr>
      <vt:lpstr>Zkontroluj si:</vt:lpstr>
      <vt:lpstr>Vzor    RŮŽE</vt:lpstr>
      <vt:lpstr>Procvič si vzory    ŽENA  a RŮŽE</vt:lpstr>
      <vt:lpstr>Procvič si vzory    ŽENA  a RŮŽE</vt:lpstr>
      <vt:lpstr>Vzor    PÍSEŇ</vt:lpstr>
      <vt:lpstr>Vzor    KOST</vt:lpstr>
      <vt:lpstr>Procvič si vzory    PÍSEŇ a KOST</vt:lpstr>
      <vt:lpstr>Procvič si vzory    PÍSEŇ a KOST</vt:lpstr>
      <vt:lpstr>Na co si musíme dát POZOR!</vt:lpstr>
      <vt:lpstr>Nyní pracuj se všemi vzory rodu ženského:</vt:lpstr>
      <vt:lpstr> Zkontroluj si správnost určení </vt:lpstr>
      <vt:lpstr> Převeď podstatná jména do zadaného tvaru a urči vzor: </vt:lpstr>
      <vt:lpstr> Zkontroluj si: 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0XLQ</dc:creator>
  <cp:lastModifiedBy>škola</cp:lastModifiedBy>
  <cp:revision>81</cp:revision>
  <dcterms:created xsi:type="dcterms:W3CDTF">2011-11-06T16:56:06Z</dcterms:created>
  <dcterms:modified xsi:type="dcterms:W3CDTF">2012-01-30T13:20:38Z</dcterms:modified>
</cp:coreProperties>
</file>