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4" r:id="rId3"/>
    <p:sldId id="275" r:id="rId4"/>
    <p:sldId id="273" r:id="rId5"/>
    <p:sldId id="261" r:id="rId6"/>
    <p:sldId id="276" r:id="rId7"/>
    <p:sldId id="277" r:id="rId8"/>
    <p:sldId id="278" r:id="rId9"/>
    <p:sldId id="267" r:id="rId10"/>
    <p:sldId id="279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075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166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480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7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274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5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604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998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042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38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C1C63-9159-4AE8-BACD-4008C70050B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9FA815-7AAF-49D1-A06A-1CC67BF70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8300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C1C63-9159-4AE8-BACD-4008C70050BB}" type="datetimeFigureOut">
              <a:rPr lang="cs-CZ" smtClean="0"/>
              <a:t>30.1.2012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9FA815-7AAF-49D1-A06A-1CC67BF70A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3567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764704"/>
            <a:ext cx="7272808" cy="37856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/>
              <a:t>Název školy:        ZŠ a MŠ T. G. Masaryka Fulnek</a:t>
            </a:r>
          </a:p>
          <a:p>
            <a:r>
              <a:rPr lang="cs-CZ" sz="2400" dirty="0"/>
              <a:t>Autor :		    Mgr. Jitka Kolářová</a:t>
            </a:r>
          </a:p>
          <a:p>
            <a:r>
              <a:rPr lang="cs-CZ" sz="2400" dirty="0"/>
              <a:t>Název :	</a:t>
            </a:r>
            <a:r>
              <a:rPr lang="cs-CZ" sz="2400"/>
              <a:t>   </a:t>
            </a:r>
            <a:r>
              <a:rPr lang="cs-CZ" sz="2400" smtClean="0"/>
              <a:t>              </a:t>
            </a:r>
            <a:r>
              <a:rPr lang="cs-CZ" sz="2400" b="1" smtClean="0"/>
              <a:t>VY_32_INOVACE_ČJ.5.7-20</a:t>
            </a:r>
            <a:endParaRPr lang="cs-CZ" sz="2400" b="1" dirty="0"/>
          </a:p>
          <a:p>
            <a:r>
              <a:rPr lang="cs-CZ" sz="2400" dirty="0"/>
              <a:t>Vzdělávací obor: Jazyk a jazyková komunikace    </a:t>
            </a:r>
          </a:p>
          <a:p>
            <a:r>
              <a:rPr lang="cs-CZ" sz="2400" dirty="0"/>
              <a:t>Téma : 	                 </a:t>
            </a:r>
            <a:r>
              <a:rPr lang="cs-CZ" sz="2400" b="1" dirty="0"/>
              <a:t>Podstatná jména- vzory rodu </a:t>
            </a:r>
            <a:r>
              <a:rPr lang="cs-CZ" sz="2400" b="1" dirty="0" smtClean="0"/>
              <a:t>mužského</a:t>
            </a:r>
            <a:endParaRPr lang="cs-CZ" sz="2400" b="1" dirty="0"/>
          </a:p>
          <a:p>
            <a:r>
              <a:rPr lang="cs-CZ" sz="2400" dirty="0"/>
              <a:t>Doporučený ročník:          5.</a:t>
            </a:r>
          </a:p>
          <a:p>
            <a:pPr algn="just"/>
            <a:r>
              <a:rPr lang="cs-CZ" sz="2400" dirty="0"/>
              <a:t>Anotace: 	    </a:t>
            </a:r>
            <a:r>
              <a:rPr lang="cs-CZ" sz="2400" dirty="0" smtClean="0"/>
              <a:t>Materiál </a:t>
            </a:r>
            <a:r>
              <a:rPr lang="cs-CZ" sz="2400" dirty="0"/>
              <a:t>představuje  vzory podstatných jmen rodu </a:t>
            </a:r>
            <a:r>
              <a:rPr lang="cs-CZ" sz="2400" dirty="0" smtClean="0"/>
              <a:t>mužského, </a:t>
            </a:r>
            <a:r>
              <a:rPr lang="cs-CZ" sz="2400" dirty="0"/>
              <a:t>obsahuje i  úkoly na jejich  procvičení, včetně jejich řešení</a:t>
            </a:r>
          </a:p>
          <a:p>
            <a:r>
              <a:rPr lang="cs-CZ" sz="2400" dirty="0"/>
              <a:t>Číslo projektu:	     </a:t>
            </a:r>
            <a:r>
              <a:rPr lang="cs-CZ" sz="2400" b="1" dirty="0"/>
              <a:t>CZ.1.07/1.4.00/21.0903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374" y="535267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232848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Vzory rodu mužského – bez koncovky </a:t>
            </a:r>
            <a:r>
              <a:rPr lang="cs-CZ" sz="2700" b="1" i="1" dirty="0" smtClean="0">
                <a:solidFill>
                  <a:srgbClr val="002060"/>
                </a:solidFill>
              </a:rPr>
              <a:t>VZORY TVRDÉ</a:t>
            </a:r>
            <a:endParaRPr lang="cs-CZ" sz="2700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7971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000" b="1" i="1" dirty="0" smtClean="0">
                <a:solidFill>
                  <a:srgbClr val="C00000"/>
                </a:solidFill>
              </a:rPr>
              <a:t>Vzor PÁN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rgbClr val="002060"/>
                </a:solidFill>
              </a:rPr>
              <a:t> podle vzoru </a:t>
            </a:r>
            <a:r>
              <a:rPr lang="cs-CZ" sz="2400" b="1" i="1" dirty="0" smtClean="0">
                <a:solidFill>
                  <a:srgbClr val="FF0000"/>
                </a:solidFill>
              </a:rPr>
              <a:t>PÁN</a:t>
            </a:r>
            <a:r>
              <a:rPr lang="cs-CZ" sz="2400" b="1" i="1" dirty="0" smtClean="0">
                <a:solidFill>
                  <a:srgbClr val="002060"/>
                </a:solidFill>
              </a:rPr>
              <a:t> se skloňují podstatná jména </a:t>
            </a:r>
            <a:r>
              <a:rPr lang="cs-CZ" sz="2400" b="1" i="1" dirty="0" smtClean="0">
                <a:solidFill>
                  <a:srgbClr val="FF0000"/>
                </a:solidFill>
              </a:rPr>
              <a:t>rodu</a:t>
            </a:r>
            <a:r>
              <a:rPr lang="cs-CZ" sz="2400" b="1" i="1" dirty="0" smtClean="0">
                <a:solidFill>
                  <a:srgbClr val="002060"/>
                </a:solidFill>
              </a:rPr>
              <a:t> </a:t>
            </a:r>
            <a:r>
              <a:rPr lang="cs-CZ" sz="2400" b="1" i="1" dirty="0" smtClean="0">
                <a:solidFill>
                  <a:srgbClr val="FF0000"/>
                </a:solidFill>
              </a:rPr>
              <a:t>mužského životná</a:t>
            </a:r>
            <a:r>
              <a:rPr lang="cs-CZ" sz="2400" b="1" i="1" dirty="0" smtClean="0">
                <a:solidFill>
                  <a:srgbClr val="002060"/>
                </a:solidFill>
              </a:rPr>
              <a:t>, která mají na konci v 1.pádě souhlásku </a:t>
            </a:r>
          </a:p>
          <a:p>
            <a:pPr marL="0" indent="0">
              <a:buNone/>
            </a:pPr>
            <a:r>
              <a:rPr lang="cs-CZ" sz="2400" b="1" i="1" dirty="0">
                <a:solidFill>
                  <a:srgbClr val="002060"/>
                </a:solidFill>
              </a:rPr>
              <a:t> </a:t>
            </a:r>
            <a:r>
              <a:rPr lang="cs-CZ" sz="2400" b="1" i="1" dirty="0" smtClean="0">
                <a:solidFill>
                  <a:srgbClr val="002060"/>
                </a:solidFill>
              </a:rPr>
              <a:t>     a ve 2.pádě koncovku </a:t>
            </a:r>
            <a:r>
              <a:rPr lang="cs-CZ" sz="2400" b="1" i="1" dirty="0" smtClean="0">
                <a:solidFill>
                  <a:srgbClr val="FF0000"/>
                </a:solidFill>
              </a:rPr>
              <a:t>–a </a:t>
            </a:r>
            <a:r>
              <a:rPr lang="cs-CZ" sz="2400" b="1" i="1" dirty="0" smtClean="0">
                <a:solidFill>
                  <a:srgbClr val="002060"/>
                </a:solidFill>
              </a:rPr>
              <a:t>(pá</a:t>
            </a:r>
            <a:r>
              <a:rPr lang="cs-CZ" sz="2400" b="1" i="1" dirty="0" smtClean="0">
                <a:solidFill>
                  <a:srgbClr val="FF0000"/>
                </a:solidFill>
              </a:rPr>
              <a:t>n</a:t>
            </a:r>
            <a:r>
              <a:rPr lang="cs-CZ" sz="2400" b="1" i="1" dirty="0" smtClean="0">
                <a:solidFill>
                  <a:srgbClr val="002060"/>
                </a:solidFill>
              </a:rPr>
              <a:t>, bez pán</a:t>
            </a:r>
            <a:r>
              <a:rPr lang="cs-CZ" sz="2400" b="1" i="1" dirty="0" smtClean="0">
                <a:solidFill>
                  <a:srgbClr val="FF0000"/>
                </a:solidFill>
              </a:rPr>
              <a:t>a</a:t>
            </a:r>
            <a:r>
              <a:rPr lang="cs-CZ" sz="2400" b="1" i="1" dirty="0" smtClean="0">
                <a:solidFill>
                  <a:srgbClr val="002060"/>
                </a:solidFill>
              </a:rPr>
              <a:t>)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POZOR</a:t>
            </a:r>
            <a:r>
              <a:rPr lang="cs-CZ" sz="24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3.pád č.j. a 6.pád č.j.  pán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ovi</a:t>
            </a:r>
            <a:r>
              <a:rPr lang="cs-CZ" sz="40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1600" i="1" dirty="0" smtClean="0">
                <a:solidFill>
                  <a:prstClr val="black"/>
                </a:solidFill>
              </a:rPr>
              <a:t>                                                                                                                                                             Obr.1</a:t>
            </a:r>
            <a:endParaRPr lang="cs-CZ" sz="4000" b="1" i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1600" i="1" dirty="0" smtClean="0">
                <a:solidFill>
                  <a:prstClr val="black"/>
                </a:solidFill>
              </a:rPr>
              <a:t> </a:t>
            </a:r>
            <a:r>
              <a:rPr lang="cs-CZ" sz="4000" b="1" i="1" dirty="0" smtClean="0">
                <a:solidFill>
                  <a:srgbClr val="C00000"/>
                </a:solidFill>
              </a:rPr>
              <a:t>Vzor HRAD                     </a:t>
            </a:r>
          </a:p>
          <a:p>
            <a:pPr marL="0" lvl="0" indent="0">
              <a:buNone/>
            </a:pPr>
            <a:r>
              <a:rPr lang="cs-CZ" sz="2400" b="1" i="1" dirty="0">
                <a:solidFill>
                  <a:srgbClr val="002060"/>
                </a:solidFill>
              </a:rPr>
              <a:t>podle vzoru </a:t>
            </a:r>
            <a:r>
              <a:rPr lang="cs-CZ" sz="2400" b="1" i="1" dirty="0" smtClean="0">
                <a:solidFill>
                  <a:srgbClr val="FF0000"/>
                </a:solidFill>
              </a:rPr>
              <a:t>HRAD</a:t>
            </a:r>
            <a:r>
              <a:rPr lang="cs-CZ" sz="2400" b="1" i="1" dirty="0" smtClean="0">
                <a:solidFill>
                  <a:srgbClr val="002060"/>
                </a:solidFill>
              </a:rPr>
              <a:t> </a:t>
            </a:r>
            <a:r>
              <a:rPr lang="cs-CZ" sz="2400" b="1" i="1" dirty="0">
                <a:solidFill>
                  <a:srgbClr val="002060"/>
                </a:solidFill>
              </a:rPr>
              <a:t>se skloňují podstatná jména </a:t>
            </a:r>
            <a:r>
              <a:rPr lang="cs-CZ" sz="2400" b="1" i="1" dirty="0" smtClean="0">
                <a:solidFill>
                  <a:srgbClr val="FF0000"/>
                </a:solidFill>
              </a:rPr>
              <a:t>rodu</a:t>
            </a:r>
            <a:r>
              <a:rPr lang="cs-CZ" sz="2400" b="1" i="1" dirty="0" smtClean="0">
                <a:solidFill>
                  <a:srgbClr val="002060"/>
                </a:solidFill>
              </a:rPr>
              <a:t> </a:t>
            </a:r>
            <a:r>
              <a:rPr lang="cs-CZ" sz="2400" b="1" i="1" dirty="0">
                <a:solidFill>
                  <a:srgbClr val="FF0000"/>
                </a:solidFill>
              </a:rPr>
              <a:t>mužského </a:t>
            </a:r>
            <a:r>
              <a:rPr lang="cs-CZ" sz="2400" b="1" i="1" dirty="0" smtClean="0">
                <a:solidFill>
                  <a:srgbClr val="FF0000"/>
                </a:solidFill>
              </a:rPr>
              <a:t>      	neživotná</a:t>
            </a:r>
            <a:r>
              <a:rPr lang="cs-CZ" sz="2400" b="1" i="1" dirty="0">
                <a:solidFill>
                  <a:srgbClr val="002060"/>
                </a:solidFill>
              </a:rPr>
              <a:t>, která mají na konci </a:t>
            </a:r>
            <a:endParaRPr lang="cs-CZ" sz="2400" b="1" i="1" dirty="0" smtClean="0">
              <a:solidFill>
                <a:srgbClr val="002060"/>
              </a:solidFill>
            </a:endParaRPr>
          </a:p>
          <a:p>
            <a:pPr marL="0" lvl="0" indent="0">
              <a:buNone/>
            </a:pPr>
            <a:r>
              <a:rPr lang="cs-CZ" sz="2400" b="1" i="1" dirty="0" smtClean="0">
                <a:solidFill>
                  <a:srgbClr val="002060"/>
                </a:solidFill>
              </a:rPr>
              <a:t>             v </a:t>
            </a:r>
            <a:r>
              <a:rPr lang="cs-CZ" sz="2400" b="1" i="1" dirty="0">
                <a:solidFill>
                  <a:srgbClr val="002060"/>
                </a:solidFill>
              </a:rPr>
              <a:t>1.pádě souhlásku a ve 2.pádě </a:t>
            </a:r>
            <a:endParaRPr lang="cs-CZ" sz="2400" b="1" i="1" dirty="0" smtClean="0">
              <a:solidFill>
                <a:srgbClr val="002060"/>
              </a:solidFill>
            </a:endParaRPr>
          </a:p>
          <a:p>
            <a:pPr marL="0" lvl="0" indent="0">
              <a:buNone/>
            </a:pPr>
            <a:r>
              <a:rPr lang="cs-CZ" sz="2400" b="1" i="1" dirty="0" smtClean="0">
                <a:solidFill>
                  <a:srgbClr val="002060"/>
                </a:solidFill>
              </a:rPr>
              <a:t>             koncovku </a:t>
            </a:r>
            <a:r>
              <a:rPr lang="cs-CZ" sz="2400" b="1" i="1" dirty="0" smtClean="0">
                <a:solidFill>
                  <a:srgbClr val="FF0000"/>
                </a:solidFill>
              </a:rPr>
              <a:t>–u </a:t>
            </a:r>
            <a:r>
              <a:rPr lang="cs-CZ" sz="2400" b="1" i="1" dirty="0" smtClean="0">
                <a:solidFill>
                  <a:srgbClr val="002060"/>
                </a:solidFill>
              </a:rPr>
              <a:t>(hra</a:t>
            </a:r>
            <a:r>
              <a:rPr lang="cs-CZ" sz="2400" b="1" i="1" dirty="0" smtClean="0">
                <a:solidFill>
                  <a:srgbClr val="FF0000"/>
                </a:solidFill>
              </a:rPr>
              <a:t>d</a:t>
            </a:r>
            <a:r>
              <a:rPr lang="cs-CZ" sz="2400" b="1" i="1" dirty="0" smtClean="0">
                <a:solidFill>
                  <a:srgbClr val="002060"/>
                </a:solidFill>
              </a:rPr>
              <a:t>, </a:t>
            </a:r>
            <a:r>
              <a:rPr lang="cs-CZ" sz="2400" b="1" i="1" dirty="0">
                <a:solidFill>
                  <a:srgbClr val="002060"/>
                </a:solidFill>
              </a:rPr>
              <a:t>bez </a:t>
            </a:r>
            <a:r>
              <a:rPr lang="cs-CZ" sz="2400" b="1" i="1" dirty="0" smtClean="0">
                <a:solidFill>
                  <a:srgbClr val="002060"/>
                </a:solidFill>
              </a:rPr>
              <a:t>hrad</a:t>
            </a:r>
            <a:r>
              <a:rPr lang="cs-CZ" sz="2400" b="1" i="1" dirty="0" smtClean="0">
                <a:solidFill>
                  <a:srgbClr val="FF0000"/>
                </a:solidFill>
              </a:rPr>
              <a:t>u</a:t>
            </a:r>
            <a:r>
              <a:rPr lang="cs-CZ" sz="2400" b="1" i="1" dirty="0" smtClean="0">
                <a:solidFill>
                  <a:srgbClr val="002060"/>
                </a:solidFill>
              </a:rPr>
              <a:t>)</a:t>
            </a:r>
          </a:p>
          <a:p>
            <a:pPr marL="0" lvl="0" indent="0">
              <a:buNone/>
            </a:pPr>
            <a:r>
              <a:rPr lang="cs-CZ" sz="2400" b="1" i="1" dirty="0" smtClean="0">
                <a:solidFill>
                  <a:srgbClr val="002060"/>
                </a:solidFill>
              </a:rPr>
              <a:t>               (pomocný vzor le</a:t>
            </a:r>
            <a:r>
              <a:rPr lang="cs-CZ" sz="2400" b="1" i="1" dirty="0" smtClean="0">
                <a:solidFill>
                  <a:srgbClr val="FF0000"/>
                </a:solidFill>
              </a:rPr>
              <a:t>s</a:t>
            </a:r>
            <a:r>
              <a:rPr lang="cs-CZ" sz="2400" b="1" i="1" dirty="0" smtClean="0">
                <a:solidFill>
                  <a:srgbClr val="002060"/>
                </a:solidFill>
              </a:rPr>
              <a:t>, bez les</a:t>
            </a:r>
            <a:r>
              <a:rPr lang="cs-CZ" sz="2400" b="1" i="1" dirty="0" smtClean="0">
                <a:solidFill>
                  <a:srgbClr val="FF0000"/>
                </a:solidFill>
              </a:rPr>
              <a:t>a</a:t>
            </a:r>
            <a:r>
              <a:rPr lang="cs-CZ" sz="2400" b="1" i="1" dirty="0" smtClean="0">
                <a:solidFill>
                  <a:srgbClr val="002060"/>
                </a:solidFill>
              </a:rPr>
              <a:t>)</a:t>
            </a:r>
            <a:r>
              <a:rPr lang="cs-CZ" sz="1600" i="1" dirty="0">
                <a:solidFill>
                  <a:prstClr val="black"/>
                </a:solidFill>
              </a:rPr>
              <a:t> </a:t>
            </a:r>
            <a:r>
              <a:rPr lang="cs-CZ" sz="1600" i="1" dirty="0" smtClean="0">
                <a:solidFill>
                  <a:prstClr val="black"/>
                </a:solidFill>
              </a:rPr>
              <a:t>                                                                       Obr.2</a:t>
            </a:r>
            <a:endParaRPr lang="cs-CZ" sz="1600" i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400" b="1" i="1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3962" y="2926235"/>
            <a:ext cx="1168524" cy="958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3961" y="4805745"/>
            <a:ext cx="1755279" cy="11680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0732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Vzory rodu mužského – bez koncovky</a:t>
            </a:r>
            <a:br>
              <a:rPr lang="cs-CZ" b="1" i="1" dirty="0" smtClean="0">
                <a:solidFill>
                  <a:srgbClr val="002060"/>
                </a:solidFill>
              </a:rPr>
            </a:br>
            <a:r>
              <a:rPr lang="cs-CZ" sz="2400" b="1" i="1" dirty="0" smtClean="0">
                <a:solidFill>
                  <a:srgbClr val="002060"/>
                </a:solidFill>
              </a:rPr>
              <a:t>VZORY MĚKKÉ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7971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cs-CZ" sz="4000" b="1" i="1" dirty="0" smtClean="0">
                <a:solidFill>
                  <a:srgbClr val="C00000"/>
                </a:solidFill>
              </a:rPr>
              <a:t>Vzor MUŽ</a:t>
            </a:r>
          </a:p>
          <a:p>
            <a:pPr marL="0" indent="0">
              <a:buNone/>
            </a:pPr>
            <a:r>
              <a:rPr lang="cs-CZ" sz="2400" b="1" i="1" dirty="0" smtClean="0">
                <a:solidFill>
                  <a:srgbClr val="002060"/>
                </a:solidFill>
              </a:rPr>
              <a:t> podle vzoru </a:t>
            </a:r>
            <a:r>
              <a:rPr lang="cs-CZ" sz="2400" b="1" i="1" dirty="0" smtClean="0">
                <a:solidFill>
                  <a:srgbClr val="FF0000"/>
                </a:solidFill>
              </a:rPr>
              <a:t>MUŽ</a:t>
            </a:r>
            <a:r>
              <a:rPr lang="cs-CZ" sz="2400" b="1" i="1" dirty="0" smtClean="0">
                <a:solidFill>
                  <a:srgbClr val="002060"/>
                </a:solidFill>
              </a:rPr>
              <a:t> se skloňují podstatná jména </a:t>
            </a:r>
            <a:r>
              <a:rPr lang="cs-CZ" sz="2400" b="1" i="1" dirty="0" smtClean="0">
                <a:solidFill>
                  <a:srgbClr val="FF0000"/>
                </a:solidFill>
              </a:rPr>
              <a:t>rodu</a:t>
            </a:r>
            <a:r>
              <a:rPr lang="cs-CZ" sz="2400" b="1" i="1" dirty="0" smtClean="0">
                <a:solidFill>
                  <a:srgbClr val="002060"/>
                </a:solidFill>
              </a:rPr>
              <a:t> </a:t>
            </a:r>
            <a:r>
              <a:rPr lang="cs-CZ" sz="2400" b="1" i="1" dirty="0" smtClean="0">
                <a:solidFill>
                  <a:srgbClr val="FF0000"/>
                </a:solidFill>
              </a:rPr>
              <a:t>mužského životná</a:t>
            </a:r>
            <a:r>
              <a:rPr lang="cs-CZ" sz="2400" b="1" i="1" dirty="0" smtClean="0">
                <a:solidFill>
                  <a:srgbClr val="002060"/>
                </a:solidFill>
              </a:rPr>
              <a:t>, která mají na konci v 1.pádě souhlásku </a:t>
            </a:r>
          </a:p>
          <a:p>
            <a:pPr marL="0" indent="0" algn="ctr">
              <a:buNone/>
            </a:pPr>
            <a:r>
              <a:rPr lang="cs-CZ" sz="2400" b="1" i="1" dirty="0" smtClean="0">
                <a:solidFill>
                  <a:srgbClr val="002060"/>
                </a:solidFill>
              </a:rPr>
              <a:t>a ve 2.pádě koncovku </a:t>
            </a:r>
            <a:r>
              <a:rPr lang="cs-CZ" sz="2400" b="1" i="1" dirty="0" smtClean="0">
                <a:solidFill>
                  <a:srgbClr val="FF0000"/>
                </a:solidFill>
              </a:rPr>
              <a:t>–e </a:t>
            </a:r>
          </a:p>
          <a:p>
            <a:pPr marL="0" indent="0" algn="ctr">
              <a:buNone/>
            </a:pPr>
            <a:r>
              <a:rPr lang="cs-CZ" sz="2400" b="1" i="1" dirty="0" smtClean="0">
                <a:solidFill>
                  <a:srgbClr val="002060"/>
                </a:solidFill>
              </a:rPr>
              <a:t>                                 (</a:t>
            </a:r>
            <a:r>
              <a:rPr lang="cs-CZ" sz="2400" i="1" dirty="0" smtClean="0">
                <a:solidFill>
                  <a:srgbClr val="002060"/>
                </a:solidFill>
              </a:rPr>
              <a:t>Např.: </a:t>
            </a:r>
            <a:r>
              <a:rPr lang="cs-CZ" sz="2400" b="1" i="1" dirty="0" smtClean="0">
                <a:solidFill>
                  <a:srgbClr val="002060"/>
                </a:solidFill>
              </a:rPr>
              <a:t>učite</a:t>
            </a:r>
            <a:r>
              <a:rPr lang="cs-CZ" sz="2400" b="1" i="1" dirty="0" smtClean="0">
                <a:solidFill>
                  <a:srgbClr val="FF0000"/>
                </a:solidFill>
              </a:rPr>
              <a:t>l</a:t>
            </a:r>
            <a:r>
              <a:rPr lang="cs-CZ" sz="2400" b="1" i="1" dirty="0" smtClean="0">
                <a:solidFill>
                  <a:srgbClr val="002060"/>
                </a:solidFill>
              </a:rPr>
              <a:t>, bez učitel</a:t>
            </a:r>
            <a:r>
              <a:rPr lang="cs-CZ" sz="2400" b="1" i="1" dirty="0" smtClean="0">
                <a:solidFill>
                  <a:srgbClr val="FF0000"/>
                </a:solidFill>
              </a:rPr>
              <a:t>e</a:t>
            </a:r>
            <a:r>
              <a:rPr lang="cs-CZ" sz="2400" b="1" i="1" dirty="0" smtClean="0">
                <a:solidFill>
                  <a:srgbClr val="002060"/>
                </a:solidFill>
              </a:rPr>
              <a:t>)                            </a:t>
            </a:r>
            <a:r>
              <a:rPr lang="cs-CZ" sz="1600" i="1" dirty="0" smtClean="0">
                <a:solidFill>
                  <a:prstClr val="black"/>
                </a:solidFill>
              </a:rPr>
              <a:t>Obr.3 </a:t>
            </a:r>
            <a:endParaRPr lang="cs-CZ" sz="2400" b="1" i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4000" b="1" i="1" dirty="0" smtClean="0">
                <a:solidFill>
                  <a:srgbClr val="C00000"/>
                </a:solidFill>
              </a:rPr>
              <a:t>Vzor STROJ                     </a:t>
            </a:r>
          </a:p>
          <a:p>
            <a:pPr marL="0" lvl="0" indent="0">
              <a:buNone/>
            </a:pPr>
            <a:r>
              <a:rPr lang="cs-CZ" sz="2400" b="1" i="1" dirty="0" smtClean="0">
                <a:solidFill>
                  <a:srgbClr val="002060"/>
                </a:solidFill>
              </a:rPr>
              <a:t>podle </a:t>
            </a:r>
            <a:r>
              <a:rPr lang="cs-CZ" sz="2400" b="1" i="1" dirty="0">
                <a:solidFill>
                  <a:srgbClr val="002060"/>
                </a:solidFill>
              </a:rPr>
              <a:t>vzoru </a:t>
            </a:r>
            <a:r>
              <a:rPr lang="cs-CZ" sz="2400" b="1" i="1" dirty="0" smtClean="0">
                <a:solidFill>
                  <a:srgbClr val="FF0000"/>
                </a:solidFill>
              </a:rPr>
              <a:t>STROJ</a:t>
            </a:r>
            <a:r>
              <a:rPr lang="cs-CZ" sz="2400" b="1" i="1" dirty="0" smtClean="0">
                <a:solidFill>
                  <a:srgbClr val="002060"/>
                </a:solidFill>
              </a:rPr>
              <a:t> </a:t>
            </a:r>
            <a:r>
              <a:rPr lang="cs-CZ" sz="2400" b="1" i="1" dirty="0">
                <a:solidFill>
                  <a:srgbClr val="002060"/>
                </a:solidFill>
              </a:rPr>
              <a:t>se skloňují podstatná jména </a:t>
            </a:r>
            <a:r>
              <a:rPr lang="cs-CZ" sz="2400" b="1" i="1" dirty="0">
                <a:solidFill>
                  <a:srgbClr val="FF0000"/>
                </a:solidFill>
              </a:rPr>
              <a:t>rodu</a:t>
            </a:r>
            <a:r>
              <a:rPr lang="cs-CZ" sz="2400" b="1" i="1" dirty="0">
                <a:solidFill>
                  <a:srgbClr val="002060"/>
                </a:solidFill>
              </a:rPr>
              <a:t> </a:t>
            </a:r>
            <a:r>
              <a:rPr lang="cs-CZ" sz="2400" b="1" i="1" dirty="0">
                <a:solidFill>
                  <a:srgbClr val="FF0000"/>
                </a:solidFill>
              </a:rPr>
              <a:t>mužského </a:t>
            </a:r>
            <a:r>
              <a:rPr lang="cs-CZ" sz="2400" b="1" i="1" dirty="0" smtClean="0">
                <a:solidFill>
                  <a:srgbClr val="FF0000"/>
                </a:solidFill>
              </a:rPr>
              <a:t>neživotná</a:t>
            </a:r>
            <a:r>
              <a:rPr lang="cs-CZ" sz="2400" b="1" i="1" dirty="0">
                <a:solidFill>
                  <a:srgbClr val="002060"/>
                </a:solidFill>
              </a:rPr>
              <a:t>, která mají na konci v 1.pádě souhlásku </a:t>
            </a:r>
            <a:endParaRPr lang="cs-CZ" sz="2400" b="1" i="1" dirty="0" smtClean="0">
              <a:solidFill>
                <a:srgbClr val="002060"/>
              </a:solidFill>
            </a:endParaRPr>
          </a:p>
          <a:p>
            <a:pPr marL="0" lvl="0" indent="0" algn="ctr">
              <a:buNone/>
            </a:pPr>
            <a:r>
              <a:rPr lang="cs-CZ" sz="2400" b="1" i="1" dirty="0" smtClean="0">
                <a:solidFill>
                  <a:srgbClr val="002060"/>
                </a:solidFill>
              </a:rPr>
              <a:t>a </a:t>
            </a:r>
            <a:r>
              <a:rPr lang="cs-CZ" sz="2400" b="1" i="1" dirty="0">
                <a:solidFill>
                  <a:srgbClr val="002060"/>
                </a:solidFill>
              </a:rPr>
              <a:t>ve 2.pádě koncovku </a:t>
            </a:r>
            <a:r>
              <a:rPr lang="cs-CZ" sz="2400" b="1" i="1" dirty="0" smtClean="0">
                <a:solidFill>
                  <a:srgbClr val="FF0000"/>
                </a:solidFill>
              </a:rPr>
              <a:t>–e </a:t>
            </a:r>
          </a:p>
          <a:p>
            <a:pPr marL="0" lvl="0" indent="0">
              <a:buNone/>
            </a:pPr>
            <a:r>
              <a:rPr lang="cs-CZ" sz="2400" b="1" i="1" dirty="0" smtClean="0">
                <a:solidFill>
                  <a:srgbClr val="002060"/>
                </a:solidFill>
              </a:rPr>
              <a:t>                                              (</a:t>
            </a:r>
            <a:r>
              <a:rPr lang="cs-CZ" sz="2400" i="1" dirty="0" smtClean="0">
                <a:solidFill>
                  <a:srgbClr val="002060"/>
                </a:solidFill>
              </a:rPr>
              <a:t>Např.: </a:t>
            </a:r>
            <a:r>
              <a:rPr lang="cs-CZ" sz="2400" b="1" i="1" dirty="0" smtClean="0">
                <a:solidFill>
                  <a:srgbClr val="002060"/>
                </a:solidFill>
              </a:rPr>
              <a:t>nů</a:t>
            </a:r>
            <a:r>
              <a:rPr lang="cs-CZ" sz="2400" b="1" i="1" dirty="0" smtClean="0">
                <a:solidFill>
                  <a:srgbClr val="FF0000"/>
                </a:solidFill>
              </a:rPr>
              <a:t>ž</a:t>
            </a:r>
            <a:r>
              <a:rPr lang="cs-CZ" sz="2400" b="1" i="1" dirty="0" smtClean="0">
                <a:solidFill>
                  <a:srgbClr val="002060"/>
                </a:solidFill>
              </a:rPr>
              <a:t>, bez nož</a:t>
            </a:r>
            <a:r>
              <a:rPr lang="cs-CZ" sz="2400" b="1" i="1" dirty="0" smtClean="0">
                <a:solidFill>
                  <a:srgbClr val="FF0000"/>
                </a:solidFill>
              </a:rPr>
              <a:t>e</a:t>
            </a:r>
            <a:r>
              <a:rPr lang="cs-CZ" sz="2400" b="1" i="1" dirty="0" smtClean="0">
                <a:solidFill>
                  <a:srgbClr val="002060"/>
                </a:solidFill>
              </a:rPr>
              <a:t>)                                  </a:t>
            </a:r>
            <a:r>
              <a:rPr lang="cs-CZ" sz="1600" i="1" dirty="0" smtClean="0">
                <a:solidFill>
                  <a:prstClr val="black"/>
                </a:solidFill>
              </a:rPr>
              <a:t>Obr.4</a:t>
            </a:r>
            <a:r>
              <a:rPr lang="cs-CZ" sz="4000" b="1" i="1" dirty="0" smtClean="0">
                <a:solidFill>
                  <a:srgbClr val="C00000"/>
                </a:solidFill>
              </a:rPr>
              <a:t> </a:t>
            </a:r>
            <a:endParaRPr lang="cs-CZ" sz="2400" b="1" i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24944"/>
            <a:ext cx="1181100" cy="131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013176"/>
            <a:ext cx="1134046" cy="1149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4592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Vzory rodu mužského – s koncovkou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79716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endParaRPr lang="cs-CZ" b="1" i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11200" b="1" i="1" dirty="0" smtClean="0">
                <a:solidFill>
                  <a:srgbClr val="002060"/>
                </a:solidFill>
              </a:rPr>
              <a:t>U podstatných jmen rodu mužského s koncovkou na konci určujeme tyto vzory: </a:t>
            </a:r>
          </a:p>
          <a:p>
            <a:pPr marL="0" indent="0">
              <a:buNone/>
            </a:pPr>
            <a:endParaRPr lang="cs-CZ" sz="4000" b="1" i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11200" b="1" i="1" dirty="0" smtClean="0">
                <a:solidFill>
                  <a:srgbClr val="002060"/>
                </a:solidFill>
              </a:rPr>
              <a:t>     </a:t>
            </a:r>
            <a:r>
              <a:rPr lang="cs-CZ" sz="12800" b="1" i="1" dirty="0" smtClean="0">
                <a:solidFill>
                  <a:srgbClr val="FF0000"/>
                </a:solidFill>
              </a:rPr>
              <a:t>PŘEDSEDA 				SOUDCE </a:t>
            </a:r>
          </a:p>
          <a:p>
            <a:pPr marL="0" indent="0">
              <a:buNone/>
            </a:pPr>
            <a:r>
              <a:rPr lang="cs-CZ" sz="9600" b="1" i="1" dirty="0" smtClean="0">
                <a:solidFill>
                  <a:srgbClr val="002060"/>
                </a:solidFill>
              </a:rPr>
              <a:t>(v 1.pádě má koncovku </a:t>
            </a:r>
            <a:r>
              <a:rPr lang="cs-CZ" sz="9600" b="1" i="1" dirty="0" smtClean="0">
                <a:solidFill>
                  <a:srgbClr val="FF0000"/>
                </a:solidFill>
              </a:rPr>
              <a:t>–a</a:t>
            </a:r>
            <a:r>
              <a:rPr lang="cs-CZ" sz="9600" b="1" i="1" dirty="0" smtClean="0">
                <a:solidFill>
                  <a:srgbClr val="002060"/>
                </a:solidFill>
              </a:rPr>
              <a:t>)		(v 1.pádě má koncovku </a:t>
            </a:r>
            <a:r>
              <a:rPr lang="cs-CZ" sz="9600" b="1" i="1" dirty="0" smtClean="0">
                <a:solidFill>
                  <a:srgbClr val="C00000"/>
                </a:solidFill>
              </a:rPr>
              <a:t>–e</a:t>
            </a:r>
            <a:r>
              <a:rPr lang="cs-CZ" sz="9600" b="1" i="1" dirty="0" smtClean="0">
                <a:solidFill>
                  <a:srgbClr val="002060"/>
                </a:solidFill>
              </a:rPr>
              <a:t>) </a:t>
            </a:r>
          </a:p>
          <a:p>
            <a:pPr marL="0" indent="0">
              <a:buNone/>
            </a:pPr>
            <a:r>
              <a:rPr lang="cs-CZ" sz="9600" i="1" dirty="0" smtClean="0">
                <a:solidFill>
                  <a:srgbClr val="002060"/>
                </a:solidFill>
              </a:rPr>
              <a:t>Např</a:t>
            </a:r>
            <a:r>
              <a:rPr lang="cs-CZ" sz="9600" b="1" i="1" dirty="0">
                <a:solidFill>
                  <a:srgbClr val="002060"/>
                </a:solidFill>
              </a:rPr>
              <a:t>. traktorist</a:t>
            </a:r>
            <a:r>
              <a:rPr lang="cs-CZ" sz="9600" b="1" i="1" dirty="0">
                <a:solidFill>
                  <a:srgbClr val="FF0000"/>
                </a:solidFill>
              </a:rPr>
              <a:t>a</a:t>
            </a:r>
            <a:r>
              <a:rPr lang="cs-CZ" sz="9600" b="1" i="1" dirty="0">
                <a:solidFill>
                  <a:srgbClr val="002060"/>
                </a:solidFill>
              </a:rPr>
              <a:t>, tenist</a:t>
            </a:r>
            <a:r>
              <a:rPr lang="cs-CZ" sz="9600" b="1" i="1" dirty="0">
                <a:solidFill>
                  <a:srgbClr val="FF0000"/>
                </a:solidFill>
              </a:rPr>
              <a:t>a</a:t>
            </a:r>
            <a:r>
              <a:rPr lang="cs-CZ" sz="9600" b="1" i="1" dirty="0">
                <a:solidFill>
                  <a:srgbClr val="C00000"/>
                </a:solidFill>
              </a:rPr>
              <a:t> </a:t>
            </a:r>
            <a:r>
              <a:rPr lang="cs-CZ" sz="9600" b="1" i="1" dirty="0" smtClean="0">
                <a:solidFill>
                  <a:srgbClr val="C00000"/>
                </a:solidFill>
              </a:rPr>
              <a:t>                              </a:t>
            </a:r>
            <a:r>
              <a:rPr lang="cs-CZ" sz="9600" i="1" dirty="0" smtClean="0">
                <a:solidFill>
                  <a:srgbClr val="002060"/>
                </a:solidFill>
              </a:rPr>
              <a:t>Např</a:t>
            </a:r>
            <a:r>
              <a:rPr lang="cs-CZ" sz="9600" i="1" dirty="0">
                <a:solidFill>
                  <a:srgbClr val="002060"/>
                </a:solidFill>
              </a:rPr>
              <a:t>. </a:t>
            </a:r>
            <a:r>
              <a:rPr lang="cs-CZ" sz="9600" b="1" i="1" dirty="0">
                <a:solidFill>
                  <a:srgbClr val="002060"/>
                </a:solidFill>
              </a:rPr>
              <a:t>vládc</a:t>
            </a:r>
            <a:r>
              <a:rPr lang="cs-CZ" sz="9600" b="1" i="1" dirty="0">
                <a:solidFill>
                  <a:srgbClr val="FF0000"/>
                </a:solidFill>
              </a:rPr>
              <a:t>e</a:t>
            </a:r>
            <a:r>
              <a:rPr lang="cs-CZ" sz="9600" b="1" i="1" dirty="0">
                <a:solidFill>
                  <a:srgbClr val="002060"/>
                </a:solidFill>
              </a:rPr>
              <a:t>, </a:t>
            </a:r>
            <a:r>
              <a:rPr lang="cs-CZ" sz="9600" b="1" i="1" dirty="0" smtClean="0">
                <a:solidFill>
                  <a:srgbClr val="002060"/>
                </a:solidFill>
              </a:rPr>
              <a:t>obránc</a:t>
            </a:r>
            <a:r>
              <a:rPr lang="cs-CZ" sz="9600" b="1" i="1" dirty="0" smtClean="0">
                <a:solidFill>
                  <a:srgbClr val="FF0000"/>
                </a:solidFill>
              </a:rPr>
              <a:t>e</a:t>
            </a:r>
            <a:endParaRPr lang="cs-CZ" sz="9600" b="1" i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7000" b="1" i="1" dirty="0" smtClean="0">
                <a:solidFill>
                  <a:srgbClr val="002060"/>
                </a:solidFill>
              </a:rPr>
              <a:t>					</a:t>
            </a:r>
            <a:r>
              <a:rPr lang="cs-CZ" sz="7000" i="1" dirty="0" smtClean="0">
                <a:solidFill>
                  <a:srgbClr val="002060"/>
                </a:solidFill>
              </a:rPr>
              <a:t>					</a:t>
            </a:r>
            <a:endParaRPr lang="cs-CZ" sz="7000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7000" b="1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7000" b="1" i="1" dirty="0" smtClean="0">
                <a:solidFill>
                  <a:srgbClr val="C00000"/>
                </a:solidFill>
              </a:rPr>
              <a:t> </a:t>
            </a:r>
            <a:endParaRPr lang="cs-CZ" sz="4000" b="1" i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sz="4000" b="1" i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4500" b="1" i="1" dirty="0" smtClean="0">
                <a:solidFill>
                  <a:srgbClr val="C00000"/>
                </a:solidFill>
              </a:rPr>
              <a:t> </a:t>
            </a:r>
            <a:r>
              <a:rPr lang="cs-CZ" sz="1600" i="1" dirty="0" smtClean="0"/>
              <a:t>                                                        </a:t>
            </a:r>
          </a:p>
          <a:p>
            <a:pPr marL="0" indent="0">
              <a:buNone/>
            </a:pPr>
            <a:endParaRPr lang="cs-CZ" sz="1600" i="1" dirty="0"/>
          </a:p>
          <a:p>
            <a:pPr marL="0" indent="0">
              <a:buNone/>
            </a:pPr>
            <a:endParaRPr lang="cs-CZ" sz="1600" i="1" dirty="0" smtClean="0"/>
          </a:p>
          <a:p>
            <a:pPr marL="0" indent="0">
              <a:buNone/>
            </a:pPr>
            <a:endParaRPr lang="cs-CZ" sz="1600" i="1" dirty="0"/>
          </a:p>
          <a:p>
            <a:pPr marL="0" indent="0">
              <a:buNone/>
            </a:pPr>
            <a:endParaRPr lang="cs-CZ" sz="1600" i="1" dirty="0" smtClean="0"/>
          </a:p>
          <a:p>
            <a:pPr marL="0" indent="0">
              <a:buNone/>
            </a:pPr>
            <a:endParaRPr lang="cs-CZ" sz="1600" i="1" dirty="0"/>
          </a:p>
          <a:p>
            <a:pPr marL="0" indent="0">
              <a:buNone/>
            </a:pPr>
            <a:endParaRPr lang="cs-CZ" sz="1600" i="1" dirty="0" smtClean="0"/>
          </a:p>
          <a:p>
            <a:pPr marL="0" indent="0">
              <a:buNone/>
            </a:pPr>
            <a:endParaRPr lang="cs-CZ" sz="1600" i="1" dirty="0"/>
          </a:p>
          <a:p>
            <a:pPr marL="0" indent="0">
              <a:buNone/>
            </a:pPr>
            <a:r>
              <a:rPr lang="cs-CZ" sz="4800" i="1" dirty="0" smtClean="0"/>
              <a:t>  Obr.5                                                                                                                                Obr.6</a:t>
            </a:r>
            <a:endParaRPr lang="cs-CZ" sz="4800" i="1" dirty="0"/>
          </a:p>
          <a:p>
            <a:pPr marL="0" indent="0">
              <a:buNone/>
            </a:pPr>
            <a:endParaRPr lang="cs-CZ" sz="4000" b="1" i="1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93124"/>
            <a:ext cx="1638300" cy="1352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39" y="4409326"/>
            <a:ext cx="1536653" cy="145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1373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Procvič si: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Přiřaď podstatná jména ke správným vzorům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v tabulce:</a:t>
            </a:r>
          </a:p>
          <a:p>
            <a:pPr marL="0" indent="0" algn="ctr">
              <a:buNone/>
            </a:pPr>
            <a:r>
              <a:rPr lang="cs-CZ" sz="2800" i="1" dirty="0"/>
              <a:t>syn</a:t>
            </a:r>
            <a:r>
              <a:rPr lang="cs-CZ" sz="2800" i="1" dirty="0" smtClean="0"/>
              <a:t>, pytel, míč,</a:t>
            </a:r>
            <a:r>
              <a:rPr lang="cs-CZ" sz="2800" i="1" dirty="0"/>
              <a:t> </a:t>
            </a:r>
            <a:r>
              <a:rPr lang="cs-CZ" sz="2800" i="1" dirty="0" smtClean="0"/>
              <a:t>kuchař, lev</a:t>
            </a:r>
            <a:r>
              <a:rPr lang="cs-CZ" sz="2800" i="1" dirty="0"/>
              <a:t>, </a:t>
            </a:r>
            <a:r>
              <a:rPr lang="cs-CZ" sz="2800" i="1" dirty="0" smtClean="0"/>
              <a:t>učitel, komár,</a:t>
            </a:r>
            <a:r>
              <a:rPr lang="cs-CZ" sz="2800" i="1" dirty="0"/>
              <a:t> </a:t>
            </a:r>
            <a:r>
              <a:rPr lang="cs-CZ" sz="2800" i="1" dirty="0" smtClean="0"/>
              <a:t>prak, kráječ, cizinec, cíl,</a:t>
            </a:r>
            <a:r>
              <a:rPr lang="cs-CZ" sz="2800" i="1" dirty="0"/>
              <a:t> </a:t>
            </a:r>
            <a:r>
              <a:rPr lang="cs-CZ" sz="2800" i="1" dirty="0" smtClean="0"/>
              <a:t>slon, déšť, kluk</a:t>
            </a:r>
            <a:r>
              <a:rPr lang="cs-CZ" sz="2800" i="1" dirty="0"/>
              <a:t>, pes</a:t>
            </a:r>
            <a:r>
              <a:rPr lang="cs-CZ" sz="2800" i="1" dirty="0" smtClean="0"/>
              <a:t>, hák</a:t>
            </a:r>
            <a:r>
              <a:rPr lang="cs-CZ" sz="2800" i="1" dirty="0"/>
              <a:t>, hrnec </a:t>
            </a:r>
            <a:r>
              <a:rPr lang="cs-CZ" sz="2800" i="1" dirty="0" smtClean="0"/>
              <a:t>, mrak</a:t>
            </a:r>
            <a:r>
              <a:rPr lang="cs-CZ" sz="2800" i="1" dirty="0"/>
              <a:t>, stůl, </a:t>
            </a:r>
            <a:r>
              <a:rPr lang="cs-CZ" sz="2800" i="1" dirty="0" smtClean="0"/>
              <a:t>prodavač</a:t>
            </a:r>
            <a:r>
              <a:rPr lang="cs-CZ" sz="2800" i="1" dirty="0"/>
              <a:t>, </a:t>
            </a:r>
            <a:r>
              <a:rPr lang="cs-CZ" sz="2800" i="1" dirty="0" smtClean="0"/>
              <a:t>cestovatel, dům, vůz, Ondřej</a:t>
            </a:r>
            <a:endParaRPr lang="cs-CZ" sz="2800" i="1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7841108"/>
              </p:ext>
            </p:extLst>
          </p:nvPr>
        </p:nvGraphicFramePr>
        <p:xfrm>
          <a:off x="1187624" y="4005064"/>
          <a:ext cx="6768752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1197092"/>
                <a:gridCol w="1224136"/>
                <a:gridCol w="8640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VZORY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PODSTATNÁ JMÉNA rodu mužského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PÁN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HRAD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MUŽ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STROJ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9539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Procvič si: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Nyní si zkontroluj, jestli jsi podstatná jména správně přiřadil/a: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si 6 slov z tabulky, vymysli na ně pěkné věty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napiš si je do sešitu.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800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3527149"/>
              </p:ext>
            </p:extLst>
          </p:nvPr>
        </p:nvGraphicFramePr>
        <p:xfrm>
          <a:off x="611559" y="2780928"/>
          <a:ext cx="7920882" cy="195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2021"/>
                <a:gridCol w="1166153"/>
                <a:gridCol w="941238"/>
                <a:gridCol w="1096940"/>
                <a:gridCol w="1400852"/>
                <a:gridCol w="1432501"/>
                <a:gridCol w="101117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VZORY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PODSTATNÁ JMÉNA rodu mužského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PÁN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syn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lev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komár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slon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kluk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pes</a:t>
                      </a:r>
                      <a:endParaRPr lang="cs-CZ" sz="2000" b="1" i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HRAD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prak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hák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mrak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stůl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dům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vůz</a:t>
                      </a:r>
                      <a:endParaRPr lang="cs-CZ" sz="2000" b="1" i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MUŽ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kuchař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učitel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cizinec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prodavače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cestovatel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Ondřej</a:t>
                      </a:r>
                      <a:endParaRPr lang="cs-CZ" sz="2000" b="1" i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STROJ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pytel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míč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kráječ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cíl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déšť</a:t>
                      </a:r>
                      <a:endParaRPr lang="cs-CZ" sz="2000" b="1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0" dirty="0" smtClean="0"/>
                        <a:t>hrnec</a:t>
                      </a:r>
                      <a:endParaRPr lang="cs-CZ" sz="2000" b="1" i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4320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Procvič si vzory předseda a soudce: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Vyber z daných podstatných  jmen ta, která se skloňují podle vzoru předseda a soudce a zařaď je správně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do tabulky:</a:t>
            </a:r>
          </a:p>
          <a:p>
            <a:pPr marL="0" indent="0" algn="ctr">
              <a:buNone/>
            </a:pPr>
            <a:r>
              <a:rPr lang="cs-CZ" sz="2400" b="1" dirty="0" smtClean="0"/>
              <a:t>fotbalista, Karel, správce, počítač, hokejista</a:t>
            </a:r>
            <a:r>
              <a:rPr lang="cs-CZ" sz="2400" b="1" dirty="0"/>
              <a:t>, </a:t>
            </a:r>
            <a:r>
              <a:rPr lang="cs-CZ" sz="2400" b="1" dirty="0" smtClean="0"/>
              <a:t>obraz, popleta,</a:t>
            </a:r>
            <a:r>
              <a:rPr lang="cs-CZ" sz="2400" b="1" dirty="0"/>
              <a:t> </a:t>
            </a:r>
            <a:r>
              <a:rPr lang="cs-CZ" sz="2400" b="1" dirty="0" smtClean="0"/>
              <a:t>obránce, provaz, tenista, obálka, zrádce</a:t>
            </a:r>
            <a:r>
              <a:rPr lang="cs-CZ" sz="2400" b="1" dirty="0"/>
              <a:t>,</a:t>
            </a:r>
            <a:r>
              <a:rPr lang="cs-CZ" sz="2400" b="1" dirty="0" smtClean="0"/>
              <a:t> </a:t>
            </a:r>
            <a:r>
              <a:rPr lang="cs-CZ" sz="2400" b="1" dirty="0"/>
              <a:t>důchodce, </a:t>
            </a:r>
            <a:r>
              <a:rPr lang="cs-CZ" sz="2400" b="1" dirty="0" smtClean="0"/>
              <a:t>traktorista, bagr, průvodce</a:t>
            </a:r>
            <a:r>
              <a:rPr lang="cs-CZ" sz="2400" b="1" dirty="0"/>
              <a:t>, </a:t>
            </a:r>
            <a:r>
              <a:rPr lang="cs-CZ" sz="2400" b="1" dirty="0" smtClean="0"/>
              <a:t>bagrista, ochránce</a:t>
            </a:r>
            <a:r>
              <a:rPr lang="cs-CZ" sz="2400" b="1" dirty="0"/>
              <a:t>,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8821116"/>
              </p:ext>
            </p:extLst>
          </p:nvPr>
        </p:nvGraphicFramePr>
        <p:xfrm>
          <a:off x="539553" y="4581128"/>
          <a:ext cx="792087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37744"/>
                <a:gridCol w="1082535"/>
                <a:gridCol w="874384"/>
                <a:gridCol w="1131554"/>
                <a:gridCol w="1131554"/>
                <a:gridCol w="1131554"/>
                <a:gridCol w="113155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PŘEDSEDA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SOUDCE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5706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Procvič si vzory předseda a soudce: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Zkontroluj si správnost podle následující tabulky:</a:t>
            </a:r>
          </a:p>
          <a:p>
            <a:pPr marL="0" indent="0" algn="ctr">
              <a:buNone/>
            </a:pPr>
            <a:r>
              <a:rPr lang="cs-CZ" sz="2400" b="1" dirty="0" smtClean="0"/>
              <a:t>fotbalista, </a:t>
            </a:r>
            <a:r>
              <a:rPr lang="cs-CZ" sz="2400" b="1" dirty="0" smtClean="0">
                <a:solidFill>
                  <a:srgbClr val="FFFF00"/>
                </a:solidFill>
              </a:rPr>
              <a:t>Karel</a:t>
            </a:r>
            <a:r>
              <a:rPr lang="cs-CZ" sz="2400" b="1" dirty="0" smtClean="0"/>
              <a:t>, správce, </a:t>
            </a:r>
            <a:r>
              <a:rPr lang="cs-CZ" sz="2400" b="1" dirty="0" smtClean="0">
                <a:solidFill>
                  <a:srgbClr val="FFFF00"/>
                </a:solidFill>
              </a:rPr>
              <a:t>počítač</a:t>
            </a:r>
            <a:r>
              <a:rPr lang="cs-CZ" sz="2400" b="1" dirty="0" smtClean="0"/>
              <a:t>, hokejista</a:t>
            </a:r>
            <a:r>
              <a:rPr lang="cs-CZ" sz="2400" b="1" dirty="0"/>
              <a:t>, </a:t>
            </a:r>
            <a:r>
              <a:rPr lang="cs-CZ" sz="2400" b="1" dirty="0" smtClean="0">
                <a:solidFill>
                  <a:srgbClr val="FFFF00"/>
                </a:solidFill>
              </a:rPr>
              <a:t>obraz</a:t>
            </a:r>
            <a:r>
              <a:rPr lang="cs-CZ" sz="2400" b="1" dirty="0" smtClean="0"/>
              <a:t>, popleta,</a:t>
            </a:r>
            <a:r>
              <a:rPr lang="cs-CZ" sz="2400" b="1" dirty="0"/>
              <a:t> </a:t>
            </a:r>
            <a:r>
              <a:rPr lang="cs-CZ" sz="2400" b="1" dirty="0" smtClean="0"/>
              <a:t>obránce, </a:t>
            </a:r>
            <a:r>
              <a:rPr lang="cs-CZ" sz="2400" b="1" dirty="0" smtClean="0">
                <a:solidFill>
                  <a:srgbClr val="FFFF00"/>
                </a:solidFill>
              </a:rPr>
              <a:t>provaz</a:t>
            </a:r>
            <a:r>
              <a:rPr lang="cs-CZ" sz="2400" b="1" dirty="0" smtClean="0"/>
              <a:t>, tenista, </a:t>
            </a:r>
            <a:r>
              <a:rPr lang="cs-CZ" sz="2400" b="1" dirty="0" smtClean="0">
                <a:solidFill>
                  <a:srgbClr val="FFFF00"/>
                </a:solidFill>
              </a:rPr>
              <a:t>obálka</a:t>
            </a:r>
            <a:r>
              <a:rPr lang="cs-CZ" sz="2400" b="1" dirty="0" smtClean="0"/>
              <a:t>,, </a:t>
            </a:r>
            <a:r>
              <a:rPr lang="cs-CZ" sz="2400" b="1" dirty="0"/>
              <a:t>zrádce,</a:t>
            </a:r>
            <a:r>
              <a:rPr lang="cs-CZ" sz="2400" b="1" dirty="0" smtClean="0"/>
              <a:t> </a:t>
            </a:r>
            <a:r>
              <a:rPr lang="cs-CZ" sz="2400" b="1" dirty="0"/>
              <a:t>důchodce, </a:t>
            </a:r>
            <a:r>
              <a:rPr lang="cs-CZ" sz="2400" b="1" dirty="0" smtClean="0"/>
              <a:t>traktorista</a:t>
            </a:r>
            <a:r>
              <a:rPr lang="cs-CZ" sz="2400" b="1" dirty="0" smtClean="0">
                <a:solidFill>
                  <a:srgbClr val="FFFF00"/>
                </a:solidFill>
              </a:rPr>
              <a:t>, bagr</a:t>
            </a:r>
            <a:r>
              <a:rPr lang="cs-CZ" sz="2400" b="1" dirty="0" smtClean="0"/>
              <a:t>, průvodce</a:t>
            </a:r>
            <a:r>
              <a:rPr lang="cs-CZ" sz="2400" b="1" dirty="0"/>
              <a:t>, </a:t>
            </a:r>
            <a:r>
              <a:rPr lang="cs-CZ" sz="2400" b="1" dirty="0" smtClean="0"/>
              <a:t>bagrista, ochránce</a:t>
            </a:r>
            <a:r>
              <a:rPr lang="cs-CZ" sz="2400" b="1" dirty="0"/>
              <a:t>, </a:t>
            </a:r>
            <a:endParaRPr lang="cs-CZ" sz="2400" b="1" dirty="0" smtClean="0"/>
          </a:p>
          <a:p>
            <a:pPr marL="0" indent="0" algn="ctr">
              <a:buNone/>
            </a:pPr>
            <a:endParaRPr lang="cs-CZ" sz="2400" b="1" dirty="0"/>
          </a:p>
          <a:p>
            <a:pPr marL="0" indent="0" algn="ctr">
              <a:buNone/>
            </a:pPr>
            <a:endParaRPr lang="cs-CZ" sz="2400" b="1" dirty="0" smtClean="0"/>
          </a:p>
          <a:p>
            <a:pPr marL="0" indent="0" algn="ctr">
              <a:buNone/>
            </a:pPr>
            <a:endParaRPr lang="cs-CZ" sz="2400" b="1" dirty="0"/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POZOR</a:t>
            </a:r>
            <a:r>
              <a:rPr lang="cs-CZ" sz="2400" b="1" dirty="0" smtClean="0"/>
              <a:t> na slovo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obálka</a:t>
            </a:r>
            <a:r>
              <a:rPr lang="cs-CZ" sz="2400" b="1" dirty="0" smtClean="0"/>
              <a:t> (končí </a:t>
            </a:r>
            <a:r>
              <a:rPr lang="cs-CZ" sz="2400" b="1" dirty="0" smtClean="0">
                <a:solidFill>
                  <a:srgbClr val="FF0000"/>
                </a:solidFill>
              </a:rPr>
              <a:t>–a</a:t>
            </a:r>
            <a:r>
              <a:rPr lang="cs-CZ" sz="2400" b="1" dirty="0" smtClean="0"/>
              <a:t>, ale je to rod ženský)</a:t>
            </a:r>
            <a:r>
              <a:rPr lang="cs-CZ" sz="2400" b="1" dirty="0" smtClean="0">
                <a:solidFill>
                  <a:srgbClr val="FF0000"/>
                </a:solidFill>
              </a:rPr>
              <a:t>!</a:t>
            </a:r>
            <a:endParaRPr lang="cs-CZ" sz="24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žlutě označených</a:t>
            </a:r>
            <a:r>
              <a:rPr lang="cs-CZ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 urči vzory a použij je ve větách.</a:t>
            </a:r>
            <a:endParaRPr lang="cs-CZ" sz="28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800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4892454"/>
              </p:ext>
            </p:extLst>
          </p:nvPr>
        </p:nvGraphicFramePr>
        <p:xfrm>
          <a:off x="611560" y="3429000"/>
          <a:ext cx="792087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24136"/>
                <a:gridCol w="1080120"/>
                <a:gridCol w="1090407"/>
                <a:gridCol w="925817"/>
                <a:gridCol w="1152128"/>
                <a:gridCol w="1316717"/>
                <a:gridCol w="113155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PŘEDSEDA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fotbalista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>
                          <a:solidFill>
                            <a:schemeClr val="tx1"/>
                          </a:solidFill>
                        </a:rPr>
                        <a:t>hokejista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>
                          <a:solidFill>
                            <a:schemeClr val="tx1"/>
                          </a:solidFill>
                        </a:rPr>
                        <a:t>popleta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>
                          <a:solidFill>
                            <a:schemeClr val="tx1"/>
                          </a:solidFill>
                        </a:rPr>
                        <a:t>tenista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>
                          <a:solidFill>
                            <a:schemeClr val="tx1"/>
                          </a:solidFill>
                        </a:rPr>
                        <a:t>traktorista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bagrista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SOUDCE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>
                          <a:solidFill>
                            <a:schemeClr val="tx1"/>
                          </a:solidFill>
                        </a:rPr>
                        <a:t>správce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>
                          <a:solidFill>
                            <a:schemeClr val="tx1"/>
                          </a:solidFill>
                        </a:rPr>
                        <a:t>obránce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>
                          <a:solidFill>
                            <a:schemeClr val="tx1"/>
                          </a:solidFill>
                        </a:rPr>
                        <a:t>zrádce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>
                          <a:solidFill>
                            <a:schemeClr val="tx1"/>
                          </a:solidFill>
                        </a:rPr>
                        <a:t>důchodce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smtClean="0">
                          <a:solidFill>
                            <a:schemeClr val="tx1"/>
                          </a:solidFill>
                        </a:rPr>
                        <a:t>průvodce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ochránce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7946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Nyní pracuj se všemi vzory rodu mužského: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Urči u daných  podstatných jmen rodu mužského</a:t>
            </a:r>
          </a:p>
          <a:p>
            <a:pPr marL="0" indent="0" algn="ctr">
              <a:buNone/>
            </a:pP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 číslo, pád a vzor:</a:t>
            </a:r>
          </a:p>
          <a:p>
            <a:pPr marL="0" indent="0" algn="ctr">
              <a:buNone/>
            </a:pPr>
            <a:endParaRPr lang="cs-CZ" b="1" i="1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0056570"/>
              </p:ext>
            </p:extLst>
          </p:nvPr>
        </p:nvGraphicFramePr>
        <p:xfrm>
          <a:off x="1115616" y="2492896"/>
          <a:ext cx="7272808" cy="35923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  <a:gridCol w="1152128"/>
                <a:gridCol w="1115616"/>
                <a:gridCol w="2700808"/>
              </a:tblGrid>
              <a:tr h="87211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Podstatné jméno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pád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vzor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845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Pavlovi 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5110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z  počítače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4053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na prodavačích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 drahokamy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6804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talíře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995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i="1" dirty="0">
                <a:solidFill>
                  <a:srgbClr val="FF0000"/>
                </a:solidFill>
              </a:rPr>
              <a:t>Zkontroluj si správnost určení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pPr marL="0" indent="0" algn="ctr">
              <a:buNone/>
            </a:pPr>
            <a:endParaRPr lang="cs-CZ" sz="24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4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4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4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400" b="1" i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4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Vysvětli pravopis u slova </a:t>
            </a:r>
            <a:r>
              <a:rPr lang="cs-CZ" sz="24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drahokamy</a:t>
            </a:r>
          </a:p>
          <a:p>
            <a:pPr marL="0" indent="0" algn="ctr">
              <a:buNone/>
            </a:pPr>
            <a:endParaRPr lang="cs-CZ" b="1" i="1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2323520"/>
              </p:ext>
            </p:extLst>
          </p:nvPr>
        </p:nvGraphicFramePr>
        <p:xfrm>
          <a:off x="827584" y="1772816"/>
          <a:ext cx="7272808" cy="35923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  <a:gridCol w="1152128"/>
                <a:gridCol w="1115616"/>
                <a:gridCol w="2700808"/>
              </a:tblGrid>
              <a:tr h="87211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Podstatné jméno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číslo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pád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vzor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84511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Pavlovi 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5110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z  počítače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stroj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40537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na prodavačích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s drahokamy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56804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talíře</a:t>
                      </a:r>
                      <a:endParaRPr lang="cs-CZ" sz="2400" b="1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1.,4.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stroj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2693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i="1" dirty="0" smtClean="0">
                <a:solidFill>
                  <a:srgbClr val="002060"/>
                </a:solidFill>
              </a:rPr>
              <a:t>Použité zdroje</a:t>
            </a:r>
            <a:endParaRPr lang="cs-CZ" b="1" i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000" dirty="0"/>
              <a:t>Obr.1:http://clavis.vrana.cz/rocnik3/c9611/obrazky.html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Obr.2: </a:t>
            </a:r>
            <a:r>
              <a:rPr lang="cs-CZ" sz="2000" dirty="0"/>
              <a:t>http://www.atlasceska.cz/stredocesky-kraj/karlstejn/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Obr.3:http://clavis.vrana.cz/rocnik3/c9611/obrazky.html</a:t>
            </a:r>
          </a:p>
          <a:p>
            <a:pPr marL="0" indent="0">
              <a:buNone/>
            </a:pPr>
            <a:r>
              <a:rPr lang="cs-CZ" sz="2000" dirty="0"/>
              <a:t>Obr.4:http://chestofbooks.com/</a:t>
            </a:r>
            <a:r>
              <a:rPr lang="cs-CZ" sz="2000" dirty="0" err="1"/>
              <a:t>home-improvement</a:t>
            </a:r>
            <a:r>
              <a:rPr lang="cs-CZ" sz="2000" dirty="0"/>
              <a:t>/workshop/</a:t>
            </a:r>
            <a:r>
              <a:rPr lang="cs-CZ" sz="2000" dirty="0" err="1"/>
              <a:t>Machine-Shop-Work</a:t>
            </a:r>
            <a:r>
              <a:rPr lang="cs-CZ" sz="2000" dirty="0"/>
              <a:t>/Types-Of-Milling-Machines-Bench-Miller.html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Obr.5:http://ublawcso.wordpress.com/2011/06/02/are-</a:t>
            </a:r>
            <a:r>
              <a:rPr lang="cs-CZ" sz="2000" dirty="0" err="1"/>
              <a:t>you</a:t>
            </a:r>
            <a:r>
              <a:rPr lang="cs-CZ" sz="2000" dirty="0"/>
              <a:t>-</a:t>
            </a:r>
            <a:r>
              <a:rPr lang="cs-CZ" sz="2000" dirty="0" err="1"/>
              <a:t>working</a:t>
            </a:r>
            <a:r>
              <a:rPr lang="cs-CZ" sz="2000" dirty="0"/>
              <a:t>-</a:t>
            </a:r>
            <a:r>
              <a:rPr lang="cs-CZ" sz="2000" dirty="0" err="1"/>
              <a:t>for</a:t>
            </a:r>
            <a:r>
              <a:rPr lang="cs-CZ" sz="2000" dirty="0"/>
              <a:t>-a-</a:t>
            </a:r>
            <a:r>
              <a:rPr lang="cs-CZ" sz="2000" dirty="0" err="1"/>
              <a:t>judge</a:t>
            </a:r>
            <a:r>
              <a:rPr lang="cs-CZ" sz="2000" dirty="0"/>
              <a:t>-</a:t>
            </a:r>
            <a:r>
              <a:rPr lang="cs-CZ" sz="2000" dirty="0" err="1"/>
              <a:t>this-summer</a:t>
            </a:r>
            <a:r>
              <a:rPr lang="cs-CZ" sz="2000" dirty="0"/>
              <a:t>/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Obr.6:http://mypunk.bloguje.cz/443209-hyn-sa-ukaze.php</a:t>
            </a:r>
          </a:p>
        </p:txBody>
      </p:sp>
    </p:spTree>
    <p:extLst>
      <p:ext uri="{BB962C8B-B14F-4D97-AF65-F5344CB8AC3E}">
        <p14:creationId xmlns:p14="http://schemas.microsoft.com/office/powerpoint/2010/main" val="404445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407</TotalTime>
  <Words>581</Words>
  <Application>Microsoft Office PowerPoint</Application>
  <PresentationFormat>Předvádění na obrazovce (4:3)</PresentationFormat>
  <Paragraphs>181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Vzory rodu mužského – bez koncovky VZORY TVRDÉ</vt:lpstr>
      <vt:lpstr>Vzory rodu mužského – bez koncovky VZORY MĚKKÉ</vt:lpstr>
      <vt:lpstr>Vzory rodu mužského – s koncovkou</vt:lpstr>
      <vt:lpstr>Procvič si:</vt:lpstr>
      <vt:lpstr>Procvič si:</vt:lpstr>
      <vt:lpstr>Procvič si vzory předseda a soudce:</vt:lpstr>
      <vt:lpstr>Procvič si vzory předseda a soudce:</vt:lpstr>
      <vt:lpstr>Nyní pracuj se všemi vzory rodu mužského:</vt:lpstr>
      <vt:lpstr>Zkontroluj si správnost určení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0XLQ</dc:creator>
  <cp:lastModifiedBy>škola</cp:lastModifiedBy>
  <cp:revision>109</cp:revision>
  <dcterms:created xsi:type="dcterms:W3CDTF">2011-11-06T16:56:06Z</dcterms:created>
  <dcterms:modified xsi:type="dcterms:W3CDTF">2012-01-30T13:21:34Z</dcterms:modified>
</cp:coreProperties>
</file>