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0" r:id="rId2"/>
    <p:sldId id="256" r:id="rId3"/>
    <p:sldId id="257" r:id="rId4"/>
    <p:sldId id="258" r:id="rId5"/>
    <p:sldId id="260" r:id="rId6"/>
    <p:sldId id="262" r:id="rId7"/>
    <p:sldId id="263" r:id="rId8"/>
    <p:sldId id="261" r:id="rId9"/>
    <p:sldId id="267" r:id="rId10"/>
    <p:sldId id="265" r:id="rId11"/>
    <p:sldId id="270" r:id="rId12"/>
    <p:sldId id="269" r:id="rId13"/>
    <p:sldId id="266" r:id="rId14"/>
    <p:sldId id="271" r:id="rId15"/>
    <p:sldId id="264" r:id="rId16"/>
    <p:sldId id="273" r:id="rId17"/>
    <p:sldId id="278" r:id="rId18"/>
    <p:sldId id="279" r:id="rId19"/>
    <p:sldId id="276" r:id="rId20"/>
    <p:sldId id="277" r:id="rId21"/>
    <p:sldId id="274" r:id="rId22"/>
    <p:sldId id="275" r:id="rId23"/>
    <p:sldId id="272" r:id="rId24"/>
    <p:sldId id="259" r:id="rId25"/>
    <p:sldId id="26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4660"/>
  </p:normalViewPr>
  <p:slideViewPr>
    <p:cSldViewPr>
      <p:cViewPr>
        <p:scale>
          <a:sx n="76" d="100"/>
          <a:sy n="76" d="100"/>
        </p:scale>
        <p:origin x="-1272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356BA28-8868-41A6-A941-A612D995DC13}" type="datetimeFigureOut">
              <a:rPr lang="cs-CZ" smtClean="0"/>
              <a:pPr/>
              <a:t>3.2.2012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EA4BCF-9BE9-4C01-B878-178C7831927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yletnik.cz/mistopisny-rejstrik/severni-morava/hruby-jesenik-a-rychlebske-hory/2808-praded/" TargetMode="External"/><Relationship Id="rId13" Type="http://schemas.openxmlformats.org/officeDocument/2006/relationships/hyperlink" Target="http://www.toulcuvdvur.cz/2100-valasska-ovce" TargetMode="External"/><Relationship Id="rId18" Type="http://schemas.openxmlformats.org/officeDocument/2006/relationships/hyperlink" Target="http://www.portalnovyjicin.cz/" TargetMode="External"/><Relationship Id="rId3" Type="http://schemas.openxmlformats.org/officeDocument/2006/relationships/hyperlink" Target="http://cs.wikipedia.org/wiki/Moravskoslezsk%C3%BD_kraj" TargetMode="External"/><Relationship Id="rId21" Type="http://schemas.openxmlformats.org/officeDocument/2006/relationships/hyperlink" Target="http://ceska-republika.tripzone.cz/fotogalerie/ostrava-hornicke-muzeum-okd-landek-3218" TargetMode="External"/><Relationship Id="rId7" Type="http://schemas.openxmlformats.org/officeDocument/2006/relationships/hyperlink" Target="http://verejna-sprava.kr-moravskoslezsky.cz/symboly.html" TargetMode="External"/><Relationship Id="rId12" Type="http://schemas.openxmlformats.org/officeDocument/2006/relationships/hyperlink" Target="http://www.dalnice.com/fotogal/d01/lhotka_most_odra/lhotka_odra.htm" TargetMode="External"/><Relationship Id="rId17" Type="http://schemas.openxmlformats.org/officeDocument/2006/relationships/hyperlink" Target="http://www.maturita.cz/referaty/referat.asp?id=5194" TargetMode="External"/><Relationship Id="rId2" Type="http://schemas.openxmlformats.org/officeDocument/2006/relationships/hyperlink" Target="http://hornicky-klub.info/view.php?cisloclanku=2007070014" TargetMode="External"/><Relationship Id="rId16" Type="http://schemas.openxmlformats.org/officeDocument/2006/relationships/hyperlink" Target="http://www.ostravaci.cz/?s=fotoalbum-ostrava&amp;b=75" TargetMode="External"/><Relationship Id="rId20" Type="http://schemas.openxmlformats.org/officeDocument/2006/relationships/hyperlink" Target="http://www.novinky.cz/veda-skoly/205652-v-karvine-vznikla-zazitkova-univerzita-za-skripta-a-index-zaplatite-30-koru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gionycr.cz/view.php?cisloclanku=2010020902-moravskoslezsky-kraj-zrekonstruoval-zarizeni-fontana&amp;rstema=207&amp;rsstat=5&amp;rskraj=6&amp;rsregion=42" TargetMode="External"/><Relationship Id="rId11" Type="http://schemas.openxmlformats.org/officeDocument/2006/relationships/hyperlink" Target="http://www.oazahodonin.cz/aktuality.html" TargetMode="External"/><Relationship Id="rId5" Type="http://schemas.openxmlformats.org/officeDocument/2006/relationships/hyperlink" Target="http://wiki.rvp.cz/Kabinet/Mapy/Mapa_%C4%8CR/Mapy_kraj%C5%AF_%C4%8CR/Moravskoslezsk%C3%BD_kraj_-_poloha_na_map%C4%9B" TargetMode="External"/><Relationship Id="rId15" Type="http://schemas.openxmlformats.org/officeDocument/2006/relationships/hyperlink" Target="http://www.nazeleno.cz/energie/ceny-energii/ceny-tepla-2011-jake-palivo-je-nejlevnejsi.aspx" TargetMode="External"/><Relationship Id="rId10" Type="http://schemas.openxmlformats.org/officeDocument/2006/relationships/hyperlink" Target="http://old.ochranaprirody.cz/poodri/index.php?cmd=page&amp;id=5127" TargetMode="External"/><Relationship Id="rId19" Type="http://schemas.openxmlformats.org/officeDocument/2006/relationships/hyperlink" Target="http://www.tourism.cz/encyklopedie/objekty1.phtml?id=49834" TargetMode="External"/><Relationship Id="rId4" Type="http://schemas.openxmlformats.org/officeDocument/2006/relationships/hyperlink" Target="http://vseovinu.vachta.cz/index.php?lan=cs&amp;right=karta&amp;action=&amp;topcategory=599&amp;prevtopcategory=&amp;kraj=&amp;Start=&amp;page_num=25" TargetMode="External"/><Relationship Id="rId9" Type="http://schemas.openxmlformats.org/officeDocument/2006/relationships/hyperlink" Target="http://trnavka.cz/encyklopedie/objekty1.phtml?id=98998" TargetMode="External"/><Relationship Id="rId14" Type="http://schemas.openxmlformats.org/officeDocument/2006/relationships/hyperlink" Target="http://www.i-region.eu/cz/zpravy/strojirenske-vitkovice-obnovily-pomniky-obetem-2-svetove-valky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rozhledny.uh.cz/truba/truba.htm" TargetMode="External"/><Relationship Id="rId3" Type="http://schemas.openxmlformats.org/officeDocument/2006/relationships/hyperlink" Target="http://ipruvodce-ostrava.cz/divadlo-antonina-dvoraka.php" TargetMode="External"/><Relationship Id="rId7" Type="http://schemas.openxmlformats.org/officeDocument/2006/relationships/hyperlink" Target="http://www.kampocesku.cz/view.php?cisloclanku=2008030018" TargetMode="External"/><Relationship Id="rId2" Type="http://schemas.openxmlformats.org/officeDocument/2006/relationships/hyperlink" Target="http://www.informuji.cz/objekt/162-divadlo-loutek-ostrav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casaweb.google.com/115197580253583931970?gsessionid=Wsrp-IxZrMDJdBYttg33CQ" TargetMode="External"/><Relationship Id="rId11" Type="http://schemas.openxmlformats.org/officeDocument/2006/relationships/hyperlink" Target="http://www.lecebne-lazne.cz/cs/lazne-cr/klimkovice" TargetMode="External"/><Relationship Id="rId5" Type="http://schemas.openxmlformats.org/officeDocument/2006/relationships/hyperlink" Target="http://expedice.rps.cz/lokalita_foto.php?id=6519" TargetMode="External"/><Relationship Id="rId10" Type="http://schemas.openxmlformats.org/officeDocument/2006/relationships/hyperlink" Target="http://www.receptyonline.cz/stramberske-usi--589.html" TargetMode="External"/><Relationship Id="rId4" Type="http://schemas.openxmlformats.org/officeDocument/2006/relationships/hyperlink" Target="http://www.moravskoslezsky.kraj.cz/encyklopedie/objekty1.phtml?id=110639" TargetMode="External"/><Relationship Id="rId9" Type="http://schemas.openxmlformats.org/officeDocument/2006/relationships/hyperlink" Target="http://itras.cz/jeskyne-sipka/galerie/239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443841"/>
            <a:ext cx="7416824" cy="317009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>
                <a:latin typeface="+mj-lt"/>
              </a:rPr>
              <a:t>Název školy:        </a:t>
            </a:r>
            <a:r>
              <a:rPr lang="cs-CZ" sz="2000" b="1" dirty="0" smtClean="0">
                <a:latin typeface="+mj-lt"/>
              </a:rPr>
              <a:t>    ZŠ </a:t>
            </a:r>
            <a:r>
              <a:rPr lang="cs-CZ" sz="2000" b="1" dirty="0">
                <a:latin typeface="+mj-lt"/>
              </a:rPr>
              <a:t>a MŠ T. G. Masaryka Fulnek</a:t>
            </a:r>
            <a:endParaRPr lang="cs-CZ" sz="2000" dirty="0">
              <a:latin typeface="+mj-lt"/>
            </a:endParaRPr>
          </a:p>
          <a:p>
            <a:r>
              <a:rPr lang="cs-CZ" sz="2000" b="1" dirty="0">
                <a:latin typeface="+mj-lt"/>
              </a:rPr>
              <a:t>Autor :		</a:t>
            </a:r>
            <a:r>
              <a:rPr lang="cs-CZ" sz="2000" b="1" dirty="0" smtClean="0">
                <a:latin typeface="+mj-lt"/>
              </a:rPr>
              <a:t>   Mgr</a:t>
            </a:r>
            <a:r>
              <a:rPr lang="cs-CZ" sz="2000" b="1" dirty="0">
                <a:latin typeface="+mj-lt"/>
              </a:rPr>
              <a:t>. Jitka Kolářová</a:t>
            </a:r>
            <a:endParaRPr lang="cs-CZ" sz="2000" dirty="0">
              <a:latin typeface="+mj-lt"/>
            </a:endParaRPr>
          </a:p>
          <a:p>
            <a:r>
              <a:rPr lang="cs-CZ" sz="2000" b="1" dirty="0">
                <a:latin typeface="+mj-lt"/>
              </a:rPr>
              <a:t>Název :	    </a:t>
            </a:r>
            <a:r>
              <a:rPr lang="cs-CZ" sz="2000" b="1" dirty="0" smtClean="0">
                <a:latin typeface="+mj-lt"/>
              </a:rPr>
              <a:t>               </a:t>
            </a:r>
            <a:r>
              <a:rPr lang="cs-CZ" sz="2000" b="1" dirty="0" smtClean="0">
                <a:latin typeface="+mj-lt"/>
              </a:rPr>
              <a:t>VY_32_INOVACE_VL.5.8-3</a:t>
            </a:r>
            <a:endParaRPr lang="cs-CZ" sz="2000" dirty="0">
              <a:latin typeface="+mj-lt"/>
            </a:endParaRPr>
          </a:p>
          <a:p>
            <a:r>
              <a:rPr lang="cs-CZ" sz="2000" b="1" dirty="0">
                <a:latin typeface="+mj-lt"/>
              </a:rPr>
              <a:t>Vzdělávací obor: </a:t>
            </a:r>
            <a:r>
              <a:rPr lang="cs-CZ" sz="2000" b="1" dirty="0" smtClean="0">
                <a:latin typeface="+mj-lt"/>
              </a:rPr>
              <a:t>    </a:t>
            </a:r>
            <a:r>
              <a:rPr lang="cs-CZ" sz="2000" dirty="0" smtClean="0">
                <a:latin typeface="+mj-lt"/>
              </a:rPr>
              <a:t>Člověk a jeho svět, </a:t>
            </a:r>
            <a:r>
              <a:rPr lang="cs-CZ" sz="2000" dirty="0" smtClean="0">
                <a:latin typeface="+mj-lt"/>
              </a:rPr>
              <a:t>Místo, kde žijeme, vlastivěda</a:t>
            </a:r>
            <a:endParaRPr lang="cs-CZ" sz="2000" dirty="0">
              <a:latin typeface="+mj-lt"/>
            </a:endParaRPr>
          </a:p>
          <a:p>
            <a:r>
              <a:rPr lang="cs-CZ" sz="2000" b="1" dirty="0">
                <a:latin typeface="+mj-lt"/>
              </a:rPr>
              <a:t>Téma : 	                 </a:t>
            </a:r>
            <a:r>
              <a:rPr lang="cs-CZ" sz="2000" b="1" dirty="0" smtClean="0">
                <a:latin typeface="+mj-lt"/>
              </a:rPr>
              <a:t>  Jsme v moravskoslezském kraji</a:t>
            </a:r>
            <a:endParaRPr lang="cs-CZ" sz="2000" b="1" dirty="0">
              <a:latin typeface="+mj-lt"/>
            </a:endParaRPr>
          </a:p>
          <a:p>
            <a:r>
              <a:rPr lang="cs-CZ" sz="2000" b="1" dirty="0">
                <a:latin typeface="+mj-lt"/>
              </a:rPr>
              <a:t>Doporučený ročník:        </a:t>
            </a:r>
            <a:r>
              <a:rPr lang="cs-CZ" sz="2000" b="1" dirty="0" smtClean="0">
                <a:latin typeface="+mj-lt"/>
              </a:rPr>
              <a:t>4.-5.</a:t>
            </a:r>
            <a:endParaRPr lang="cs-CZ" sz="2000" dirty="0">
              <a:latin typeface="+mj-lt"/>
            </a:endParaRPr>
          </a:p>
          <a:p>
            <a:pPr algn="just"/>
            <a:r>
              <a:rPr lang="cs-CZ" sz="2000" b="1" dirty="0">
                <a:latin typeface="+mj-lt"/>
              </a:rPr>
              <a:t>Anotace: 	    </a:t>
            </a:r>
            <a:r>
              <a:rPr lang="cs-CZ" sz="2000" dirty="0" smtClean="0">
                <a:latin typeface="+mj-lt"/>
              </a:rPr>
              <a:t>Prezentace představuje žákům zajímavosti v 		    moravskoslezském kraji. Její součástí je cvičení a 		    křížovka včetně jejich řešení.</a:t>
            </a:r>
            <a:endParaRPr lang="cs-CZ" sz="2000" dirty="0">
              <a:latin typeface="+mj-lt"/>
            </a:endParaRPr>
          </a:p>
          <a:p>
            <a:pPr algn="just"/>
            <a:r>
              <a:rPr lang="cs-CZ" sz="2000" b="1" dirty="0">
                <a:latin typeface="+mj-lt"/>
              </a:rPr>
              <a:t>Číslo projektu:	  </a:t>
            </a:r>
            <a:r>
              <a:rPr lang="cs-CZ" sz="2000" b="1" dirty="0" smtClean="0">
                <a:latin typeface="+mj-lt"/>
              </a:rPr>
              <a:t>  </a:t>
            </a:r>
            <a:r>
              <a:rPr lang="cs-CZ" sz="2000" b="1" dirty="0">
                <a:latin typeface="+mj-lt"/>
              </a:rPr>
              <a:t>CZ.1.07/1.4.00/21.0903</a:t>
            </a:r>
            <a:endParaRPr lang="cs-CZ" sz="2000" dirty="0">
              <a:latin typeface="+mj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3445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293143"/>
            <a:ext cx="8143932" cy="2271714"/>
          </a:xfrm>
        </p:spPr>
        <p:txBody>
          <a:bodyPr anchor="ctr">
            <a:normAutofit/>
          </a:bodyPr>
          <a:lstStyle/>
          <a:p>
            <a:pPr algn="ctr"/>
            <a:r>
              <a:rPr lang="cs-CZ" sz="6000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Times New Roman" pitchFamily="18" charset="0"/>
              </a:rPr>
              <a:t>MORAVSKOSLEZSKÝ KRAJ</a:t>
            </a:r>
            <a:endParaRPr lang="cs-CZ" sz="6000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4286256"/>
            <a:ext cx="7854696" cy="1752600"/>
          </a:xfrm>
        </p:spPr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Mgr. Jitka Kolářová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4857752" y="285728"/>
            <a:ext cx="3429024" cy="2071702"/>
          </a:xfrm>
          <a:prstGeom prst="wedgeRoundRectCallout">
            <a:avLst/>
          </a:prstGeom>
          <a:blipFill dpi="0" rotWithShape="1">
            <a:blip r:embed="rId2" cstate="print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500034" y="3500438"/>
            <a:ext cx="2928958" cy="2857520"/>
          </a:xfrm>
          <a:prstGeom prst="wedgeRoundRectCallout">
            <a:avLst/>
          </a:prstGeom>
          <a:blipFill>
            <a:blip r:embed="rId3" cstate="print"/>
            <a:stretch>
              <a:fillRect/>
            </a:stretch>
          </a:blipFill>
          <a:scene3d>
            <a:camera prst="orthographicFront">
              <a:rot lat="0" lon="0" rev="10799999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00px-Moravskoslezsky_kraj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8794" y="2214554"/>
            <a:ext cx="6361384" cy="3643338"/>
          </a:xfrm>
          <a:prstGeom prst="rect">
            <a:avLst/>
          </a:prstGeom>
        </p:spPr>
      </p:pic>
      <p:cxnSp>
        <p:nvCxnSpPr>
          <p:cNvPr id="10" name="Přímá spojovací šipka 9"/>
          <p:cNvCxnSpPr/>
          <p:nvPr/>
        </p:nvCxnSpPr>
        <p:spPr>
          <a:xfrm rot="16200000" flipH="1">
            <a:off x="5679289" y="2893215"/>
            <a:ext cx="1428760" cy="214314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643570" y="1928802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Olomoucký kraj</a:t>
            </a:r>
            <a:endParaRPr lang="cs-CZ" sz="2400" dirty="0"/>
          </a:p>
        </p:txBody>
      </p:sp>
      <p:cxnSp>
        <p:nvCxnSpPr>
          <p:cNvPr id="13" name="Přímá spojovací šipka 12"/>
          <p:cNvCxnSpPr/>
          <p:nvPr/>
        </p:nvCxnSpPr>
        <p:spPr>
          <a:xfrm rot="16200000" flipV="1">
            <a:off x="6858016" y="5286388"/>
            <a:ext cx="1143008" cy="285752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786578" y="6000768"/>
            <a:ext cx="2357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Zlínský kraj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20" y="928670"/>
            <a:ext cx="4357686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J-Zlínský kraj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Z-Olomoucký kraj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S-Polsko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JV-Slovensko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oravskoslezsky-kraj-map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00430" y="857232"/>
            <a:ext cx="6618755" cy="3714776"/>
          </a:xfrm>
          <a:prstGeom prst="rect">
            <a:avLst/>
          </a:prstGeom>
        </p:spPr>
      </p:pic>
      <p:pic>
        <p:nvPicPr>
          <p:cNvPr id="5" name="Obrázek 4" descr="sym_znak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14414" y="3857628"/>
            <a:ext cx="2343937" cy="28574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643306" y="5643578"/>
            <a:ext cx="38576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znak Moravskoslezského kraje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57554" y="3143248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počet okresů-6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1500174"/>
            <a:ext cx="39290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počet obyvatel: 1 260 000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rozloha: 5 427 km²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785794"/>
            <a:ext cx="8186766" cy="65321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latin typeface="Jokerman" pitchFamily="82" charset="0"/>
              </a:rPr>
              <a:t>Povrch</a:t>
            </a:r>
            <a:endParaRPr lang="cs-CZ" sz="4800" b="1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58204" cy="48958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Hrubý Jeseník (Praděd) </a:t>
            </a:r>
          </a:p>
          <a:p>
            <a:r>
              <a:rPr lang="cs-CZ" sz="2400" dirty="0" smtClean="0"/>
              <a:t>Moravskoslezské Beskydy (Lysá hora)</a:t>
            </a:r>
          </a:p>
          <a:p>
            <a:r>
              <a:rPr lang="cs-CZ" sz="2400" b="1" dirty="0" smtClean="0">
                <a:latin typeface="Jokerman" pitchFamily="82" charset="0"/>
              </a:rPr>
              <a:t>CHKO</a:t>
            </a:r>
            <a:r>
              <a:rPr lang="cs-CZ" sz="2400" dirty="0" smtClean="0"/>
              <a:t>- Beskydy, Jeseníky, Poodří</a:t>
            </a:r>
            <a:endParaRPr lang="cs-CZ" sz="2400" dirty="0"/>
          </a:p>
        </p:txBody>
      </p:sp>
      <p:pic>
        <p:nvPicPr>
          <p:cNvPr id="4" name="Obrázek 3" descr="praded-c8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00430" y="3143224"/>
            <a:ext cx="4898861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8" name="Picture 6" descr="http://old.ochranaprirody.cz/res/data/167/02179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214686"/>
            <a:ext cx="2543175" cy="25431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5286348" y="2857496"/>
            <a:ext cx="3857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Praděd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4358" y="714356"/>
            <a:ext cx="8329642" cy="724648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latin typeface="Jokerman" pitchFamily="82" charset="0"/>
              </a:rPr>
              <a:t>Vodstvo</a:t>
            </a:r>
            <a:endParaRPr lang="cs-CZ" sz="4800" b="1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58204" cy="48958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Odra, Opava, Ostravice, Morava </a:t>
            </a:r>
            <a:endParaRPr lang="cs-CZ" sz="2400" dirty="0"/>
          </a:p>
        </p:txBody>
      </p:sp>
      <p:pic>
        <p:nvPicPr>
          <p:cNvPr id="19464" name="Picture 8" descr="http://www.dalnice.com/fotogal/d01/lhotka_most_odra/sq/most_odra_o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09974"/>
            <a:ext cx="4905375" cy="32480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6" name="Picture 10" descr="http://www.oazahodonin.cz/IMG/Aktuality%20Foto/roga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38625" y="1857364"/>
            <a:ext cx="4905375" cy="36766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0" name="Přímá spojovací šipka 9"/>
          <p:cNvCxnSpPr/>
          <p:nvPr/>
        </p:nvCxnSpPr>
        <p:spPr>
          <a:xfrm rot="5400000">
            <a:off x="107125" y="2750339"/>
            <a:ext cx="1928826" cy="14287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4500562" y="1857364"/>
            <a:ext cx="642942" cy="50006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857232"/>
            <a:ext cx="8258204" cy="65321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latin typeface="Jokerman" pitchFamily="82" charset="0"/>
              </a:rPr>
              <a:t>Zemědělství</a:t>
            </a:r>
            <a:endParaRPr lang="cs-CZ" sz="4800" b="1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58204" cy="482442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chov ovcí (Valašsko), řepka olejka, obilniny </a:t>
            </a:r>
            <a:endParaRPr lang="cs-CZ" sz="2400" dirty="0"/>
          </a:p>
        </p:txBody>
      </p:sp>
      <p:pic>
        <p:nvPicPr>
          <p:cNvPr id="20482" name="Picture 2" descr="http://www.toulcuvdvur.cz/images/zvirata/valasske_ov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7323" y="2357430"/>
            <a:ext cx="5929354" cy="39260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241957" cy="716939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latin typeface="Jokerman" pitchFamily="82" charset="0"/>
              </a:rPr>
              <a:t>Průmysl</a:t>
            </a:r>
            <a:endParaRPr lang="cs-CZ" sz="4800" b="1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58204" cy="482442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jedna z nejdůležitějších průmyslových oblastí  v ČR</a:t>
            </a:r>
          </a:p>
          <a:p>
            <a:r>
              <a:rPr lang="cs-CZ" sz="2400" dirty="0" smtClean="0"/>
              <a:t>černé uhlí (Ostravsko)</a:t>
            </a:r>
          </a:p>
          <a:p>
            <a:r>
              <a:rPr lang="cs-CZ" sz="2400" dirty="0" smtClean="0"/>
              <a:t>železárny</a:t>
            </a:r>
          </a:p>
          <a:p>
            <a:r>
              <a:rPr lang="cs-CZ" sz="2400" dirty="0" smtClean="0"/>
              <a:t>výroba vagónů (Studénka)</a:t>
            </a:r>
          </a:p>
          <a:p>
            <a:r>
              <a:rPr lang="cs-CZ" sz="2400" dirty="0" smtClean="0"/>
              <a:t>klobouky Tonak (Nový Jičín)</a:t>
            </a:r>
            <a:endParaRPr lang="cs-CZ" sz="2400" dirty="0"/>
          </a:p>
        </p:txBody>
      </p:sp>
      <p:pic>
        <p:nvPicPr>
          <p:cNvPr id="2050" name="Picture 2" descr="http://www.i-region.eu/media/clanky/CZ/2010/10/strojirenske-vitkovice-obnovily-pomniky-obetem-2-svetove-valky/ostravadolnioblastvitkov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90925"/>
            <a:ext cx="4905375" cy="3267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 descr="http://www.nazeleno.cz/Files/FckGallery/uhl%C3%AD-ho%C5%99%C3%ADc%C3%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28393" y="2071678"/>
            <a:ext cx="4315607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8" name="Picture 10" descr="http://media.novinky.cz/761/167617-top_foto1-g3wrq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4346" y="571480"/>
            <a:ext cx="4947555" cy="30718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0" name="Picture 2" descr="http://www.ostravaci.cz/ostrava-foto/ostrava32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438"/>
            <a:ext cx="4714908" cy="32409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6" name="Picture 8" descr="http://www.tourism.cz/fotky/obr.php?name=Zamek-1.JPG&amp;id=10703&amp;width=57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440096"/>
            <a:ext cx="4572000" cy="34179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 descr="http://www.portalymest.cz/obrazky/novy-jicin-1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24562" y="500042"/>
            <a:ext cx="4619438" cy="34623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500306"/>
            <a:ext cx="8296304" cy="1500194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latin typeface="Jokerman" pitchFamily="82" charset="0"/>
              </a:rPr>
              <a:t>MĚSTA</a:t>
            </a:r>
            <a:endParaRPr lang="cs-CZ" sz="8800" b="1" dirty="0">
              <a:latin typeface="Jokerm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58204" cy="79608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Jokerman" pitchFamily="82" charset="0"/>
              </a:rPr>
              <a:t>Ostrava</a:t>
            </a:r>
            <a:endParaRPr lang="cs-CZ" sz="4800" b="1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58204" cy="500066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smtClean="0"/>
              <a:t>krajské město</a:t>
            </a:r>
            <a:endParaRPr lang="cs-CZ" sz="2400" dirty="0" smtClean="0"/>
          </a:p>
          <a:p>
            <a:r>
              <a:rPr lang="cs-CZ" sz="2400" dirty="0" smtClean="0"/>
              <a:t>třetí největší město ČR</a:t>
            </a:r>
          </a:p>
          <a:p>
            <a:r>
              <a:rPr lang="cs-CZ" sz="2400" dirty="0" smtClean="0"/>
              <a:t>letiště </a:t>
            </a:r>
            <a:r>
              <a:rPr lang="cs-CZ" sz="2400" dirty="0" err="1" smtClean="0"/>
              <a:t>Mošnov</a:t>
            </a:r>
            <a:endParaRPr lang="cs-CZ" sz="2400" dirty="0" smtClean="0"/>
          </a:p>
          <a:p>
            <a:r>
              <a:rPr lang="cs-CZ" sz="2400" dirty="0" smtClean="0"/>
              <a:t>Hornické muzeum </a:t>
            </a:r>
            <a:r>
              <a:rPr lang="cs-CZ" sz="2400" dirty="0" err="1" smtClean="0"/>
              <a:t>Landek</a:t>
            </a:r>
            <a:endParaRPr lang="cs-CZ" sz="2400" dirty="0" smtClean="0"/>
          </a:p>
          <a:p>
            <a:r>
              <a:rPr lang="cs-CZ" sz="2400" dirty="0" smtClean="0"/>
              <a:t>výstaviště Černá louka</a:t>
            </a:r>
          </a:p>
          <a:p>
            <a:r>
              <a:rPr lang="cs-CZ" sz="2400" dirty="0" smtClean="0"/>
              <a:t>ZOO</a:t>
            </a:r>
          </a:p>
          <a:p>
            <a:r>
              <a:rPr lang="cs-CZ" sz="2400" dirty="0" smtClean="0"/>
              <a:t>Divadlo loutek, Antonína Dvořáka, Jiřího </a:t>
            </a:r>
            <a:r>
              <a:rPr lang="cs-CZ" sz="2400" dirty="0" err="1" smtClean="0"/>
              <a:t>Myrona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4580" name="Picture 4" descr="http://www.tripzone.cz/content_img_cs/003/ostrava-hornicke-muzeum-okd-landek-w-32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571480"/>
            <a:ext cx="5088058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http://ipruvodce-ostrava.cz/images/small/dvora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3181349"/>
            <a:ext cx="4905375" cy="36766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650" name="Picture 2" descr="http://www.informuji.cz/data/20101631533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71480"/>
            <a:ext cx="4905375" cy="3267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Přímá spojovací šipka 6"/>
          <p:cNvCxnSpPr/>
          <p:nvPr/>
        </p:nvCxnSpPr>
        <p:spPr>
          <a:xfrm rot="10800000">
            <a:off x="4786314" y="2000240"/>
            <a:ext cx="928694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715008" y="1785926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Divadlo loutek</a:t>
            </a:r>
            <a:endParaRPr lang="cs-CZ" sz="24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214678" y="5214950"/>
            <a:ext cx="1000132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42910" y="5000636"/>
            <a:ext cx="3143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Divadlo Antonína Dvořáka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58204" cy="86752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Jokerman" pitchFamily="82" charset="0"/>
              </a:rPr>
              <a:t>Opava</a:t>
            </a:r>
            <a:endParaRPr lang="cs-CZ" sz="4800" b="1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Slezské divadlo</a:t>
            </a:r>
          </a:p>
          <a:p>
            <a:r>
              <a:rPr lang="cs-CZ" sz="2400" dirty="0" smtClean="0"/>
              <a:t>Slezské muzeum (nejstarší v ČR)</a:t>
            </a:r>
          </a:p>
          <a:p>
            <a:r>
              <a:rPr lang="cs-CZ" sz="2400" dirty="0" smtClean="0"/>
              <a:t>Slezská univerzita</a:t>
            </a:r>
            <a:endParaRPr lang="cs-CZ" sz="2400" dirty="0"/>
          </a:p>
        </p:txBody>
      </p:sp>
      <p:pic>
        <p:nvPicPr>
          <p:cNvPr id="25602" name="Picture 2" descr="http://www.moravskoslezsky.kraj.cz/fotky/obr.php?name=PICT0002.JPG&amp;id=12370&amp;width=57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270563"/>
            <a:ext cx="4786346" cy="35874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5604" name="Picture 4" descr="http://expedice.rps.cz/galerie1/gal22388/o1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2500282"/>
            <a:ext cx="3268288" cy="4357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Přímá spojovací šipka 6"/>
          <p:cNvCxnSpPr/>
          <p:nvPr/>
        </p:nvCxnSpPr>
        <p:spPr>
          <a:xfrm rot="5400000">
            <a:off x="1214414" y="3214686"/>
            <a:ext cx="642942" cy="714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643306" y="2500306"/>
            <a:ext cx="1643074" cy="7143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04088"/>
            <a:ext cx="8186766" cy="79608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Jokerman" pitchFamily="82" charset="0"/>
              </a:rPr>
              <a:t>Hradec nad Moravicí</a:t>
            </a:r>
            <a:endParaRPr lang="cs-CZ" sz="4800" b="1" dirty="0">
              <a:latin typeface="Jokerman" pitchFamily="82" charset="0"/>
            </a:endParaRPr>
          </a:p>
        </p:txBody>
      </p:sp>
      <p:pic>
        <p:nvPicPr>
          <p:cNvPr id="23556" name="Picture 4" descr="http://lh3.ggpht.com/-6EXlS20fGoE/S_HJ1sfsf6E/AAAAAAAAcm4/0wwAkZ44ju0/HradecNadMoravi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14854" y="1571612"/>
            <a:ext cx="6514292" cy="43386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1964513" y="6000768"/>
            <a:ext cx="5214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Zámek Hradec nad Moravicí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04088"/>
            <a:ext cx="8258204" cy="93896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Jokerman" pitchFamily="82" charset="0"/>
              </a:rPr>
              <a:t>Kopřivnice</a:t>
            </a:r>
            <a:endParaRPr lang="cs-CZ" sz="4800" b="1" dirty="0">
              <a:latin typeface="Jokerman" pitchFamily="82" charset="0"/>
            </a:endParaRPr>
          </a:p>
        </p:txBody>
      </p:sp>
      <p:pic>
        <p:nvPicPr>
          <p:cNvPr id="28674" name="Picture 2" descr="http://www.kampocesku.cz/gallery/2008_03/Muzeum-Tatra-Kopriv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643050"/>
            <a:ext cx="5857916" cy="43792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2214546" y="6000768"/>
            <a:ext cx="4786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Technické muzeum Tatra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04088"/>
            <a:ext cx="8258204" cy="867524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Jokerman" pitchFamily="82" charset="0"/>
              </a:rPr>
              <a:t>Štramberk</a:t>
            </a:r>
            <a:endParaRPr lang="cs-CZ" sz="4800" b="1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58204" cy="47529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Štramberská trúba</a:t>
            </a:r>
          </a:p>
          <a:p>
            <a:r>
              <a:rPr lang="cs-CZ" sz="2400" dirty="0" smtClean="0"/>
              <a:t>jeskyně Šipka</a:t>
            </a:r>
          </a:p>
          <a:p>
            <a:r>
              <a:rPr lang="cs-CZ" sz="2400" dirty="0" smtClean="0"/>
              <a:t>štramberské uši</a:t>
            </a:r>
            <a:endParaRPr lang="cs-CZ" sz="2400" dirty="0"/>
          </a:p>
        </p:txBody>
      </p:sp>
      <p:pic>
        <p:nvPicPr>
          <p:cNvPr id="21506" name="Picture 2" descr="http://rozhledny.uh.cz/truba/tru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1" y="2762221"/>
            <a:ext cx="3071834" cy="40957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08" name="Picture 4" descr="http://itras.cz/fotogalerie/jeskyne-sipka/velke/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714356"/>
            <a:ext cx="4214842" cy="3159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10" name="Picture 6" descr="http://www.receptyonline.cz/data/pics/aktualne-stramberske-usi/stramberskeus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9126" y="3786190"/>
            <a:ext cx="4464874" cy="3214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0" name="Přímá spojovací šipka 9"/>
          <p:cNvCxnSpPr/>
          <p:nvPr/>
        </p:nvCxnSpPr>
        <p:spPr>
          <a:xfrm>
            <a:off x="2643174" y="2143116"/>
            <a:ext cx="857256" cy="1588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04088"/>
            <a:ext cx="8258204" cy="79608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err="1" smtClean="0">
                <a:latin typeface="Jokerman" pitchFamily="82" charset="0"/>
              </a:rPr>
              <a:t>Klimkovice</a:t>
            </a:r>
            <a:endParaRPr lang="cs-CZ" sz="4800" b="1" dirty="0">
              <a:latin typeface="Jokerman" pitchFamily="82" charset="0"/>
            </a:endParaRPr>
          </a:p>
        </p:txBody>
      </p:sp>
      <p:pic>
        <p:nvPicPr>
          <p:cNvPr id="1026" name="Picture 2" descr="http://www.lecebne-lazne.cz/upload/images-cache/664/8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7815" y="1500174"/>
            <a:ext cx="6328371" cy="42148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2571736" y="5715016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lázně v </a:t>
            </a:r>
            <a:r>
              <a:rPr lang="cs-CZ" sz="2400" dirty="0" err="1" smtClean="0"/>
              <a:t>Klimkovicích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186766" cy="5817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Doplň neúplné věty: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50"/>
            <a:ext cx="8258204" cy="521499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Nejvyšším vrcholem Beskyd je …………………………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………………………. je nejvyšším vrcholem Jeseníků.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K největším řekám v kraji patří …………………, …………………, ………………… a </a:t>
            </a:r>
          </a:p>
          <a:p>
            <a:pPr>
              <a:buNone/>
            </a:pPr>
            <a:r>
              <a:rPr lang="cs-CZ" sz="2000" dirty="0" smtClean="0"/>
              <a:t>     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Krajským městem je ……………….., najdeme tam tyto zajímavosti: ……………………………………………………………………………………………………………..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Centrem Slezska je město 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sz="2000" b="1" i="1" dirty="0" smtClean="0"/>
              <a:t>Co víš o těchto městech:</a:t>
            </a:r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2000" dirty="0" err="1" smtClean="0"/>
              <a:t>Klimkovice</a:t>
            </a:r>
            <a:r>
              <a:rPr lang="cs-CZ" sz="2000" dirty="0" smtClean="0"/>
              <a:t> ………………………………………………………..</a:t>
            </a:r>
          </a:p>
          <a:p>
            <a:pPr>
              <a:buNone/>
            </a:pPr>
            <a:r>
              <a:rPr lang="cs-CZ" sz="2000" dirty="0" smtClean="0"/>
              <a:t>     Štramberk …………………………………………………………</a:t>
            </a:r>
          </a:p>
          <a:p>
            <a:pPr>
              <a:buNone/>
            </a:pPr>
            <a:r>
              <a:rPr lang="cs-CZ" sz="2000" dirty="0" smtClean="0"/>
              <a:t>     Nový Jičín ………………………………………………………….</a:t>
            </a:r>
          </a:p>
          <a:p>
            <a:pPr>
              <a:buNone/>
            </a:pPr>
            <a:r>
              <a:rPr lang="cs-CZ" sz="2000" dirty="0" smtClean="0"/>
              <a:t>     Studénka …………………………………………………………..</a:t>
            </a:r>
          </a:p>
          <a:p>
            <a:pPr>
              <a:buNone/>
            </a:pPr>
            <a:r>
              <a:rPr lang="cs-CZ" sz="2000" dirty="0" smtClean="0"/>
              <a:t>     Hradec nad Moravicí ………………………………………..</a:t>
            </a:r>
          </a:p>
          <a:p>
            <a:pPr>
              <a:buNone/>
            </a:pPr>
            <a:r>
              <a:rPr lang="cs-CZ" sz="2000" dirty="0" smtClean="0"/>
              <a:t>     Kopřivnice ………………………………………………………..</a:t>
            </a:r>
            <a:endParaRPr lang="cs-CZ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186766" cy="72464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Doplň neúplné věty - 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58204" cy="4967302"/>
          </a:xfrm>
        </p:spPr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Nejvyšším vrcholem Beskyd je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Lysá hora.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Praděd</a:t>
            </a:r>
            <a:r>
              <a:rPr lang="cs-CZ" sz="2800" dirty="0" smtClean="0"/>
              <a:t> je nejvyšším vrcholem Jeseníků.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 největším řekám v kraji patří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Odra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Morava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Opava</a:t>
            </a:r>
            <a:r>
              <a:rPr lang="cs-CZ" sz="2800" dirty="0" smtClean="0"/>
              <a:t> a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Ostravice</a:t>
            </a:r>
            <a:r>
              <a:rPr lang="cs-CZ" sz="2800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Krajským městem je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Ostrava</a:t>
            </a:r>
            <a:r>
              <a:rPr lang="cs-CZ" sz="2800" dirty="0" smtClean="0"/>
              <a:t>, najdeme tam tyto zajímavosti: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letiště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</a:rPr>
              <a:t>Mošnov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výstaviště Černá louka</a:t>
            </a:r>
            <a:r>
              <a:rPr lang="cs-CZ" sz="2800" dirty="0" smtClean="0"/>
              <a:t>,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</a:rPr>
              <a:t>Landek</a:t>
            </a:r>
            <a:r>
              <a:rPr lang="cs-CZ" sz="2800" dirty="0" smtClean="0"/>
              <a:t> a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Divadlo loutek</a:t>
            </a:r>
            <a:r>
              <a:rPr lang="cs-CZ" sz="2800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Centrem Slezska je město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Opava</a:t>
            </a:r>
            <a:r>
              <a:rPr lang="cs-CZ" sz="2800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800" b="1" i="1" dirty="0" smtClean="0"/>
              <a:t>Co víš o těchto městech:</a:t>
            </a:r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sz="2800" dirty="0" err="1" smtClean="0"/>
              <a:t>Klimkovice</a:t>
            </a:r>
            <a:r>
              <a:rPr lang="cs-CZ" sz="2800" dirty="0" smtClean="0"/>
              <a:t> -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lázně</a:t>
            </a:r>
          </a:p>
          <a:p>
            <a:pPr>
              <a:buNone/>
            </a:pPr>
            <a:r>
              <a:rPr lang="cs-CZ" sz="2800" dirty="0" smtClean="0"/>
              <a:t>     Štramberk –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trúba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štramberské uši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jeskyně Šipka</a:t>
            </a:r>
          </a:p>
          <a:p>
            <a:pPr>
              <a:buNone/>
            </a:pPr>
            <a:r>
              <a:rPr lang="cs-CZ" sz="2800" dirty="0" smtClean="0"/>
              <a:t>     Nový Jičín –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výroba klobouků Tonak</a:t>
            </a:r>
          </a:p>
          <a:p>
            <a:pPr>
              <a:buNone/>
            </a:pPr>
            <a:r>
              <a:rPr lang="cs-CZ" sz="2800" dirty="0" smtClean="0"/>
              <a:t>     Studénka –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výroba vagónů</a:t>
            </a:r>
          </a:p>
          <a:p>
            <a:pPr>
              <a:buNone/>
            </a:pPr>
            <a:r>
              <a:rPr lang="cs-CZ" sz="2800" dirty="0" smtClean="0"/>
              <a:t>     Hradec nad Moravicí -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zámek</a:t>
            </a:r>
          </a:p>
          <a:p>
            <a:pPr>
              <a:buNone/>
            </a:pPr>
            <a:r>
              <a:rPr lang="cs-CZ" sz="2800" dirty="0" smtClean="0"/>
              <a:t>     Kopřivnice –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Technické muzeum Tatra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2976" y="642918"/>
          <a:ext cx="6477030" cy="3143270"/>
        </p:xfrm>
        <a:graphic>
          <a:graphicData uri="http://schemas.openxmlformats.org/drawingml/2006/table">
            <a:tbl>
              <a:tblPr/>
              <a:tblGrid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</a:tblGrid>
              <a:tr h="31432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57290" y="3857628"/>
            <a:ext cx="66437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město, v němž se vyrábí vagóny</a:t>
            </a:r>
          </a:p>
          <a:p>
            <a:pPr marL="342900" indent="-342900">
              <a:buAutoNum type="arabicPeriod"/>
            </a:pPr>
            <a:r>
              <a:rPr lang="cs-CZ" dirty="0" smtClean="0"/>
              <a:t>letiště v Ostravě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nejvyšší vrchol Jeseníků</a:t>
            </a:r>
          </a:p>
          <a:p>
            <a:pPr marL="342900" indent="-342900">
              <a:buAutoNum type="arabicPeriod"/>
            </a:pPr>
            <a:r>
              <a:rPr lang="cs-CZ" dirty="0" smtClean="0"/>
              <a:t>----</a:t>
            </a:r>
          </a:p>
          <a:p>
            <a:pPr marL="342900" indent="-342900">
              <a:buAutoNum type="arabicPeriod"/>
            </a:pPr>
            <a:r>
              <a:rPr lang="cs-CZ" dirty="0" smtClean="0"/>
              <a:t>lázeňské město</a:t>
            </a:r>
          </a:p>
          <a:p>
            <a:pPr marL="342900" indent="-342900">
              <a:buAutoNum type="arabicPeriod"/>
            </a:pPr>
            <a:r>
              <a:rPr lang="cs-CZ" dirty="0" smtClean="0"/>
              <a:t>město, kde se vyrábí klobouky Tonak</a:t>
            </a:r>
          </a:p>
          <a:p>
            <a:pPr marL="342900" indent="-342900">
              <a:buAutoNum type="arabicPeriod"/>
            </a:pPr>
            <a:r>
              <a:rPr lang="cs-CZ" dirty="0" smtClean="0"/>
              <a:t>pohoří na SZ Moravy</a:t>
            </a:r>
          </a:p>
          <a:p>
            <a:pPr marL="342900" indent="-342900">
              <a:buAutoNum type="arabicPeriod"/>
            </a:pPr>
            <a:r>
              <a:rPr lang="cs-CZ" dirty="0" smtClean="0"/>
              <a:t>pravěká jeskyně ve Štramberku</a:t>
            </a:r>
          </a:p>
          <a:p>
            <a:pPr marL="342900" indent="-342900">
              <a:buAutoNum type="arabicPeriod"/>
            </a:pPr>
            <a:r>
              <a:rPr lang="cs-CZ" dirty="0" smtClean="0"/>
              <a:t>zámek</a:t>
            </a:r>
          </a:p>
          <a:p>
            <a:pPr marL="342900" indent="-342900">
              <a:buAutoNum type="arabicPeriod"/>
            </a:pPr>
            <a:r>
              <a:rPr lang="cs-CZ" dirty="0" smtClean="0"/>
              <a:t>hornické muzeum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2976" y="642918"/>
          <a:ext cx="6477030" cy="3143270"/>
        </p:xfrm>
        <a:graphic>
          <a:graphicData uri="http://schemas.openxmlformats.org/drawingml/2006/table">
            <a:tbl>
              <a:tblPr/>
              <a:tblGrid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  <a:gridCol w="308430"/>
              </a:tblGrid>
              <a:tr h="31432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32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7257" marR="7257" marT="725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57" marR="7257" marT="725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57290" y="3857628"/>
            <a:ext cx="664373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město, v němž se vyrábí vagóny</a:t>
            </a:r>
          </a:p>
          <a:p>
            <a:pPr marL="342900" indent="-342900">
              <a:buAutoNum type="arabicPeriod"/>
            </a:pPr>
            <a:r>
              <a:rPr lang="cs-CZ" dirty="0" smtClean="0"/>
              <a:t>letiště v Ostravě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nejvyšší vrchol Jeseníků</a:t>
            </a:r>
          </a:p>
          <a:p>
            <a:pPr marL="342900" indent="-342900">
              <a:buAutoNum type="arabicPeriod"/>
            </a:pPr>
            <a:r>
              <a:rPr lang="cs-CZ" dirty="0" smtClean="0"/>
              <a:t>----</a:t>
            </a:r>
          </a:p>
          <a:p>
            <a:pPr marL="342900" indent="-342900">
              <a:buAutoNum type="arabicPeriod"/>
            </a:pPr>
            <a:r>
              <a:rPr lang="cs-CZ" dirty="0" smtClean="0"/>
              <a:t>lázeňské město</a:t>
            </a:r>
          </a:p>
          <a:p>
            <a:pPr marL="342900" indent="-342900">
              <a:buAutoNum type="arabicPeriod"/>
            </a:pPr>
            <a:r>
              <a:rPr lang="cs-CZ" dirty="0" smtClean="0"/>
              <a:t>město, kde se vyrábí klobouky Tonak</a:t>
            </a:r>
          </a:p>
          <a:p>
            <a:pPr marL="342900" indent="-342900">
              <a:buAutoNum type="arabicPeriod"/>
            </a:pPr>
            <a:r>
              <a:rPr lang="cs-CZ" dirty="0" smtClean="0"/>
              <a:t>pohoří na SZ Moravy</a:t>
            </a:r>
          </a:p>
          <a:p>
            <a:pPr marL="342900" indent="-342900">
              <a:buAutoNum type="arabicPeriod"/>
            </a:pPr>
            <a:r>
              <a:rPr lang="cs-CZ" dirty="0" smtClean="0"/>
              <a:t>pravěká jeskyně ve Štramberku</a:t>
            </a:r>
          </a:p>
          <a:p>
            <a:pPr marL="342900" indent="-342900">
              <a:buAutoNum type="arabicPeriod"/>
            </a:pPr>
            <a:r>
              <a:rPr lang="cs-CZ" dirty="0" smtClean="0"/>
              <a:t>zámek</a:t>
            </a:r>
          </a:p>
          <a:p>
            <a:pPr marL="342900" indent="-342900">
              <a:buAutoNum type="arabicPeriod"/>
            </a:pPr>
            <a:r>
              <a:rPr lang="cs-CZ" dirty="0" smtClean="0"/>
              <a:t>hornické muzeum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00100" y="642918"/>
          <a:ext cx="5929335" cy="3077541"/>
        </p:xfrm>
        <a:graphic>
          <a:graphicData uri="http://schemas.openxmlformats.org/drawingml/2006/table">
            <a:tbl>
              <a:tblPr/>
              <a:tblGrid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</a:tblGrid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28728" y="3857628"/>
            <a:ext cx="72866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pravěká jeskyně ve Štramberku</a:t>
            </a:r>
          </a:p>
          <a:p>
            <a:pPr marL="342900" indent="-342900">
              <a:buAutoNum type="arabicPeriod"/>
            </a:pPr>
            <a:r>
              <a:rPr lang="cs-CZ" dirty="0" smtClean="0"/>
              <a:t>továrna na výrobu klobouků v Novém Jičíně</a:t>
            </a:r>
          </a:p>
          <a:p>
            <a:pPr marL="342900" indent="-342900">
              <a:buAutoNum type="arabicPeriod"/>
            </a:pPr>
            <a:r>
              <a:rPr lang="cs-CZ" dirty="0" smtClean="0"/>
              <a:t>řeka na Moravě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centrum Slezska</a:t>
            </a:r>
          </a:p>
          <a:p>
            <a:pPr marL="342900" indent="-342900">
              <a:buAutoNum type="arabicPeriod"/>
            </a:pPr>
            <a:r>
              <a:rPr lang="cs-CZ" dirty="0" smtClean="0"/>
              <a:t>letiště v Ostravě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pohoří na JV Moravy</a:t>
            </a:r>
          </a:p>
          <a:p>
            <a:pPr marL="342900" indent="-342900">
              <a:buAutoNum type="arabicPeriod"/>
            </a:pPr>
            <a:r>
              <a:rPr lang="cs-CZ" dirty="0" smtClean="0"/>
              <a:t>hornické muzeum v Ostravě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krajské město Moravskoslezského kraje</a:t>
            </a:r>
          </a:p>
          <a:p>
            <a:pPr marL="342900" indent="-342900">
              <a:buAutoNum type="arabicPeriod"/>
            </a:pPr>
            <a:r>
              <a:rPr lang="cs-CZ" dirty="0" smtClean="0"/>
              <a:t>lázeňské město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00100" y="642918"/>
          <a:ext cx="5929335" cy="3077541"/>
        </p:xfrm>
        <a:graphic>
          <a:graphicData uri="http://schemas.openxmlformats.org/drawingml/2006/table">
            <a:tbl>
              <a:tblPr/>
              <a:tblGrid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  <a:gridCol w="395289"/>
              </a:tblGrid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ln w="28575">
                            <a:solidFill>
                              <a:schemeClr val="accent5"/>
                            </a:solidFill>
                          </a:ln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Š</a:t>
                      </a:r>
                      <a:endParaRPr lang="cs-CZ" sz="2000" b="0" i="0" u="none" strike="noStrike" dirty="0">
                        <a:ln w="28575">
                          <a:solidFill>
                            <a:schemeClr val="accent5"/>
                          </a:solidFill>
                        </a:ln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T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B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194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ln w="285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ln w="285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28728" y="3857628"/>
            <a:ext cx="72866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pravěká jeskyně ve Štramberku</a:t>
            </a:r>
          </a:p>
          <a:p>
            <a:pPr marL="342900" indent="-342900">
              <a:buAutoNum type="arabicPeriod"/>
            </a:pPr>
            <a:r>
              <a:rPr lang="cs-CZ" dirty="0" smtClean="0"/>
              <a:t>továrna na výrobu klobouků v Novém Jičíně</a:t>
            </a:r>
          </a:p>
          <a:p>
            <a:pPr marL="342900" indent="-342900">
              <a:buAutoNum type="arabicPeriod"/>
            </a:pPr>
            <a:r>
              <a:rPr lang="cs-CZ" dirty="0" smtClean="0"/>
              <a:t>řeka na Moravě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centrum Slezska</a:t>
            </a:r>
          </a:p>
          <a:p>
            <a:pPr marL="342900" indent="-342900">
              <a:buAutoNum type="arabicPeriod"/>
            </a:pPr>
            <a:r>
              <a:rPr lang="cs-CZ" dirty="0" smtClean="0"/>
              <a:t>letiště v Ostravě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pohoří na JV Moravy</a:t>
            </a:r>
          </a:p>
          <a:p>
            <a:pPr marL="342900" indent="-342900">
              <a:buAutoNum type="arabicPeriod"/>
            </a:pPr>
            <a:r>
              <a:rPr lang="cs-CZ" dirty="0" smtClean="0"/>
              <a:t>hornické muzeum v Ostravě</a:t>
            </a:r>
          </a:p>
          <a:p>
            <a:pPr marL="342900" indent="-342900">
              <a:buAutoNum type="arabicPeriod"/>
            </a:pPr>
            <a:r>
              <a:rPr lang="cs-CZ" dirty="0" smtClean="0"/>
              <a:t>krajské město Moravskoslezského kraje</a:t>
            </a:r>
          </a:p>
          <a:p>
            <a:pPr marL="342900" indent="-342900">
              <a:buAutoNum type="arabicPeriod"/>
            </a:pPr>
            <a:r>
              <a:rPr lang="cs-CZ" dirty="0" smtClean="0"/>
              <a:t>lázeňské město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7772"/>
            <a:ext cx="7772400" cy="1362456"/>
          </a:xfrm>
        </p:spPr>
        <p:txBody>
          <a:bodyPr/>
          <a:lstStyle/>
          <a:p>
            <a:pPr algn="ctr"/>
            <a:r>
              <a:rPr lang="cs-CZ" sz="8800" dirty="0" smtClean="0">
                <a:solidFill>
                  <a:schemeClr val="tx1"/>
                </a:solidFill>
                <a:latin typeface="+mn-lt"/>
              </a:rPr>
              <a:t>KONEC</a:t>
            </a:r>
            <a:endParaRPr lang="cs-CZ" sz="8800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85794"/>
            <a:ext cx="8329642" cy="5786478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sz="1400" dirty="0" smtClean="0">
                <a:hlinkClick r:id="rId2"/>
              </a:rPr>
              <a:t>http://hornicky-klub.</a:t>
            </a:r>
            <a:r>
              <a:rPr lang="cs-CZ" sz="1400" dirty="0" err="1" smtClean="0">
                <a:hlinkClick r:id="rId2"/>
              </a:rPr>
              <a:t>info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view.php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cisloclanku</a:t>
            </a:r>
            <a:r>
              <a:rPr lang="cs-CZ" sz="1400" dirty="0" smtClean="0">
                <a:hlinkClick r:id="rId2"/>
              </a:rPr>
              <a:t>=2007070014</a:t>
            </a:r>
            <a:endParaRPr lang="cs-CZ" sz="1400" dirty="0" smtClean="0"/>
          </a:p>
          <a:p>
            <a:pPr>
              <a:spcBef>
                <a:spcPts val="0"/>
              </a:spcBef>
            </a:pPr>
            <a:r>
              <a:rPr lang="cs-CZ" sz="1400" dirty="0" smtClean="0">
                <a:hlinkClick r:id="rId3"/>
              </a:rPr>
              <a:t>http://cs.wikipedia.org/wiki/Moravskoslezsk%C3%BD_kraj</a:t>
            </a:r>
            <a:endParaRPr lang="cs-CZ" sz="1400" dirty="0" smtClean="0"/>
          </a:p>
          <a:p>
            <a:pPr>
              <a:spcBef>
                <a:spcPts val="0"/>
              </a:spcBef>
            </a:pPr>
            <a:r>
              <a:rPr lang="cs-CZ" sz="1400" dirty="0" smtClean="0">
                <a:hlinkClick r:id="rId4"/>
              </a:rPr>
              <a:t>http://vseovinu.vachta.cz/index.php?lan=cs&amp;right=karta&amp;action=&amp;topcategory=599&amp;prevtopcategory=&amp;kraj=&amp;Start=&amp;page_num=25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http://wiki.rvp.cz/Kabinet/Mapy/Mapa_%C4%8CR/Mapy_kraj%C5%AF_%C4%8CR/Moravskoslezsk%C3%BD_kraj_-_poloha_na_map%C4%9B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regionycr.cz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view.php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cisloclanku</a:t>
            </a:r>
            <a:r>
              <a:rPr lang="cs-CZ" sz="1400" dirty="0" smtClean="0">
                <a:hlinkClick r:id="rId6"/>
              </a:rPr>
              <a:t>=2010020902-</a:t>
            </a:r>
            <a:r>
              <a:rPr lang="cs-CZ" sz="1400" dirty="0" err="1" smtClean="0">
                <a:hlinkClick r:id="rId6"/>
              </a:rPr>
              <a:t>moravskoslezsky</a:t>
            </a:r>
            <a:r>
              <a:rPr lang="cs-CZ" sz="1400" dirty="0" smtClean="0">
                <a:hlinkClick r:id="rId6"/>
              </a:rPr>
              <a:t>-kraj-zrekonstruoval-</a:t>
            </a:r>
            <a:r>
              <a:rPr lang="cs-CZ" sz="1400" dirty="0" err="1" smtClean="0">
                <a:hlinkClick r:id="rId6"/>
              </a:rPr>
              <a:t>zarizeni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fontana</a:t>
            </a:r>
            <a:r>
              <a:rPr lang="cs-CZ" sz="1400" dirty="0" smtClean="0">
                <a:hlinkClick r:id="rId6"/>
              </a:rPr>
              <a:t>&amp;</a:t>
            </a:r>
            <a:r>
              <a:rPr lang="cs-CZ" sz="1400" dirty="0" err="1" smtClean="0">
                <a:hlinkClick r:id="rId6"/>
              </a:rPr>
              <a:t>rstema</a:t>
            </a:r>
            <a:r>
              <a:rPr lang="cs-CZ" sz="1400" dirty="0" smtClean="0">
                <a:hlinkClick r:id="rId6"/>
              </a:rPr>
              <a:t>=207&amp;</a:t>
            </a:r>
            <a:r>
              <a:rPr lang="cs-CZ" sz="1400" dirty="0" err="1" smtClean="0">
                <a:hlinkClick r:id="rId6"/>
              </a:rPr>
              <a:t>rsstat</a:t>
            </a:r>
            <a:r>
              <a:rPr lang="cs-CZ" sz="1400" dirty="0" smtClean="0">
                <a:hlinkClick r:id="rId6"/>
              </a:rPr>
              <a:t>=5&amp;</a:t>
            </a:r>
            <a:r>
              <a:rPr lang="cs-CZ" sz="1400" dirty="0" err="1" smtClean="0">
                <a:hlinkClick r:id="rId6"/>
              </a:rPr>
              <a:t>rskraj</a:t>
            </a:r>
            <a:r>
              <a:rPr lang="cs-CZ" sz="1400" dirty="0" smtClean="0">
                <a:hlinkClick r:id="rId6"/>
              </a:rPr>
              <a:t>=6&amp;</a:t>
            </a:r>
            <a:r>
              <a:rPr lang="cs-CZ" sz="1400" dirty="0" err="1" smtClean="0">
                <a:hlinkClick r:id="rId6"/>
              </a:rPr>
              <a:t>rsregion</a:t>
            </a:r>
            <a:r>
              <a:rPr lang="cs-CZ" sz="1400" dirty="0" smtClean="0">
                <a:hlinkClick r:id="rId6"/>
              </a:rPr>
              <a:t>=42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http://verejna-sprava.kr-moravskoslezsky.cz/symboly.html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vyletnik.cz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mistopisny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rejstrik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severni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morava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hruby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jesenik</a:t>
            </a:r>
            <a:r>
              <a:rPr lang="cs-CZ" sz="1400" dirty="0" smtClean="0">
                <a:hlinkClick r:id="rId8"/>
              </a:rPr>
              <a:t>-a-</a:t>
            </a:r>
            <a:r>
              <a:rPr lang="cs-CZ" sz="1400" dirty="0" err="1" smtClean="0">
                <a:hlinkClick r:id="rId8"/>
              </a:rPr>
              <a:t>rychlebske</a:t>
            </a:r>
            <a:r>
              <a:rPr lang="cs-CZ" sz="1400" dirty="0" smtClean="0">
                <a:hlinkClick r:id="rId8"/>
              </a:rPr>
              <a:t>-hory/2808-</a:t>
            </a:r>
            <a:r>
              <a:rPr lang="cs-CZ" sz="1400" dirty="0" err="1" smtClean="0">
                <a:hlinkClick r:id="rId8"/>
              </a:rPr>
              <a:t>praded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http://trnavka.cz/encyklopedie/objekty1.phtml?id=98998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http://old.ochranaprirody.cz/poodri/index.php?cmd=page&amp;id=5127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oazahodonin.cz</a:t>
            </a:r>
            <a:r>
              <a:rPr lang="cs-CZ" sz="1400" dirty="0" smtClean="0">
                <a:hlinkClick r:id="rId11"/>
              </a:rPr>
              <a:t>/aktuality.</a:t>
            </a:r>
            <a:r>
              <a:rPr lang="cs-CZ" sz="1400" dirty="0" err="1" smtClean="0">
                <a:hlinkClick r:id="rId11"/>
              </a:rPr>
              <a:t>html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dalnice.com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fotogal</a:t>
            </a:r>
            <a:r>
              <a:rPr lang="cs-CZ" sz="1400" dirty="0" smtClean="0">
                <a:hlinkClick r:id="rId12"/>
              </a:rPr>
              <a:t>/d01/</a:t>
            </a:r>
            <a:r>
              <a:rPr lang="cs-CZ" sz="1400" dirty="0" err="1" smtClean="0">
                <a:hlinkClick r:id="rId12"/>
              </a:rPr>
              <a:t>lhotka</a:t>
            </a:r>
            <a:r>
              <a:rPr lang="cs-CZ" sz="1400" dirty="0" smtClean="0">
                <a:hlinkClick r:id="rId12"/>
              </a:rPr>
              <a:t>_most_</a:t>
            </a:r>
            <a:r>
              <a:rPr lang="cs-CZ" sz="1400" dirty="0" err="1" smtClean="0">
                <a:hlinkClick r:id="rId12"/>
              </a:rPr>
              <a:t>odra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lhotka</a:t>
            </a:r>
            <a:r>
              <a:rPr lang="cs-CZ" sz="1400" dirty="0" smtClean="0">
                <a:hlinkClick r:id="rId12"/>
              </a:rPr>
              <a:t>_</a:t>
            </a:r>
            <a:r>
              <a:rPr lang="cs-CZ" sz="1400" dirty="0" err="1" smtClean="0">
                <a:hlinkClick r:id="rId12"/>
              </a:rPr>
              <a:t>odra.htm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http://www.</a:t>
            </a:r>
            <a:r>
              <a:rPr lang="cs-CZ" sz="1400" dirty="0" err="1" smtClean="0">
                <a:hlinkClick r:id="rId13"/>
              </a:rPr>
              <a:t>toulcuvdvur.cz</a:t>
            </a:r>
            <a:r>
              <a:rPr lang="cs-CZ" sz="1400" dirty="0" smtClean="0">
                <a:hlinkClick r:id="rId13"/>
              </a:rPr>
              <a:t>/2100-</a:t>
            </a:r>
            <a:r>
              <a:rPr lang="cs-CZ" sz="1400" dirty="0" err="1" smtClean="0">
                <a:hlinkClick r:id="rId13"/>
              </a:rPr>
              <a:t>valasska</a:t>
            </a:r>
            <a:r>
              <a:rPr lang="cs-CZ" sz="1400" dirty="0" smtClean="0">
                <a:hlinkClick r:id="rId13"/>
              </a:rPr>
              <a:t>-ovce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http://www.i-region.</a:t>
            </a:r>
            <a:r>
              <a:rPr lang="cs-CZ" sz="1400" dirty="0" err="1" smtClean="0">
                <a:hlinkClick r:id="rId14"/>
              </a:rPr>
              <a:t>eu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cz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zpravy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strojirenske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vitkovice</a:t>
            </a:r>
            <a:r>
              <a:rPr lang="cs-CZ" sz="1400" dirty="0" smtClean="0">
                <a:hlinkClick r:id="rId14"/>
              </a:rPr>
              <a:t>-obnovily-</a:t>
            </a:r>
            <a:r>
              <a:rPr lang="cs-CZ" sz="1400" dirty="0" err="1" smtClean="0">
                <a:hlinkClick r:id="rId14"/>
              </a:rPr>
              <a:t>pomniky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obetem</a:t>
            </a:r>
            <a:r>
              <a:rPr lang="cs-CZ" sz="1400" dirty="0" smtClean="0">
                <a:hlinkClick r:id="rId14"/>
              </a:rPr>
              <a:t>-2-</a:t>
            </a:r>
            <a:r>
              <a:rPr lang="cs-CZ" sz="1400" dirty="0" err="1" smtClean="0">
                <a:hlinkClick r:id="rId14"/>
              </a:rPr>
              <a:t>svetove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valky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http://www.nazeleno.</a:t>
            </a:r>
            <a:r>
              <a:rPr lang="cs-CZ" sz="1400" dirty="0" err="1" smtClean="0">
                <a:hlinkClick r:id="rId15"/>
              </a:rPr>
              <a:t>cz</a:t>
            </a:r>
            <a:r>
              <a:rPr lang="cs-CZ" sz="1400" dirty="0" smtClean="0">
                <a:hlinkClick r:id="rId15"/>
              </a:rPr>
              <a:t>/energie/ceny-energii/ceny-tepla-2011-</a:t>
            </a:r>
            <a:r>
              <a:rPr lang="cs-CZ" sz="1400" dirty="0" err="1" smtClean="0">
                <a:hlinkClick r:id="rId15"/>
              </a:rPr>
              <a:t>jake</a:t>
            </a:r>
            <a:r>
              <a:rPr lang="cs-CZ" sz="1400" dirty="0" smtClean="0">
                <a:hlinkClick r:id="rId15"/>
              </a:rPr>
              <a:t>-palivo-je-</a:t>
            </a:r>
            <a:r>
              <a:rPr lang="cs-CZ" sz="1400" dirty="0" err="1" smtClean="0">
                <a:hlinkClick r:id="rId15"/>
              </a:rPr>
              <a:t>nejlevnejsi.aspx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http://www.</a:t>
            </a:r>
            <a:r>
              <a:rPr lang="cs-CZ" sz="1400" dirty="0" err="1" smtClean="0">
                <a:hlinkClick r:id="rId16"/>
              </a:rPr>
              <a:t>ostravaci.cz</a:t>
            </a:r>
            <a:r>
              <a:rPr lang="cs-CZ" sz="1400" dirty="0" smtClean="0">
                <a:hlinkClick r:id="rId16"/>
              </a:rPr>
              <a:t>/?s=fotoalbum-</a:t>
            </a:r>
            <a:r>
              <a:rPr lang="cs-CZ" sz="1400" dirty="0" err="1" smtClean="0">
                <a:hlinkClick r:id="rId16"/>
              </a:rPr>
              <a:t>ostrava</a:t>
            </a:r>
            <a:r>
              <a:rPr lang="cs-CZ" sz="1400" dirty="0" smtClean="0">
                <a:hlinkClick r:id="rId16"/>
              </a:rPr>
              <a:t>&amp;b=75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http://www.maturita.</a:t>
            </a:r>
            <a:r>
              <a:rPr lang="cs-CZ" sz="1400" dirty="0" err="1" smtClean="0">
                <a:hlinkClick r:id="rId17"/>
              </a:rPr>
              <a:t>cz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referaty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referat.asp</a:t>
            </a:r>
            <a:r>
              <a:rPr lang="cs-CZ" sz="1400" dirty="0" smtClean="0">
                <a:hlinkClick r:id="rId17"/>
              </a:rPr>
              <a:t>?id=5194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http://www.</a:t>
            </a:r>
            <a:r>
              <a:rPr lang="cs-CZ" sz="1400" dirty="0" err="1" smtClean="0">
                <a:hlinkClick r:id="rId18"/>
              </a:rPr>
              <a:t>portalnovyjicin.cz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http://www.</a:t>
            </a:r>
            <a:r>
              <a:rPr lang="cs-CZ" sz="1400" dirty="0" err="1" smtClean="0">
                <a:hlinkClick r:id="rId19"/>
              </a:rPr>
              <a:t>tourism.cz</a:t>
            </a:r>
            <a:r>
              <a:rPr lang="cs-CZ" sz="1400" dirty="0" smtClean="0">
                <a:hlinkClick r:id="rId19"/>
              </a:rPr>
              <a:t>/encyklopedie/objekty1.phtml?id=49834</a:t>
            </a:r>
            <a:endParaRPr lang="cs-CZ" sz="1400" dirty="0" smtClean="0"/>
          </a:p>
          <a:p>
            <a:r>
              <a:rPr lang="cs-CZ" sz="1400" dirty="0" smtClean="0">
                <a:hlinkClick r:id="rId20"/>
              </a:rPr>
              <a:t>http://www.novinky.</a:t>
            </a:r>
            <a:r>
              <a:rPr lang="cs-CZ" sz="1400" dirty="0" err="1" smtClean="0">
                <a:hlinkClick r:id="rId20"/>
              </a:rPr>
              <a:t>cz</a:t>
            </a:r>
            <a:r>
              <a:rPr lang="cs-CZ" sz="1400" dirty="0" smtClean="0">
                <a:hlinkClick r:id="rId20"/>
              </a:rPr>
              <a:t>/veda-</a:t>
            </a:r>
            <a:r>
              <a:rPr lang="cs-CZ" sz="1400" dirty="0" err="1" smtClean="0">
                <a:hlinkClick r:id="rId20"/>
              </a:rPr>
              <a:t>skoly</a:t>
            </a:r>
            <a:r>
              <a:rPr lang="cs-CZ" sz="1400" dirty="0" smtClean="0">
                <a:hlinkClick r:id="rId20"/>
              </a:rPr>
              <a:t>/205652-v-</a:t>
            </a:r>
            <a:r>
              <a:rPr lang="cs-CZ" sz="1400" dirty="0" err="1" smtClean="0">
                <a:hlinkClick r:id="rId20"/>
              </a:rPr>
              <a:t>karvine</a:t>
            </a:r>
            <a:r>
              <a:rPr lang="cs-CZ" sz="1400" dirty="0" smtClean="0">
                <a:hlinkClick r:id="rId20"/>
              </a:rPr>
              <a:t>-vznikla-</a:t>
            </a:r>
            <a:r>
              <a:rPr lang="cs-CZ" sz="1400" dirty="0" err="1" smtClean="0">
                <a:hlinkClick r:id="rId20"/>
              </a:rPr>
              <a:t>zazitkova</a:t>
            </a:r>
            <a:r>
              <a:rPr lang="cs-CZ" sz="1400" dirty="0" smtClean="0">
                <a:hlinkClick r:id="rId20"/>
              </a:rPr>
              <a:t>-univerzita-za-skripta-a-index-</a:t>
            </a:r>
            <a:r>
              <a:rPr lang="cs-CZ" sz="1400" dirty="0" err="1" smtClean="0">
                <a:hlinkClick r:id="rId20"/>
              </a:rPr>
              <a:t>zaplatite</a:t>
            </a:r>
            <a:r>
              <a:rPr lang="cs-CZ" sz="1400" dirty="0" smtClean="0">
                <a:hlinkClick r:id="rId20"/>
              </a:rPr>
              <a:t>-30-korun.</a:t>
            </a:r>
            <a:r>
              <a:rPr lang="cs-CZ" sz="1400" dirty="0" err="1" smtClean="0">
                <a:hlinkClick r:id="rId20"/>
              </a:rPr>
              <a:t>html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http://ceska-republika.tripzone.cz/fotogalerie/ostrava-hornicke-muzeum-okd-landek-3218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857232"/>
            <a:ext cx="8258204" cy="5467368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http://www.informuji.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/objekt/162-divadlo-loutek-</a:t>
            </a:r>
            <a:r>
              <a:rPr lang="cs-CZ" sz="1400" dirty="0" err="1" smtClean="0">
                <a:hlinkClick r:id="rId2"/>
              </a:rPr>
              <a:t>ostrava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http://ipruvodce-ostrava.cz/divadlo-antonina-dvoraka.php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moravskoslezsky.kraj.cz</a:t>
            </a:r>
            <a:r>
              <a:rPr lang="cs-CZ" sz="1400" dirty="0" smtClean="0">
                <a:hlinkClick r:id="rId4"/>
              </a:rPr>
              <a:t>/encyklopedie/objekty1.phtml?id=110639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http://expedice.</a:t>
            </a:r>
            <a:r>
              <a:rPr lang="cs-CZ" sz="1400" dirty="0" err="1" smtClean="0">
                <a:hlinkClick r:id="rId5"/>
              </a:rPr>
              <a:t>rps.cz</a:t>
            </a:r>
            <a:r>
              <a:rPr lang="cs-CZ" sz="1400" dirty="0" smtClean="0">
                <a:hlinkClick r:id="rId5"/>
              </a:rPr>
              <a:t>/lokalita_foto.</a:t>
            </a:r>
            <a:r>
              <a:rPr lang="cs-CZ" sz="1400" dirty="0" err="1" smtClean="0">
                <a:hlinkClick r:id="rId5"/>
              </a:rPr>
              <a:t>php</a:t>
            </a:r>
            <a:r>
              <a:rPr lang="cs-CZ" sz="1400" dirty="0" smtClean="0">
                <a:hlinkClick r:id="rId5"/>
              </a:rPr>
              <a:t>?id=6519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http://picasaweb.google.com/115197580253583931970?gsessionid=Wsrp-IxZrMDJdBYttg33CQ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kampocesku.cz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view.php</a:t>
            </a:r>
            <a:r>
              <a:rPr lang="cs-CZ" sz="1400" dirty="0" smtClean="0">
                <a:hlinkClick r:id="rId7"/>
              </a:rPr>
              <a:t>?</a:t>
            </a:r>
            <a:r>
              <a:rPr lang="cs-CZ" sz="1400" dirty="0" err="1" smtClean="0">
                <a:hlinkClick r:id="rId7"/>
              </a:rPr>
              <a:t>cisloclanku</a:t>
            </a:r>
            <a:r>
              <a:rPr lang="cs-CZ" sz="1400" dirty="0" smtClean="0">
                <a:hlinkClick r:id="rId7"/>
              </a:rPr>
              <a:t>=2008030018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http://rozhledny.</a:t>
            </a:r>
            <a:r>
              <a:rPr lang="cs-CZ" sz="1400" dirty="0" err="1" smtClean="0">
                <a:hlinkClick r:id="rId8"/>
              </a:rPr>
              <a:t>uh.cz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truba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truba.htm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http://itras.cz/jeskyne-sipka/galerie/2390/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receptyonline.cz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stramberske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usi</a:t>
            </a:r>
            <a:r>
              <a:rPr lang="cs-CZ" sz="1400" dirty="0" smtClean="0">
                <a:hlinkClick r:id="rId10"/>
              </a:rPr>
              <a:t>--589.html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lecebne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lazne.cz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cs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lazne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cr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klimkovice</a:t>
            </a:r>
            <a:endParaRPr lang="cs-CZ" sz="140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8">
      <a:dk1>
        <a:sysClr val="windowText" lastClr="000000"/>
      </a:dk1>
      <a:lt1>
        <a:sysClr val="window" lastClr="FFFFFF"/>
      </a:lt1>
      <a:dk2>
        <a:srgbClr val="005828"/>
      </a:dk2>
      <a:lt2>
        <a:srgbClr val="00843C"/>
      </a:lt2>
      <a:accent1>
        <a:srgbClr val="92D050"/>
      </a:accent1>
      <a:accent2>
        <a:srgbClr val="00B050"/>
      </a:accent2>
      <a:accent3>
        <a:srgbClr val="2E6E36"/>
      </a:accent3>
      <a:accent4>
        <a:srgbClr val="FFFF00"/>
      </a:accent4>
      <a:accent5>
        <a:srgbClr val="FF0000"/>
      </a:accent5>
      <a:accent6>
        <a:srgbClr val="C00000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474</TotalTime>
  <Words>803</Words>
  <Application>Microsoft Office PowerPoint</Application>
  <PresentationFormat>Předvádění na obrazovce (4:3)</PresentationFormat>
  <Paragraphs>488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Tok</vt:lpstr>
      <vt:lpstr>Prezentace aplikace PowerPoint</vt:lpstr>
      <vt:lpstr>MORAVSKOSLEZSKÝ KRAJ</vt:lpstr>
      <vt:lpstr>Prezentace aplikace PowerPoint</vt:lpstr>
      <vt:lpstr>Prezentace aplikace PowerPoint</vt:lpstr>
      <vt:lpstr>Povrch</vt:lpstr>
      <vt:lpstr>Vodstvo</vt:lpstr>
      <vt:lpstr>Zemědělství</vt:lpstr>
      <vt:lpstr>Průmysl</vt:lpstr>
      <vt:lpstr>MĚSTA</vt:lpstr>
      <vt:lpstr>Ostrava</vt:lpstr>
      <vt:lpstr>Prezentace aplikace PowerPoint</vt:lpstr>
      <vt:lpstr>Opava</vt:lpstr>
      <vt:lpstr>Hradec nad Moravicí</vt:lpstr>
      <vt:lpstr>Kopřivnice</vt:lpstr>
      <vt:lpstr>Štramberk</vt:lpstr>
      <vt:lpstr>Klimkovice</vt:lpstr>
      <vt:lpstr>Doplň neúplné věty:</vt:lpstr>
      <vt:lpstr>Doplň neúplné věty - správné řešení</vt:lpstr>
      <vt:lpstr>Prezentace aplikace PowerPoint</vt:lpstr>
      <vt:lpstr>Prezentace aplikace PowerPoint</vt:lpstr>
      <vt:lpstr>Prezentace aplikace PowerPoint</vt:lpstr>
      <vt:lpstr>Prezentace aplikace PowerPoint</vt:lpstr>
      <vt:lpstr>KONEC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Jsme v moravskoslezském kraji</dc:title>
  <dc:creator>Jitka Kolářová</dc:creator>
  <cp:lastModifiedBy>0XLQ</cp:lastModifiedBy>
  <cp:revision>71</cp:revision>
  <dcterms:created xsi:type="dcterms:W3CDTF">2011-10-07T14:02:24Z</dcterms:created>
  <dcterms:modified xsi:type="dcterms:W3CDTF">2012-02-03T08:52:19Z</dcterms:modified>
</cp:coreProperties>
</file>