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E97864-9BA1-450D-B704-BD8FD39B94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457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1BFCE-D07F-4594-AF61-AD7E744EB5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76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417D65-51D4-457C-847B-A1441EC71EB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484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800213-FE2D-47A5-90EF-DD443EB763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090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5896A4-2510-4FFC-AC36-86969450D34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545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0D496-6F3D-4ADC-87F0-49CE9B0CC51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530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B45897-A03E-449E-8C03-DA82C369365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072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1D696C-41E6-4B97-9F55-4EB656361E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43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F8914-744B-4AFD-8D29-D167B501DF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989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AA3F2D-025F-4F09-87BA-D2A68B71309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147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D8CA2E-7315-4508-AF82-9DF8DC1791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5274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E97864-9BA1-450D-B704-BD8FD39B949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64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1BFCE-D07F-4594-AF61-AD7E744EB5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6665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417D65-51D4-457C-847B-A1441EC71EB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5348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800213-FE2D-47A5-90EF-DD443EB763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796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5896A4-2510-4FFC-AC36-86969450D34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0931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0D496-6F3D-4ADC-87F0-49CE9B0CC51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02547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B45897-A03E-449E-8C03-DA82C369365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7498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1D696C-41E6-4B97-9F55-4EB656361E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41978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F8914-744B-4AFD-8D29-D167B501DF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1156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AA3F2D-025F-4F09-87BA-D2A68B71309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2116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D8CA2E-7315-4508-AF82-9DF8DC1791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239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F0A77C6-992F-4FE0-A2EC-A06152A69465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926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F0A77C6-992F-4FE0-A2EC-A06152A69465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736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ehory.cz/slavkovsky-les/img-karlovy-vary-3.html" TargetMode="External"/><Relationship Id="rId3" Type="http://schemas.openxmlformats.org/officeDocument/2006/relationships/hyperlink" Target="http://levaprava.cz/duel.php?id=116" TargetMode="External"/><Relationship Id="rId7" Type="http://schemas.openxmlformats.org/officeDocument/2006/relationships/hyperlink" Target="http://www.czechtour.net/cz/open-plzen/" TargetMode="External"/><Relationship Id="rId2" Type="http://schemas.openxmlformats.org/officeDocument/2006/relationships/hyperlink" Target="http://www.ceskarepublikainfo.cz/hlavni-mesto-praha-27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k-gold-cat.blog.cz/" TargetMode="External"/><Relationship Id="rId5" Type="http://schemas.openxmlformats.org/officeDocument/2006/relationships/hyperlink" Target="http://regiony.ic.cz/index.php?clanek=povest&amp;dir=slezsko&amp;menu=slezsko" TargetMode="External"/><Relationship Id="rId4" Type="http://schemas.openxmlformats.org/officeDocument/2006/relationships/hyperlink" Target="http://www.discoverczech.com/olomouc/index.php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7488832" cy="4524315"/>
          </a:xfrm>
          <a:prstGeom prst="rect">
            <a:avLst/>
          </a:prstGeom>
          <a:solidFill>
            <a:schemeClr val="accent1">
              <a:lumMod val="9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  <a:latin typeface="Calibri"/>
              </a:rPr>
              <a:t>Název školy:        ZŠ a MŠ T. G. Masaryka Fulnek</a:t>
            </a:r>
            <a:endParaRPr lang="cs-CZ" sz="2400" dirty="0">
              <a:solidFill>
                <a:prstClr val="black"/>
              </a:solidFill>
              <a:latin typeface="Calibri"/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  <a:latin typeface="Calibri"/>
              </a:rPr>
              <a:t>Autor :		    Mgr. Jitka Kolářová</a:t>
            </a:r>
            <a:endParaRPr lang="cs-CZ" sz="2400" dirty="0">
              <a:solidFill>
                <a:prstClr val="black"/>
              </a:solidFill>
              <a:latin typeface="Calibri"/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  <a:latin typeface="Calibri"/>
              </a:rPr>
              <a:t>Název :	</a:t>
            </a:r>
            <a:r>
              <a:rPr lang="cs-CZ" sz="2400" b="1">
                <a:solidFill>
                  <a:prstClr val="black"/>
                </a:solidFill>
                <a:latin typeface="Calibri"/>
              </a:rPr>
              <a:t>    </a:t>
            </a:r>
            <a:r>
              <a:rPr lang="cs-CZ" sz="2400" b="1" smtClean="0">
                <a:solidFill>
                  <a:prstClr val="black"/>
                </a:solidFill>
                <a:latin typeface="Calibri"/>
              </a:rPr>
              <a:t>VY_32_INOVACE_VL.5.8-4</a:t>
            </a:r>
            <a:endParaRPr lang="cs-CZ" sz="2400" dirty="0">
              <a:solidFill>
                <a:prstClr val="black"/>
              </a:solidFill>
              <a:latin typeface="Calibri"/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  <a:latin typeface="Calibri"/>
              </a:rPr>
              <a:t>Vzdělávací obor: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Člověk a jeho svět, Místo, kde žijeme, vlastivěda</a:t>
            </a:r>
            <a:endParaRPr lang="cs-CZ" sz="2400" dirty="0">
              <a:solidFill>
                <a:prstClr val="black"/>
              </a:solidFill>
              <a:latin typeface="Calibri"/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  <a:latin typeface="Calibri"/>
              </a:rPr>
              <a:t>Téma : 	                 </a:t>
            </a:r>
            <a:r>
              <a:rPr lang="cs-CZ" sz="2400" b="1" dirty="0" smtClean="0">
                <a:solidFill>
                  <a:prstClr val="black"/>
                </a:solidFill>
                <a:latin typeface="Calibri"/>
              </a:rPr>
              <a:t>Poznej, které jsem město</a:t>
            </a:r>
            <a:endParaRPr lang="cs-CZ" sz="2400" b="1" dirty="0">
              <a:solidFill>
                <a:prstClr val="black"/>
              </a:solidFill>
              <a:latin typeface="Calibri"/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  <a:latin typeface="Calibri"/>
              </a:rPr>
              <a:t>Doporučený ročník:        </a:t>
            </a:r>
            <a:r>
              <a:rPr lang="cs-CZ" sz="2400" b="1" dirty="0" smtClean="0">
                <a:solidFill>
                  <a:prstClr val="black"/>
                </a:solidFill>
                <a:latin typeface="Calibri"/>
              </a:rPr>
              <a:t>4.-5.</a:t>
            </a:r>
            <a:endParaRPr lang="cs-CZ" sz="2400" dirty="0">
              <a:solidFill>
                <a:prstClr val="black"/>
              </a:solidFill>
              <a:latin typeface="Calibri"/>
            </a:endParaRPr>
          </a:p>
          <a:p>
            <a:pPr lvl="0" algn="just"/>
            <a:r>
              <a:rPr lang="cs-CZ" sz="2400" b="1" dirty="0">
                <a:solidFill>
                  <a:prstClr val="black"/>
                </a:solidFill>
                <a:latin typeface="Calibri"/>
              </a:rPr>
              <a:t>Anotace: 	   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prezentace je určená 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k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poznávání 	   		    významných měst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v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ČR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Calibri"/>
              </a:rPr>
              <a:t>podle 	    		    postupné </a:t>
            </a:r>
            <a:r>
              <a:rPr lang="cs-CZ" sz="2400" dirty="0">
                <a:solidFill>
                  <a:prstClr val="black"/>
                </a:solidFill>
                <a:latin typeface="Calibri"/>
              </a:rPr>
              <a:t>nápovědy</a:t>
            </a:r>
          </a:p>
          <a:p>
            <a:pPr lvl="0" algn="just"/>
            <a:r>
              <a:rPr lang="cs-CZ" sz="2400" b="1" dirty="0" smtClean="0">
                <a:solidFill>
                  <a:prstClr val="black"/>
                </a:solidFill>
                <a:latin typeface="Calibri"/>
              </a:rPr>
              <a:t>Číslo </a:t>
            </a:r>
            <a:r>
              <a:rPr lang="cs-CZ" sz="2400" b="1" dirty="0">
                <a:solidFill>
                  <a:prstClr val="black"/>
                </a:solidFill>
                <a:latin typeface="Calibri"/>
              </a:rPr>
              <a:t>projektu:	     </a:t>
            </a:r>
            <a:r>
              <a:rPr lang="cs-CZ" sz="2400" b="1" dirty="0" smtClean="0">
                <a:solidFill>
                  <a:prstClr val="black"/>
                </a:solidFill>
                <a:latin typeface="Calibri"/>
              </a:rPr>
              <a:t>CZ.1.07/1.4.00/21.0903</a:t>
            </a:r>
            <a:endParaRPr lang="cs-CZ" sz="2400" i="1" dirty="0">
              <a:latin typeface="Cambria" pitchFamily="18" charset="0"/>
            </a:endParaRPr>
          </a:p>
          <a:p>
            <a:pPr algn="ctr"/>
            <a:endParaRPr lang="cs-CZ" sz="2400" i="1" dirty="0" smtClean="0">
              <a:latin typeface="Cambria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63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388" y="188913"/>
            <a:ext cx="8785225" cy="2862262"/>
          </a:xfrm>
          <a:prstGeom prst="rect">
            <a:avLst/>
          </a:prstGeom>
          <a:solidFill>
            <a:srgbClr val="F5F7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000">
                <a:solidFill>
                  <a:srgbClr val="333399"/>
                </a:solidFill>
                <a:latin typeface="Verdana" pitchFamily="34" charset="0"/>
              </a:rPr>
              <a:t>Jsem město ve středních Čechách.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000">
                <a:solidFill>
                  <a:srgbClr val="333399"/>
                </a:solidFill>
                <a:latin typeface="Verdana" pitchFamily="34" charset="0"/>
              </a:rPr>
              <a:t>Ležím na řece Vltavě.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000">
                <a:solidFill>
                  <a:srgbClr val="333399"/>
                </a:solidFill>
                <a:latin typeface="Verdana" pitchFamily="34" charset="0"/>
              </a:rPr>
              <a:t>Mezi nejnavštěvovanější památky patří hrad, rozhledna se zrcadlovým bludištěm, nejstarší stojící most přes řeku Vltavu a Národní divadlo.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000">
                <a:solidFill>
                  <a:srgbClr val="333399"/>
                </a:solidFill>
                <a:latin typeface="Verdana" pitchFamily="34" charset="0"/>
              </a:rPr>
              <a:t>Sídlí zde náš prezident.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000">
                <a:solidFill>
                  <a:srgbClr val="333399"/>
                </a:solidFill>
                <a:latin typeface="Verdana" pitchFamily="34" charset="0"/>
                <a:sym typeface="Wingdings" pitchFamily="2" charset="2"/>
              </a:rPr>
              <a:t>Jsem hlavním městem ČR.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1187450" y="6357938"/>
            <a:ext cx="93662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1400" dirty="0">
                <a:solidFill>
                  <a:srgbClr val="000000"/>
                </a:solidFill>
                <a:latin typeface="Cambria" pitchFamily="18" charset="0"/>
              </a:rPr>
              <a:t>Obr. 1</a:t>
            </a:r>
          </a:p>
        </p:txBody>
      </p:sp>
      <p:sp>
        <p:nvSpPr>
          <p:cNvPr id="30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5589588"/>
            <a:ext cx="1511300" cy="503237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</a:p>
        </p:txBody>
      </p:sp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56" y="3381376"/>
            <a:ext cx="4471988" cy="29765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0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165850"/>
            <a:ext cx="1511300" cy="503238"/>
          </a:xfrm>
          <a:prstGeom prst="actionButtonBlank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odpověď</a:t>
            </a: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589588"/>
            <a:ext cx="1511300" cy="503237"/>
          </a:xfrm>
          <a:prstGeom prst="actionButtonBlank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</p:txBody>
      </p:sp>
      <p:sp>
        <p:nvSpPr>
          <p:cNvPr id="3080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288" y="6165850"/>
            <a:ext cx="1512887" cy="504825"/>
          </a:xfrm>
          <a:prstGeom prst="actionButtonForwardNext">
            <a:avLst/>
          </a:prstGeom>
          <a:solidFill>
            <a:srgbClr val="FF5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109" name="Oval 37"/>
          <p:cNvSpPr>
            <a:spLocks noChangeArrowheads="1"/>
          </p:cNvSpPr>
          <p:nvPr/>
        </p:nvSpPr>
        <p:spPr bwMode="auto">
          <a:xfrm>
            <a:off x="6034088" y="3141663"/>
            <a:ext cx="2693987" cy="1223962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i="1">
                <a:solidFill>
                  <a:srgbClr val="002060"/>
                </a:solidFill>
              </a:rPr>
              <a:t>PRAHA</a:t>
            </a:r>
          </a:p>
        </p:txBody>
      </p:sp>
    </p:spTree>
    <p:extLst>
      <p:ext uri="{BB962C8B-B14F-4D97-AF65-F5344CB8AC3E}">
        <p14:creationId xmlns:p14="http://schemas.microsoft.com/office/powerpoint/2010/main" val="348834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</p:childTnLst>
        </p:cTn>
      </p:par>
    </p:tnLst>
    <p:bldLst>
      <p:bldP spid="3081" grpId="0"/>
      <p:bldP spid="310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388" y="188913"/>
            <a:ext cx="8785225" cy="2862262"/>
          </a:xfrm>
          <a:prstGeom prst="rect">
            <a:avLst/>
          </a:prstGeom>
          <a:solidFill>
            <a:srgbClr val="F5F7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Nacházím se  na jižní Moravě.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Protékají mnou řeky Svratka  a Svitava. 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tradičním místem konání velkých mezinárodních výstav a veletrhů (např. strojírenský).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K mým nejvýznamnějším dominantám patří hrad a pevnost Špilberk.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druhé největší město v ČR.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1425575" y="6326188"/>
            <a:ext cx="93662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mbria" pitchFamily="18" charset="0"/>
              </a:rPr>
              <a:t>Obr. 2</a:t>
            </a:r>
          </a:p>
        </p:txBody>
      </p:sp>
      <p:sp>
        <p:nvSpPr>
          <p:cNvPr id="30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5589588"/>
            <a:ext cx="1511300" cy="503237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</a:p>
        </p:txBody>
      </p:sp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219450"/>
            <a:ext cx="3097212" cy="30972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0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165850"/>
            <a:ext cx="1511300" cy="503238"/>
          </a:xfrm>
          <a:prstGeom prst="actionButtonBlank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20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odpověď</a:t>
            </a: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589588"/>
            <a:ext cx="1511300" cy="503237"/>
          </a:xfrm>
          <a:prstGeom prst="actionButtonBlank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</p:txBody>
      </p:sp>
      <p:sp>
        <p:nvSpPr>
          <p:cNvPr id="4104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288" y="6165850"/>
            <a:ext cx="1512887" cy="504825"/>
          </a:xfrm>
          <a:prstGeom prst="actionButtonForwardNext">
            <a:avLst/>
          </a:prstGeom>
          <a:solidFill>
            <a:srgbClr val="FF5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9" name="Oval 37"/>
          <p:cNvSpPr>
            <a:spLocks noChangeArrowheads="1"/>
          </p:cNvSpPr>
          <p:nvPr/>
        </p:nvSpPr>
        <p:spPr bwMode="auto">
          <a:xfrm>
            <a:off x="6034088" y="3724275"/>
            <a:ext cx="2693987" cy="1223963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i="1">
                <a:solidFill>
                  <a:srgbClr val="002060"/>
                </a:solidFill>
              </a:rPr>
              <a:t>BRNO</a:t>
            </a:r>
          </a:p>
        </p:txBody>
      </p:sp>
    </p:spTree>
    <p:extLst>
      <p:ext uri="{BB962C8B-B14F-4D97-AF65-F5344CB8AC3E}">
        <p14:creationId xmlns:p14="http://schemas.microsoft.com/office/powerpoint/2010/main" val="34057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</p:childTnLst>
        </p:cTn>
      </p:par>
    </p:tnLst>
    <p:bldLst>
      <p:bldP spid="3081" grpId="0"/>
      <p:bldP spid="310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388" y="188913"/>
            <a:ext cx="8785225" cy="3016250"/>
          </a:xfrm>
          <a:prstGeom prst="rect">
            <a:avLst/>
          </a:prstGeom>
          <a:solidFill>
            <a:srgbClr val="F5F7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město na Moravě.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Ležím na soutoku řeky Moravy a Bystřice.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sídlem arcibiskupství a druhé nejstarší univerzity.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Každoročně se zde koná mezinárodní výstava zaměřená na zahradnictví a pěstování rostlin. 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V roce 1306 zde byl zavražděn poslední Přemyslovec Václav III.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Mezi nejnavštěvovanější památky patří orloj na Horním náměstí.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1517650" y="6391275"/>
            <a:ext cx="93662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mbria" pitchFamily="18" charset="0"/>
              </a:rPr>
              <a:t>Obr. 3</a:t>
            </a:r>
          </a:p>
        </p:txBody>
      </p:sp>
      <p:sp>
        <p:nvSpPr>
          <p:cNvPr id="30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5589588"/>
            <a:ext cx="1511300" cy="503237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</a:p>
        </p:txBody>
      </p:sp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400425"/>
            <a:ext cx="3886200" cy="2990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0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165850"/>
            <a:ext cx="1511300" cy="503238"/>
          </a:xfrm>
          <a:prstGeom prst="actionButtonBlank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20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odpověď</a:t>
            </a: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589588"/>
            <a:ext cx="1511300" cy="503237"/>
          </a:xfrm>
          <a:prstGeom prst="actionButtonBlank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</p:txBody>
      </p:sp>
      <p:sp>
        <p:nvSpPr>
          <p:cNvPr id="5128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288" y="6165850"/>
            <a:ext cx="1512887" cy="504825"/>
          </a:xfrm>
          <a:prstGeom prst="actionButtonForwardNext">
            <a:avLst/>
          </a:prstGeom>
          <a:solidFill>
            <a:srgbClr val="FF5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9" name="Oval 37"/>
          <p:cNvSpPr>
            <a:spLocks noChangeArrowheads="1"/>
          </p:cNvSpPr>
          <p:nvPr/>
        </p:nvSpPr>
        <p:spPr bwMode="auto">
          <a:xfrm>
            <a:off x="5835650" y="4076700"/>
            <a:ext cx="2693988" cy="1223963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</a:p>
        </p:txBody>
      </p:sp>
    </p:spTree>
    <p:extLst>
      <p:ext uri="{BB962C8B-B14F-4D97-AF65-F5344CB8AC3E}">
        <p14:creationId xmlns:p14="http://schemas.microsoft.com/office/powerpoint/2010/main" val="217229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 nodeType="clickPar">
                      <p:stCondLst>
                        <p:cond delay="0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 nodeType="clickPar">
                      <p:stCondLst>
                        <p:cond delay="0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</p:childTnLst>
        </p:cTn>
      </p:par>
    </p:tnLst>
    <p:bldLst>
      <p:bldP spid="3081" grpId="0"/>
      <p:bldP spid="310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388" y="188913"/>
            <a:ext cx="8785225" cy="3324225"/>
          </a:xfrm>
          <a:prstGeom prst="rect">
            <a:avLst/>
          </a:prstGeom>
          <a:solidFill>
            <a:srgbClr val="F5F7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sz="2000">
              <a:solidFill>
                <a:schemeClr val="accent2"/>
              </a:solidFill>
              <a:latin typeface="Verdana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Ležím na rozhraní Slezska a Moravy na severovýchodě ČR, </a:t>
            </a:r>
            <a:r>
              <a:rPr lang="pl-PL" sz="2000">
                <a:solidFill>
                  <a:schemeClr val="accent2"/>
                </a:solidFill>
                <a:latin typeface="Verdana" pitchFamily="34" charset="0"/>
              </a:rPr>
              <a:t>na soutoku Lučiny, Odry, Opavy a ještě jedné řeky.</a:t>
            </a:r>
            <a:endParaRPr lang="cs-CZ" sz="2000">
              <a:solidFill>
                <a:schemeClr val="accent2"/>
              </a:solidFill>
              <a:latin typeface="Verdana" pitchFamily="34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Nejzajímavější památkou je hornické muzeum. Dříve se tu těžilo černé uhlí (od roku 1994 se již netěží).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třetím největším městem v ČR (rozlohou i počtem obyvatel).</a:t>
            </a:r>
          </a:p>
          <a:p>
            <a:pPr eaLnBrk="1" hangingPunct="1">
              <a:spcBef>
                <a:spcPct val="50000"/>
              </a:spcBef>
            </a:pPr>
            <a:endParaRPr lang="cs-CZ" sz="2000">
              <a:solidFill>
                <a:schemeClr val="accent2"/>
              </a:solidFill>
              <a:latin typeface="Verdana" pitchFamily="34" charset="0"/>
            </a:endParaRPr>
          </a:p>
          <a:p>
            <a:pPr eaLnBrk="1" hangingPunct="1">
              <a:spcBef>
                <a:spcPct val="50000"/>
              </a:spcBef>
            </a:pPr>
            <a:endParaRPr lang="cs-CZ" sz="2000">
              <a:solidFill>
                <a:schemeClr val="accent2"/>
              </a:solidFill>
              <a:latin typeface="Verdana" pitchFamily="34" charset="0"/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1908175" y="6337300"/>
            <a:ext cx="93662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mbria" pitchFamily="18" charset="0"/>
              </a:rPr>
              <a:t>Obr. 4</a:t>
            </a:r>
          </a:p>
        </p:txBody>
      </p:sp>
      <p:sp>
        <p:nvSpPr>
          <p:cNvPr id="30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5589588"/>
            <a:ext cx="1511300" cy="503237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</a:p>
        </p:txBody>
      </p:sp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5" y="2932113"/>
            <a:ext cx="2600325" cy="3405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0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165850"/>
            <a:ext cx="1511300" cy="503238"/>
          </a:xfrm>
          <a:prstGeom prst="actionButtonBlank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20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odpověď</a:t>
            </a: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589588"/>
            <a:ext cx="1511300" cy="503237"/>
          </a:xfrm>
          <a:prstGeom prst="actionButtonBlank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</p:txBody>
      </p:sp>
      <p:sp>
        <p:nvSpPr>
          <p:cNvPr id="6152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288" y="6165850"/>
            <a:ext cx="1512887" cy="504825"/>
          </a:xfrm>
          <a:prstGeom prst="actionButtonForwardNext">
            <a:avLst/>
          </a:prstGeom>
          <a:solidFill>
            <a:srgbClr val="FF5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9" name="Oval 37"/>
          <p:cNvSpPr>
            <a:spLocks noChangeArrowheads="1"/>
          </p:cNvSpPr>
          <p:nvPr/>
        </p:nvSpPr>
        <p:spPr bwMode="auto">
          <a:xfrm>
            <a:off x="5580063" y="3489325"/>
            <a:ext cx="2693987" cy="1223963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i="1">
                <a:solidFill>
                  <a:srgbClr val="002060"/>
                </a:solidFill>
              </a:rPr>
              <a:t>OSTRAVA</a:t>
            </a:r>
          </a:p>
        </p:txBody>
      </p:sp>
    </p:spTree>
    <p:extLst>
      <p:ext uri="{BB962C8B-B14F-4D97-AF65-F5344CB8AC3E}">
        <p14:creationId xmlns:p14="http://schemas.microsoft.com/office/powerpoint/2010/main" val="4157975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</p:childTnLst>
        </p:cTn>
      </p:par>
    </p:tnLst>
    <p:bldLst>
      <p:bldP spid="3081" grpId="0"/>
      <p:bldP spid="310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388" y="188913"/>
            <a:ext cx="8785225" cy="2862262"/>
          </a:xfrm>
          <a:prstGeom prst="rect">
            <a:avLst/>
          </a:prstGeom>
          <a:solidFill>
            <a:srgbClr val="F5F7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Ležím  ve východní části Polabí, na soutoku řek Labe a Chrudimky.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již po staletí známé svým proslulým perníkem.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Od roku 1874 se  zde každý podzim (obvykle v polovině října) koná slavný dostihový závod.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Bývá označován za nejtěžší dostih na evropském kontinentu (nejúspěšnějším účastníkem dostihu je žokej Josef Váňa).</a:t>
            </a:r>
          </a:p>
          <a:p>
            <a:pPr eaLnBrk="1" hangingPunct="1">
              <a:spcBef>
                <a:spcPct val="50000"/>
              </a:spcBef>
            </a:pPr>
            <a:endParaRPr lang="cs-CZ" sz="2000">
              <a:solidFill>
                <a:schemeClr val="accent2"/>
              </a:solidFill>
              <a:latin typeface="Verdana" pitchFamily="34" charset="0"/>
              <a:sym typeface="Wingdings" pitchFamily="2" charset="2"/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2195513" y="6324600"/>
            <a:ext cx="93662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mbria" pitchFamily="18" charset="0"/>
              </a:rPr>
              <a:t>Obr. 5</a:t>
            </a:r>
          </a:p>
        </p:txBody>
      </p:sp>
      <p:sp>
        <p:nvSpPr>
          <p:cNvPr id="30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5589588"/>
            <a:ext cx="1511300" cy="503237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</a:p>
        </p:txBody>
      </p:sp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3305175"/>
            <a:ext cx="3386137" cy="2535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0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165850"/>
            <a:ext cx="1511300" cy="503238"/>
          </a:xfrm>
          <a:prstGeom prst="actionButtonBlank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20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odpověď</a:t>
            </a: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589588"/>
            <a:ext cx="1511300" cy="503237"/>
          </a:xfrm>
          <a:prstGeom prst="actionButtonBlank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</p:txBody>
      </p:sp>
      <p:sp>
        <p:nvSpPr>
          <p:cNvPr id="7176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288" y="6165850"/>
            <a:ext cx="1512887" cy="504825"/>
          </a:xfrm>
          <a:prstGeom prst="actionButtonForwardNext">
            <a:avLst/>
          </a:prstGeom>
          <a:solidFill>
            <a:srgbClr val="FF5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9" name="Oval 37"/>
          <p:cNvSpPr>
            <a:spLocks noChangeArrowheads="1"/>
          </p:cNvSpPr>
          <p:nvPr/>
        </p:nvSpPr>
        <p:spPr bwMode="auto">
          <a:xfrm>
            <a:off x="5580063" y="3540125"/>
            <a:ext cx="2693987" cy="1223963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i="1">
                <a:solidFill>
                  <a:srgbClr val="002060"/>
                </a:solidFill>
              </a:rPr>
              <a:t>PARDUBICE</a:t>
            </a:r>
          </a:p>
        </p:txBody>
      </p:sp>
    </p:spTree>
    <p:extLst>
      <p:ext uri="{BB962C8B-B14F-4D97-AF65-F5344CB8AC3E}">
        <p14:creationId xmlns:p14="http://schemas.microsoft.com/office/powerpoint/2010/main" val="141048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</p:childTnLst>
        </p:cTn>
      </p:par>
    </p:tnLst>
    <p:bldLst>
      <p:bldP spid="3081" grpId="0"/>
      <p:bldP spid="310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388" y="188913"/>
            <a:ext cx="8785225" cy="2708275"/>
          </a:xfrm>
          <a:prstGeom prst="rect">
            <a:avLst/>
          </a:prstGeom>
          <a:solidFill>
            <a:srgbClr val="F5F7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Najdete mě na jihozápadní Moravě jižně od Jihlavy.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Každoročně se zde odehrává hudební festival.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Historické jádro města patří k nejcennějším městským památkovým rezervacím na Moravě a v roce 1992 bylo zapsáno na Seznam světového kulturního dědictví UNESCO.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Dominantou a také nejvýznamnější architektonickou památkou města je renesanční zámek.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2124075" y="6303963"/>
            <a:ext cx="93662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mbria" pitchFamily="18" charset="0"/>
              </a:rPr>
              <a:t>Obr. 6</a:t>
            </a:r>
          </a:p>
        </p:txBody>
      </p:sp>
      <p:sp>
        <p:nvSpPr>
          <p:cNvPr id="30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5589588"/>
            <a:ext cx="1511300" cy="503237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</a:p>
        </p:txBody>
      </p:sp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141663"/>
            <a:ext cx="3941762" cy="3060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0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165850"/>
            <a:ext cx="1511300" cy="503238"/>
          </a:xfrm>
          <a:prstGeom prst="actionButtonBlank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20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odpověď</a:t>
            </a: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589588"/>
            <a:ext cx="1511300" cy="503237"/>
          </a:xfrm>
          <a:prstGeom prst="actionButtonBlank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</p:txBody>
      </p:sp>
      <p:sp>
        <p:nvSpPr>
          <p:cNvPr id="8200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288" y="6165850"/>
            <a:ext cx="1512887" cy="504825"/>
          </a:xfrm>
          <a:prstGeom prst="actionButtonForwardNext">
            <a:avLst/>
          </a:prstGeom>
          <a:solidFill>
            <a:srgbClr val="FF5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9" name="Oval 37"/>
          <p:cNvSpPr>
            <a:spLocks noChangeArrowheads="1"/>
          </p:cNvSpPr>
          <p:nvPr/>
        </p:nvSpPr>
        <p:spPr bwMode="auto">
          <a:xfrm>
            <a:off x="5102225" y="3540125"/>
            <a:ext cx="3846513" cy="1223963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i="1">
                <a:solidFill>
                  <a:srgbClr val="002060"/>
                </a:solidFill>
              </a:rPr>
              <a:t>TELČ</a:t>
            </a:r>
          </a:p>
        </p:txBody>
      </p:sp>
    </p:spTree>
    <p:extLst>
      <p:ext uri="{BB962C8B-B14F-4D97-AF65-F5344CB8AC3E}">
        <p14:creationId xmlns:p14="http://schemas.microsoft.com/office/powerpoint/2010/main" val="327623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</p:childTnLst>
        </p:cTn>
      </p:par>
    </p:tnLst>
    <p:bldLst>
      <p:bldP spid="3081" grpId="0"/>
      <p:bldP spid="310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388" y="188913"/>
            <a:ext cx="8785225" cy="1938337"/>
          </a:xfrm>
          <a:prstGeom prst="rect">
            <a:avLst/>
          </a:prstGeom>
          <a:solidFill>
            <a:srgbClr val="F5F7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město ležící  na západě Čech na soutoku řek Mže, Radbuzy, Úhlavy a Úslavy, z nichž vzniká řeka Berounka.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známé jako pivovarnické město (Prazdroj a Gambrinus).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  <a:sym typeface="Wingdings" pitchFamily="2" charset="2"/>
              </a:rPr>
              <a:t>Jsem čtvrtým největším městem v ČR a druhým největším v Čechách.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539750" y="5635625"/>
            <a:ext cx="5038725" cy="127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endParaRPr lang="cs-CZ" sz="1400" b="1" i="1" dirty="0">
              <a:latin typeface="Times New Roman" pitchFamily="18" charset="0"/>
              <a:cs typeface="Times New Roman" pitchFamily="18" charset="0"/>
            </a:endParaRPr>
          </a:p>
          <a:p>
            <a:pPr algn="ctr" eaLnBrk="1" hangingPunct="1">
              <a:spcBef>
                <a:spcPct val="50000"/>
              </a:spcBef>
            </a:pPr>
            <a:r>
              <a:rPr lang="cs-CZ" sz="1400" b="1" i="1" dirty="0">
                <a:latin typeface="Times New Roman" pitchFamily="18" charset="0"/>
                <a:cs typeface="Times New Roman" pitchFamily="18" charset="0"/>
              </a:rPr>
              <a:t>Katedrála sv. Bartoloměje na náměstí Republiky</a:t>
            </a:r>
          </a:p>
          <a:p>
            <a:pPr algn="ctr" eaLnBrk="1" hangingPunct="1">
              <a:spcBef>
                <a:spcPct val="50000"/>
              </a:spcBef>
            </a:pPr>
            <a:r>
              <a:rPr lang="cs-CZ" sz="1400" dirty="0">
                <a:latin typeface="Cambria" pitchFamily="18" charset="0"/>
                <a:cs typeface="Times New Roman" pitchFamily="18" charset="0"/>
              </a:rPr>
              <a:t>Obr. 7</a:t>
            </a:r>
          </a:p>
          <a:p>
            <a:pPr algn="ctr" eaLnBrk="1" hangingPunct="1">
              <a:spcBef>
                <a:spcPct val="50000"/>
              </a:spcBef>
            </a:pPr>
            <a:endParaRPr lang="cs-CZ" sz="14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5589588"/>
            <a:ext cx="1511300" cy="503237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</a:p>
        </p:txBody>
      </p:sp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2276475"/>
            <a:ext cx="4391025" cy="3276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0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165850"/>
            <a:ext cx="1511300" cy="503238"/>
          </a:xfrm>
          <a:prstGeom prst="actionButtonBlank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20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odpověď</a:t>
            </a: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589588"/>
            <a:ext cx="1511300" cy="503237"/>
          </a:xfrm>
          <a:prstGeom prst="actionButtonBlank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</p:txBody>
      </p:sp>
      <p:sp>
        <p:nvSpPr>
          <p:cNvPr id="9224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288" y="6165850"/>
            <a:ext cx="1512887" cy="504825"/>
          </a:xfrm>
          <a:prstGeom prst="actionButtonForwardNext">
            <a:avLst/>
          </a:prstGeom>
          <a:solidFill>
            <a:srgbClr val="FF5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9" name="Oval 37"/>
          <p:cNvSpPr>
            <a:spLocks noChangeArrowheads="1"/>
          </p:cNvSpPr>
          <p:nvPr/>
        </p:nvSpPr>
        <p:spPr bwMode="auto">
          <a:xfrm>
            <a:off x="6034088" y="3294063"/>
            <a:ext cx="2693987" cy="153035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i="1">
                <a:solidFill>
                  <a:srgbClr val="002060"/>
                </a:solidFill>
              </a:rPr>
              <a:t>PLZEŇ</a:t>
            </a:r>
          </a:p>
        </p:txBody>
      </p:sp>
    </p:spTree>
    <p:extLst>
      <p:ext uri="{BB962C8B-B14F-4D97-AF65-F5344CB8AC3E}">
        <p14:creationId xmlns:p14="http://schemas.microsoft.com/office/powerpoint/2010/main" val="272045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</p:childTnLst>
        </p:cTn>
      </p:par>
    </p:tnLst>
    <p:bldLst>
      <p:bldP spid="3081" grpId="0"/>
      <p:bldP spid="310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179388" y="188913"/>
            <a:ext cx="8785225" cy="2092325"/>
          </a:xfrm>
          <a:prstGeom prst="rect">
            <a:avLst/>
          </a:prstGeom>
          <a:solidFill>
            <a:srgbClr val="F5F7A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Najdete mě v západních Čechách.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významným lázeňským střediskem, založil mě císař Karel IV.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Ze 79 karlovarských pramenů je 13 zachyceno a používají se pro pitné kůry.</a:t>
            </a:r>
          </a:p>
          <a:p>
            <a:pPr eaLnBrk="1" hangingPunct="1">
              <a:spcBef>
                <a:spcPct val="50000"/>
              </a:spcBef>
            </a:pPr>
            <a:r>
              <a:rPr lang="cs-CZ" sz="2000">
                <a:solidFill>
                  <a:schemeClr val="accent2"/>
                </a:solidFill>
                <a:latin typeface="Verdana" pitchFamily="34" charset="0"/>
              </a:rPr>
              <a:t>Jsem známé město sklářským a potravinářským průmyslem.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2141538" y="6116638"/>
            <a:ext cx="93662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 dirty="0">
                <a:latin typeface="Cambria" pitchFamily="18" charset="0"/>
              </a:rPr>
              <a:t>Obr. 8</a:t>
            </a:r>
          </a:p>
        </p:txBody>
      </p:sp>
      <p:sp>
        <p:nvSpPr>
          <p:cNvPr id="30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5589588"/>
            <a:ext cx="1511300" cy="503237"/>
          </a:xfrm>
          <a:prstGeom prst="actionButtonBlank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</a:p>
        </p:txBody>
      </p:sp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38" y="2776538"/>
            <a:ext cx="4111625" cy="3079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01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795963" y="6165850"/>
            <a:ext cx="1511300" cy="503238"/>
          </a:xfrm>
          <a:prstGeom prst="actionButtonBlank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2000" b="1" i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odpověď</a:t>
            </a:r>
          </a:p>
        </p:txBody>
      </p:sp>
      <p:sp>
        <p:nvSpPr>
          <p:cNvPr id="3104" name="AutoShape 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589588"/>
            <a:ext cx="1511300" cy="503237"/>
          </a:xfrm>
          <a:prstGeom prst="actionButtonBlank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000" b="1" i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</p:txBody>
      </p:sp>
      <p:sp>
        <p:nvSpPr>
          <p:cNvPr id="10248" name="AutoShape 3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80288" y="6165850"/>
            <a:ext cx="1512887" cy="504825"/>
          </a:xfrm>
          <a:prstGeom prst="actionButtonForwardNext">
            <a:avLst/>
          </a:prstGeom>
          <a:solidFill>
            <a:srgbClr val="FF5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9" name="Oval 37"/>
          <p:cNvSpPr>
            <a:spLocks noChangeArrowheads="1"/>
          </p:cNvSpPr>
          <p:nvPr/>
        </p:nvSpPr>
        <p:spPr bwMode="auto">
          <a:xfrm>
            <a:off x="4932363" y="3294063"/>
            <a:ext cx="3795712" cy="153035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b="1" i="1">
                <a:solidFill>
                  <a:srgbClr val="002060"/>
                </a:solidFill>
              </a:rPr>
              <a:t>KARLOVY VARY</a:t>
            </a:r>
          </a:p>
        </p:txBody>
      </p:sp>
    </p:spTree>
    <p:extLst>
      <p:ext uri="{BB962C8B-B14F-4D97-AF65-F5344CB8AC3E}">
        <p14:creationId xmlns:p14="http://schemas.microsoft.com/office/powerpoint/2010/main" val="3629950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 nodeType="clickPar">
                      <p:stCondLst>
                        <p:cond delay="0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</p:childTnLst>
        </p:cTn>
      </p:par>
    </p:tnLst>
    <p:bldLst>
      <p:bldP spid="3081" grpId="0"/>
      <p:bldP spid="310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pPr>
              <a:defRPr/>
            </a:pPr>
            <a:r>
              <a:rPr lang="cs-CZ" b="1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Odkazy</a:t>
            </a:r>
            <a:endParaRPr lang="cs-CZ" b="1" i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Obr.1: http://www.ceskarepublikainfo.cz/hlavni-mesto-praha-27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Obr.2: http://levaprava.cz/duel.php?id=116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Obr.3: http://www.discoverczech.com/olomouc/index.php4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Obr.4:http://regiony.ic.cz/index.php?clanek=povest&amp;dir=slezsko&amp;menu=slezsko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Obr.5: http://ck-gold-cat.blog.cz/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Obr.6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/>
              </a:rPr>
              <a:t>: http://www.mesto-telc.cz/</a:t>
            </a:r>
            <a:endParaRPr lang="cs-CZ" sz="2000" dirty="0" smtClean="0">
              <a:latin typeface="Times New Roman" pitchFamily="18" charset="0"/>
              <a:cs typeface="Times New Roman" pitchFamily="18" charset="0"/>
              <a:hlinkClick r:id="rId7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Obr.7: http://www.czechtour.net/cz/open-plzen/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Obr.8: http://www.ceskehory.cz/slavkovsky-les/img-karlovy-vary-3.html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12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506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Výchozí návrh</vt:lpstr>
      <vt:lpstr>1_Výchozí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Mgr.Jjitka Kolářová</dc:creator>
  <cp:lastModifiedBy>0XLQ</cp:lastModifiedBy>
  <cp:revision>15</cp:revision>
  <dcterms:created xsi:type="dcterms:W3CDTF">2011-10-31T12:13:30Z</dcterms:created>
  <dcterms:modified xsi:type="dcterms:W3CDTF">2012-02-03T08:54:54Z</dcterms:modified>
</cp:coreProperties>
</file>