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72" r:id="rId4"/>
    <p:sldId id="269" r:id="rId5"/>
    <p:sldId id="271" r:id="rId6"/>
    <p:sldId id="273" r:id="rId7"/>
    <p:sldId id="283" r:id="rId8"/>
    <p:sldId id="284" r:id="rId9"/>
    <p:sldId id="285" r:id="rId10"/>
    <p:sldId id="287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3F61D-DA38-4E17-8B72-7E1F5AFB0236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27936-7D7D-4716-B407-A48C1DDD20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20008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3F61D-DA38-4E17-8B72-7E1F5AFB0236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27936-7D7D-4716-B407-A48C1DDD20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4354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3F61D-DA38-4E17-8B72-7E1F5AFB0236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27936-7D7D-4716-B407-A48C1DDD20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32207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3F61D-DA38-4E17-8B72-7E1F5AFB0236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27936-7D7D-4716-B407-A48C1DDD20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5726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3F61D-DA38-4E17-8B72-7E1F5AFB0236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27936-7D7D-4716-B407-A48C1DDD20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92239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3F61D-DA38-4E17-8B72-7E1F5AFB0236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27936-7D7D-4716-B407-A48C1DDD20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66381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3F61D-DA38-4E17-8B72-7E1F5AFB0236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27936-7D7D-4716-B407-A48C1DDD20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62278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3F61D-DA38-4E17-8B72-7E1F5AFB0236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27936-7D7D-4716-B407-A48C1DDD20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93373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3F61D-DA38-4E17-8B72-7E1F5AFB0236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27936-7D7D-4716-B407-A48C1DDD20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75943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3F61D-DA38-4E17-8B72-7E1F5AFB0236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27936-7D7D-4716-B407-A48C1DDD20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4873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3F61D-DA38-4E17-8B72-7E1F5AFB0236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27936-7D7D-4716-B407-A48C1DDD20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94615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A3F61D-DA38-4E17-8B72-7E1F5AFB0236}" type="datetimeFigureOut">
              <a:rPr lang="cs-CZ" smtClean="0"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427936-7D7D-4716-B407-A48C1DDD20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1515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620688"/>
            <a:ext cx="7416824" cy="415498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Název školy:        ZŠ a MŠ T. G. Masaryka Fulnek</a:t>
            </a:r>
            <a:r>
              <a:rPr lang="cs-CZ" sz="2400" dirty="0">
                <a:solidFill>
                  <a:prstClr val="black"/>
                </a:solidFill>
              </a:rPr>
              <a:t/>
            </a:r>
            <a:br>
              <a:rPr lang="cs-CZ" sz="2400" dirty="0">
                <a:solidFill>
                  <a:prstClr val="black"/>
                </a:solidFill>
              </a:rPr>
            </a:br>
            <a:r>
              <a:rPr lang="cs-CZ" sz="2400" b="1" dirty="0">
                <a:solidFill>
                  <a:prstClr val="black"/>
                </a:solidFill>
              </a:rPr>
              <a:t>Autor :		  </a:t>
            </a:r>
            <a:r>
              <a:rPr lang="cs-CZ" sz="2400" b="1" dirty="0" smtClean="0">
                <a:solidFill>
                  <a:prstClr val="black"/>
                </a:solidFill>
              </a:rPr>
              <a:t>  Mgr</a:t>
            </a:r>
            <a:r>
              <a:rPr lang="cs-CZ" sz="2400" b="1" dirty="0">
                <a:solidFill>
                  <a:prstClr val="black"/>
                </a:solidFill>
              </a:rPr>
              <a:t>. Jitka Kolářová</a:t>
            </a:r>
            <a:r>
              <a:rPr lang="cs-CZ" sz="2400" dirty="0">
                <a:solidFill>
                  <a:prstClr val="black"/>
                </a:solidFill>
              </a:rPr>
              <a:t/>
            </a:r>
            <a:br>
              <a:rPr lang="cs-CZ" sz="2400" dirty="0">
                <a:solidFill>
                  <a:prstClr val="black"/>
                </a:solidFill>
              </a:rPr>
            </a:br>
            <a:r>
              <a:rPr lang="cs-CZ" sz="2400" b="1" dirty="0">
                <a:solidFill>
                  <a:prstClr val="black"/>
                </a:solidFill>
              </a:rPr>
              <a:t>Název :	    </a:t>
            </a:r>
            <a:r>
              <a:rPr lang="cs-CZ" sz="2400" b="1" dirty="0" smtClean="0">
                <a:solidFill>
                  <a:prstClr val="black"/>
                </a:solidFill>
              </a:rPr>
              <a:t>VY_32_INOVACE_VL.5.8-5</a:t>
            </a:r>
            <a:r>
              <a:rPr lang="cs-CZ" sz="2400" dirty="0">
                <a:solidFill>
                  <a:prstClr val="black"/>
                </a:solidFill>
              </a:rPr>
              <a:t/>
            </a:r>
            <a:br>
              <a:rPr lang="cs-CZ" sz="2400" dirty="0">
                <a:solidFill>
                  <a:prstClr val="black"/>
                </a:solidFill>
              </a:rPr>
            </a:br>
            <a:r>
              <a:rPr lang="cs-CZ" sz="2400" b="1" dirty="0">
                <a:solidFill>
                  <a:prstClr val="black"/>
                </a:solidFill>
              </a:rPr>
              <a:t>Vzdělávací obor: </a:t>
            </a:r>
            <a:r>
              <a:rPr lang="cs-CZ" sz="2400" dirty="0">
                <a:solidFill>
                  <a:prstClr val="black"/>
                </a:solidFill>
              </a:rPr>
              <a:t>Člověk a jeho svět, Místo, kde žijeme, vlastivěda</a:t>
            </a:r>
            <a:br>
              <a:rPr lang="cs-CZ" sz="2400" dirty="0">
                <a:solidFill>
                  <a:prstClr val="black"/>
                </a:solidFill>
              </a:rPr>
            </a:br>
            <a:r>
              <a:rPr lang="cs-CZ" sz="2400" b="1" dirty="0">
                <a:solidFill>
                  <a:prstClr val="black"/>
                </a:solidFill>
              </a:rPr>
              <a:t>Téma : 	                </a:t>
            </a:r>
            <a:r>
              <a:rPr lang="cs-CZ" sz="2400" b="1" dirty="0" smtClean="0">
                <a:solidFill>
                  <a:prstClr val="black"/>
                </a:solidFill>
              </a:rPr>
              <a:t>  </a:t>
            </a:r>
            <a:r>
              <a:rPr lang="pl-PL" sz="2400" b="1" dirty="0">
                <a:solidFill>
                  <a:prstClr val="black"/>
                </a:solidFill>
              </a:rPr>
              <a:t>Sousední státy ČR</a:t>
            </a:r>
            <a:r>
              <a:rPr lang="cs-CZ" sz="2400" b="1" dirty="0">
                <a:solidFill>
                  <a:prstClr val="black"/>
                </a:solidFill>
              </a:rPr>
              <a:t/>
            </a:r>
            <a:br>
              <a:rPr lang="cs-CZ" sz="2400" b="1" dirty="0">
                <a:solidFill>
                  <a:prstClr val="black"/>
                </a:solidFill>
              </a:rPr>
            </a:br>
            <a:r>
              <a:rPr lang="cs-CZ" sz="2400" b="1" dirty="0">
                <a:solidFill>
                  <a:prstClr val="black"/>
                </a:solidFill>
              </a:rPr>
              <a:t>Doporučený ročník</a:t>
            </a:r>
            <a:r>
              <a:rPr lang="cs-CZ" sz="2400" b="1">
                <a:solidFill>
                  <a:prstClr val="black"/>
                </a:solidFill>
              </a:rPr>
              <a:t>:       </a:t>
            </a:r>
            <a:r>
              <a:rPr lang="cs-CZ" sz="2400" b="1" smtClean="0">
                <a:solidFill>
                  <a:prstClr val="black"/>
                </a:solidFill>
              </a:rPr>
              <a:t>5</a:t>
            </a:r>
            <a:r>
              <a:rPr lang="cs-CZ" sz="2400" b="1" dirty="0">
                <a:solidFill>
                  <a:prstClr val="black"/>
                </a:solidFill>
              </a:rPr>
              <a:t>.</a:t>
            </a:r>
            <a:r>
              <a:rPr lang="cs-CZ" sz="2400" dirty="0">
                <a:solidFill>
                  <a:prstClr val="black"/>
                </a:solidFill>
              </a:rPr>
              <a:t/>
            </a:r>
            <a:br>
              <a:rPr lang="cs-CZ" sz="2400" dirty="0">
                <a:solidFill>
                  <a:prstClr val="black"/>
                </a:solidFill>
              </a:rPr>
            </a:br>
            <a:r>
              <a:rPr lang="cs-CZ" sz="2400" b="1" dirty="0">
                <a:solidFill>
                  <a:prstClr val="black"/>
                </a:solidFill>
              </a:rPr>
              <a:t>Anotace: 	 </a:t>
            </a:r>
            <a:r>
              <a:rPr lang="cs-CZ" sz="2400" dirty="0">
                <a:solidFill>
                  <a:prstClr val="black"/>
                </a:solidFill>
              </a:rPr>
              <a:t>Materiál  je zaměřen na  seznámení se sousedními státy ČR, s jejich polohou, významnými městy, památkami, součástí materiálu jsou i cvičení s mapou</a:t>
            </a:r>
            <a:br>
              <a:rPr lang="cs-CZ" sz="2400" dirty="0">
                <a:solidFill>
                  <a:prstClr val="black"/>
                </a:solidFill>
              </a:rPr>
            </a:br>
            <a:r>
              <a:rPr lang="cs-CZ" sz="2400" b="1" dirty="0">
                <a:solidFill>
                  <a:prstClr val="black"/>
                </a:solidFill>
              </a:rPr>
              <a:t>Číslo projektu:	     CZ.1.07/1.4.00/21.0903</a:t>
            </a:r>
            <a:endParaRPr lang="cs-CZ" sz="24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4490" y="5388389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55430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sz="3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Sousední státy ČR</a:t>
            </a:r>
            <a:br>
              <a:rPr lang="cs-CZ" sz="3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sz="3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pracujte s mapou)</a:t>
            </a:r>
            <a:endParaRPr lang="cs-CZ" sz="36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Vyhledejte na mapě sousední státy ČR a jejich hlavní města, doplňte je do slepé mapy: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1100" dirty="0" smtClean="0"/>
              <a:t>                                    Obr.1</a:t>
            </a: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708920"/>
            <a:ext cx="3971256" cy="33979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77327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sz="3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Sousední státy ČR</a:t>
            </a:r>
            <a:br>
              <a:rPr lang="cs-CZ" sz="3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6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(zkontroluj si</a:t>
            </a:r>
            <a:r>
              <a:rPr lang="cs-CZ" sz="3600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3600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							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Polsko</a:t>
            </a:r>
            <a:r>
              <a:rPr lang="cs-CZ" dirty="0" smtClean="0"/>
              <a:t> 						        (Varšava)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Německo</a:t>
            </a:r>
          </a:p>
          <a:p>
            <a:pPr marL="0" indent="0">
              <a:buNone/>
            </a:pPr>
            <a:r>
              <a:rPr lang="cs-CZ" dirty="0" smtClean="0"/>
              <a:t>(Berlín)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						      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Slovensko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	       (Bratislava)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1100" dirty="0" smtClean="0"/>
              <a:t>                                    Obr.1                                                     </a:t>
            </a:r>
          </a:p>
          <a:p>
            <a:pPr marL="0" indent="0">
              <a:buNone/>
            </a:pPr>
            <a:endParaRPr lang="cs-CZ" sz="11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1100" b="1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11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11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              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Rakousko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(Vídeň)</a:t>
            </a: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700808"/>
            <a:ext cx="3971256" cy="33979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05590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Vyhledejte základní údaje o sousedních státech ČR a vepište je do tabulky</a:t>
            </a:r>
            <a:b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(Pracujte s internetem , encyklopediemi)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86398354"/>
              </p:ext>
            </p:extLst>
          </p:nvPr>
        </p:nvGraphicFramePr>
        <p:xfrm>
          <a:off x="467544" y="2492896"/>
          <a:ext cx="8229600" cy="265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8192"/>
                <a:gridCol w="1368152"/>
                <a:gridCol w="1440160"/>
                <a:gridCol w="1512168"/>
                <a:gridCol w="1080120"/>
                <a:gridCol w="110080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STÁT</a:t>
                      </a:r>
                      <a:endParaRPr lang="cs-CZ" sz="2400" b="1" i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HLAVNÍ</a:t>
                      </a:r>
                      <a:r>
                        <a:rPr lang="cs-CZ" sz="2400" b="1" i="1" baseline="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MĚSTO</a:t>
                      </a:r>
                      <a:endParaRPr lang="cs-CZ" sz="2400" b="1" i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ROZLOHA</a:t>
                      </a:r>
                      <a:endParaRPr lang="cs-CZ" sz="2400" b="1" i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POČET OBYVATEL</a:t>
                      </a:r>
                      <a:endParaRPr lang="cs-CZ" sz="2400" b="1" i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JAZYK</a:t>
                      </a:r>
                      <a:endParaRPr lang="cs-CZ" sz="2400" b="1" i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MĚNA</a:t>
                      </a:r>
                      <a:endParaRPr lang="cs-CZ" sz="2400" b="1" i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SLOVENSKO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RAKOUSKO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NĚMECKO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POLSKO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91924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ŘEŠENÍ: </a:t>
            </a:r>
            <a:b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Máte to také tak? </a:t>
            </a:r>
            <a:b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dirty="0" smtClean="0"/>
              <a:t>(</a:t>
            </a: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Údaje o počtu obyvatel se mohou nepatrně lišit )</a:t>
            </a:r>
            <a:endParaRPr lang="cs-CZ" sz="2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0340310"/>
              </p:ext>
            </p:extLst>
          </p:nvPr>
        </p:nvGraphicFramePr>
        <p:xfrm>
          <a:off x="467544" y="2492896"/>
          <a:ext cx="8229600" cy="2834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8192"/>
                <a:gridCol w="1368152"/>
                <a:gridCol w="1440160"/>
                <a:gridCol w="1512168"/>
                <a:gridCol w="1080120"/>
                <a:gridCol w="110080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STÁT</a:t>
                      </a:r>
                      <a:endParaRPr lang="cs-CZ" sz="2400" b="1" i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HLAVNÍ</a:t>
                      </a:r>
                      <a:r>
                        <a:rPr lang="cs-CZ" sz="2400" b="1" i="1" baseline="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MĚSTO</a:t>
                      </a:r>
                      <a:endParaRPr lang="cs-CZ" sz="2400" b="1" i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ROZLOHA</a:t>
                      </a:r>
                      <a:endParaRPr lang="cs-CZ" sz="2400" b="1" i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POČET OBYVATEL</a:t>
                      </a:r>
                      <a:endParaRPr lang="cs-CZ" sz="2400" b="1" i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JAZYK</a:t>
                      </a:r>
                      <a:endParaRPr lang="cs-CZ" sz="2400" b="1" i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MĚNA</a:t>
                      </a:r>
                      <a:endParaRPr lang="cs-CZ" sz="2400" b="1" i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SLOVENSKO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Bratislava</a:t>
                      </a:r>
                      <a:endParaRPr lang="cs-CZ" sz="1400" b="1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49 035 km² </a:t>
                      </a:r>
                      <a:endParaRPr lang="cs-CZ" sz="14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5 440 078</a:t>
                      </a:r>
                      <a:endParaRPr lang="cs-CZ" sz="1400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slovenština</a:t>
                      </a:r>
                      <a:endParaRPr lang="cs-CZ" sz="1400" b="1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Euro </a:t>
                      </a:r>
                      <a:endParaRPr lang="cs-CZ" sz="1400" b="1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RAKOUSKO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Vídeň</a:t>
                      </a:r>
                      <a:endParaRPr lang="cs-CZ" sz="1400" b="1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83 871 km²</a:t>
                      </a:r>
                      <a:endParaRPr lang="cs-CZ" sz="14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8 260 000</a:t>
                      </a:r>
                      <a:endParaRPr lang="cs-CZ" sz="1400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němčina</a:t>
                      </a:r>
                      <a:endParaRPr lang="cs-CZ" sz="1400" b="1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Euro </a:t>
                      </a:r>
                    </a:p>
                    <a:p>
                      <a:pPr algn="ctr"/>
                      <a:endParaRPr lang="cs-CZ" sz="1400" b="1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NĚMECKO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Berlín</a:t>
                      </a:r>
                      <a:endParaRPr lang="cs-CZ" sz="1400" b="1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357 022,9 km²</a:t>
                      </a:r>
                      <a:endParaRPr lang="cs-CZ" sz="14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82 310 000</a:t>
                      </a:r>
                      <a:endParaRPr lang="cs-CZ" sz="1400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němčina</a:t>
                      </a:r>
                      <a:endParaRPr lang="cs-CZ" sz="1400" b="1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Euro </a:t>
                      </a:r>
                    </a:p>
                    <a:p>
                      <a:pPr algn="ctr"/>
                      <a:endParaRPr lang="cs-CZ" sz="1400" b="1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POLSKO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Varšava</a:t>
                      </a:r>
                      <a:endParaRPr lang="cs-CZ" sz="1400" b="1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312 679 km²</a:t>
                      </a:r>
                    </a:p>
                    <a:p>
                      <a:pPr algn="ctr"/>
                      <a:endParaRPr lang="cs-CZ" sz="14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38 167 329  </a:t>
                      </a:r>
                      <a:endParaRPr lang="cs-CZ" sz="1400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polština</a:t>
                      </a:r>
                      <a:endParaRPr lang="cs-CZ" sz="1400" b="1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/>
                        <a:t>Zlotý</a:t>
                      </a:r>
                      <a:endParaRPr lang="cs-CZ" sz="1400" b="1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4623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cs-CZ" sz="3200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Pomocí atlasu a informací získaných z Internetu odpovězte na následující otázky: </a:t>
            </a:r>
            <a:endParaRPr lang="cs-CZ" sz="3200" b="1" i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endParaRPr lang="cs-CZ" b="1" i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b="1" i="1" dirty="0" smtClean="0">
                <a:solidFill>
                  <a:srgbClr val="FF0000"/>
                </a:solidFill>
              </a:rPr>
              <a:t>Se kterým státem má ČR nejdelší hranice? 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i="1" dirty="0" smtClean="0">
                <a:solidFill>
                  <a:srgbClr val="FF0000"/>
                </a:solidFill>
              </a:rPr>
              <a:t>Se kterým státem má ČR nejkratší hranice? 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i="1" dirty="0" smtClean="0">
                <a:solidFill>
                  <a:srgbClr val="FF0000"/>
                </a:solidFill>
              </a:rPr>
              <a:t>Na hranice kterého sousedního státu je z našeho města nejblíže? 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i="1" dirty="0" smtClean="0">
                <a:solidFill>
                  <a:srgbClr val="FF0000"/>
                </a:solidFill>
              </a:rPr>
              <a:t>Na hranice kterého sousedního státu je z našeho města nejdále?)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3650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sz="3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3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600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Zapiš, kterému státu patří zobrazená mapka?</a:t>
            </a:r>
            <a:br>
              <a:rPr lang="cs-CZ" sz="3600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600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Vyhledej, jak vypadá vlajka tohoto státu.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					B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C					D</a:t>
            </a:r>
            <a:endParaRPr lang="cs-CZ" dirty="0"/>
          </a:p>
        </p:txBody>
      </p:sp>
      <p:pic>
        <p:nvPicPr>
          <p:cNvPr id="9" name="Obrázek 8"/>
          <p:cNvPicPr/>
          <p:nvPr/>
        </p:nvPicPr>
        <p:blipFill>
          <a:blip r:embed="rId2"/>
          <a:stretch>
            <a:fillRect/>
          </a:stretch>
        </p:blipFill>
        <p:spPr>
          <a:xfrm>
            <a:off x="899592" y="1567558"/>
            <a:ext cx="3067050" cy="14859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229459"/>
            <a:ext cx="2857500" cy="2914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917833"/>
            <a:ext cx="2901701" cy="15379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543864"/>
            <a:ext cx="1505916" cy="2036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42706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sz="3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3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6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 - MAPKY: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/>
              <a:t>A					B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sz="2800" b="1" i="1" dirty="0" smtClean="0"/>
              <a:t>        </a:t>
            </a:r>
          </a:p>
          <a:p>
            <a:pPr marL="0" indent="0">
              <a:buNone/>
            </a:pPr>
            <a:r>
              <a:rPr lang="cs-CZ" sz="2800" b="1" i="1" dirty="0" smtClean="0"/>
              <a:t>         </a:t>
            </a: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SLOVENSKO</a:t>
            </a:r>
          </a:p>
          <a:p>
            <a:pPr marL="0" indent="0">
              <a:buNone/>
            </a:pPr>
            <a:r>
              <a:rPr lang="cs-CZ" dirty="0" smtClean="0"/>
              <a:t>					          </a:t>
            </a: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NĚMECKO</a:t>
            </a:r>
            <a:endParaRPr lang="cs-CZ" sz="28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 smtClean="0"/>
              <a:t>C</a:t>
            </a:r>
            <a:r>
              <a:rPr lang="cs-CZ" dirty="0" smtClean="0"/>
              <a:t>					</a:t>
            </a:r>
            <a:r>
              <a:rPr lang="cs-CZ" b="1" dirty="0" smtClean="0"/>
              <a:t>D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POLSKO				RAKOUSKO</a:t>
            </a:r>
            <a:endParaRPr lang="cs-CZ" sz="28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6972" y="1772816"/>
            <a:ext cx="1912655" cy="9695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616683"/>
            <a:ext cx="1339002" cy="1612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3526" y="3623900"/>
            <a:ext cx="2177373" cy="17895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7469" y="3930237"/>
            <a:ext cx="2520432" cy="14658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84498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sz="3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3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6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 - VLAJKY: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/>
              <a:t>A					B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sz="2800" b="1" i="1" dirty="0" smtClean="0"/>
              <a:t>        </a:t>
            </a:r>
          </a:p>
          <a:p>
            <a:pPr marL="0" indent="0">
              <a:buNone/>
            </a:pPr>
            <a:r>
              <a:rPr lang="cs-CZ" sz="2800" b="1" i="1" dirty="0" smtClean="0"/>
              <a:t>         </a:t>
            </a: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SLOVENSKO</a:t>
            </a:r>
          </a:p>
          <a:p>
            <a:pPr marL="0" indent="0">
              <a:buNone/>
            </a:pPr>
            <a:r>
              <a:rPr lang="cs-CZ" dirty="0" smtClean="0"/>
              <a:t>					          </a:t>
            </a: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NĚMECKO</a:t>
            </a:r>
            <a:endParaRPr lang="cs-CZ" sz="28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 smtClean="0"/>
              <a:t>C</a:t>
            </a:r>
            <a:r>
              <a:rPr lang="cs-CZ" dirty="0" smtClean="0"/>
              <a:t>					</a:t>
            </a:r>
            <a:r>
              <a:rPr lang="cs-CZ" b="1" dirty="0" smtClean="0"/>
              <a:t>D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POLSKO				RAKOUSKO</a:t>
            </a:r>
            <a:endParaRPr lang="cs-CZ" sz="28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509120"/>
            <a:ext cx="1047750" cy="69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7447" y="2306032"/>
            <a:ext cx="1047750" cy="628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055077"/>
            <a:ext cx="1047750" cy="69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365104"/>
            <a:ext cx="1047750" cy="65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15607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797511"/>
            <a:ext cx="6984776" cy="5078313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571500" indent="-571500">
              <a:buFont typeface="Wingdings" pitchFamily="2" charset="2"/>
              <a:buChar char="q"/>
            </a:pPr>
            <a:r>
              <a:rPr lang="cs-CZ" sz="3600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Vyber si jeden ze sousedních států ČR.</a:t>
            </a:r>
          </a:p>
          <a:p>
            <a:pPr marL="571500" indent="-571500">
              <a:buFont typeface="Wingdings" pitchFamily="2" charset="2"/>
              <a:buChar char="q"/>
            </a:pPr>
            <a:r>
              <a:rPr lang="cs-CZ" sz="3600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Vyhledej na Internetu  co nejvíce zajímavostí o vybraném státě.</a:t>
            </a:r>
          </a:p>
          <a:p>
            <a:pPr marL="571500" indent="-571500">
              <a:buFont typeface="Wingdings" pitchFamily="2" charset="2"/>
              <a:buChar char="q"/>
            </a:pPr>
            <a:r>
              <a:rPr lang="cs-CZ" sz="3600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Vše připrav na volné listy  ve Wordu nebo v PowerPointu k prezentaci pro své spolužáky.</a:t>
            </a:r>
          </a:p>
          <a:p>
            <a:endParaRPr lang="cs-CZ" sz="3600" b="1" i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71500" indent="-571500">
              <a:buFont typeface="Wingdings" pitchFamily="2" charset="2"/>
              <a:buChar char="q"/>
            </a:pPr>
            <a:r>
              <a:rPr lang="cs-CZ" sz="3600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Nezapomeň na zdroje informací.</a:t>
            </a:r>
            <a:endParaRPr lang="cs-CZ" sz="36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562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75000"/>
            </a:schemeClr>
          </a:solidFill>
        </p:spPr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informací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400" dirty="0" smtClean="0"/>
              <a:t>Obr.1: http://www.slepamapa.cz/slepa-mapa-cr.html</a:t>
            </a:r>
          </a:p>
          <a:p>
            <a:pPr marL="0" indent="0">
              <a:buNone/>
            </a:pPr>
            <a:r>
              <a:rPr lang="cs-CZ" sz="2400" dirty="0" smtClean="0"/>
              <a:t>http://cs.wikipedia.org/wiki/Polsko</a:t>
            </a:r>
          </a:p>
          <a:p>
            <a:pPr marL="0" indent="0">
              <a:buNone/>
            </a:pPr>
            <a:r>
              <a:rPr lang="cs-CZ" sz="2400" dirty="0" smtClean="0"/>
              <a:t>http://cs.wikipedia.org/wiki/Slovensko</a:t>
            </a:r>
          </a:p>
          <a:p>
            <a:pPr marL="0" indent="0">
              <a:buNone/>
            </a:pPr>
            <a:r>
              <a:rPr lang="cs-CZ" sz="2400" dirty="0" smtClean="0"/>
              <a:t>http://cs.wikipedia.org/wiki/Rakousko</a:t>
            </a:r>
          </a:p>
          <a:p>
            <a:pPr marL="0" indent="0">
              <a:buNone/>
            </a:pPr>
            <a:r>
              <a:rPr lang="cs-CZ" sz="2400" dirty="0" smtClean="0"/>
              <a:t>http://cs.wikipedia.org/wiki/Německo</a:t>
            </a:r>
          </a:p>
          <a:p>
            <a:pPr marL="0" indent="0">
              <a:buNone/>
            </a:pPr>
            <a:r>
              <a:rPr lang="pl-PL" sz="2400" dirty="0" smtClean="0"/>
              <a:t>(</a:t>
            </a:r>
            <a:r>
              <a:rPr lang="pl-PL" sz="2400" dirty="0"/>
              <a:t>mapy 1-5)</a:t>
            </a:r>
          </a:p>
          <a:p>
            <a:pPr marL="0" indent="0">
              <a:buNone/>
            </a:pPr>
            <a:r>
              <a:rPr lang="pl-PL" sz="2200" dirty="0"/>
              <a:t>http://www.slepamapa.cz/slepa-mapa-cr.html</a:t>
            </a:r>
          </a:p>
          <a:p>
            <a:pPr marL="0" indent="0">
              <a:buNone/>
            </a:pPr>
            <a:r>
              <a:rPr lang="pl-PL" sz="2200" dirty="0"/>
              <a:t>http://www.vegi.cz/cz/kde_nakoupit/slovenska_republika</a:t>
            </a:r>
          </a:p>
          <a:p>
            <a:pPr marL="0" indent="0">
              <a:buNone/>
            </a:pPr>
            <a:r>
              <a:rPr lang="pl-PL" sz="2200" dirty="0"/>
              <a:t>http://www.alpy.net/pocasi/web-kamery-on-line.php</a:t>
            </a:r>
          </a:p>
          <a:p>
            <a:pPr marL="0" indent="0">
              <a:buNone/>
            </a:pPr>
            <a:r>
              <a:rPr lang="pl-PL" sz="2200" dirty="0"/>
              <a:t>http://www.stockphotos.cz/image.php?img_id=13119094&amp;img_type=1</a:t>
            </a:r>
          </a:p>
          <a:p>
            <a:pPr marL="0" indent="0">
              <a:buNone/>
            </a:pPr>
            <a:r>
              <a:rPr lang="pl-PL" sz="2200" dirty="0"/>
              <a:t>http://blog.boureanu.com/?cat=1&amp;paged=3</a:t>
            </a:r>
          </a:p>
          <a:p>
            <a:pPr marL="0" indent="0">
              <a:buNone/>
            </a:pPr>
            <a:endParaRPr lang="cs-CZ" sz="2200" dirty="0" smtClean="0"/>
          </a:p>
        </p:txBody>
      </p:sp>
    </p:spTree>
    <p:extLst>
      <p:ext uri="{BB962C8B-B14F-4D97-AF65-F5344CB8AC3E}">
        <p14:creationId xmlns:p14="http://schemas.microsoft.com/office/powerpoint/2010/main" val="3737976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243</Words>
  <Application>Microsoft Office PowerPoint</Application>
  <PresentationFormat>Předvádění na obrazovce (4:3)</PresentationFormat>
  <Paragraphs>113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Sousední státy ČR (pracujte s mapou)</vt:lpstr>
      <vt:lpstr>Sousední státy ČR (zkontroluj si)</vt:lpstr>
      <vt:lpstr>Vyhledejte základní údaje o sousedních státech ČR a vepište je do tabulky  (Pracujte s internetem , encyklopediemi)</vt:lpstr>
      <vt:lpstr>ŘEŠENÍ:  Máte to také tak?  (Údaje o počtu obyvatel se mohou nepatrně lišit )</vt:lpstr>
      <vt:lpstr>Pomocí atlasu a informací získaných z Internetu odpovězte na následující otázky: </vt:lpstr>
      <vt:lpstr> Zapiš, kterému státu patří zobrazená mapka? Vyhledej, jak vypadá vlajka tohoto státu. </vt:lpstr>
      <vt:lpstr> ŘEŠENÍ - MAPKY: </vt:lpstr>
      <vt:lpstr> ŘEŠENÍ - VLAJKY: </vt:lpstr>
      <vt:lpstr>Prezentace aplikace PowerPoint</vt:lpstr>
      <vt:lpstr>Zdroje informací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0XLQ</dc:creator>
  <cp:lastModifiedBy>0XLQ</cp:lastModifiedBy>
  <cp:revision>39</cp:revision>
  <dcterms:created xsi:type="dcterms:W3CDTF">2012-02-03T09:01:34Z</dcterms:created>
  <dcterms:modified xsi:type="dcterms:W3CDTF">2012-02-04T14:04:38Z</dcterms:modified>
</cp:coreProperties>
</file>