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0" r:id="rId2"/>
    <p:sldId id="258" r:id="rId3"/>
    <p:sldId id="257" r:id="rId4"/>
    <p:sldId id="262" r:id="rId5"/>
    <p:sldId id="266" r:id="rId6"/>
    <p:sldId id="268" r:id="rId7"/>
    <p:sldId id="269" r:id="rId8"/>
    <p:sldId id="281" r:id="rId9"/>
    <p:sldId id="271" r:id="rId10"/>
    <p:sldId id="276" r:id="rId11"/>
    <p:sldId id="278" r:id="rId12"/>
    <p:sldId id="280" r:id="rId13"/>
    <p:sldId id="264" r:id="rId14"/>
    <p:sldId id="277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1150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189CF-2C28-4714-8E75-F6E096586163}" type="datetimeFigureOut">
              <a:rPr lang="cs-CZ" smtClean="0"/>
              <a:t>5.2.2012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C576F2-9A40-4354-BDC7-ACF7F6B86FD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008117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189CF-2C28-4714-8E75-F6E096586163}" type="datetimeFigureOut">
              <a:rPr lang="cs-CZ" smtClean="0"/>
              <a:t>5.2.2012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C576F2-9A40-4354-BDC7-ACF7F6B86FD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042252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189CF-2C28-4714-8E75-F6E096586163}" type="datetimeFigureOut">
              <a:rPr lang="cs-CZ" smtClean="0"/>
              <a:t>5.2.2012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C576F2-9A40-4354-BDC7-ACF7F6B86FD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316525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189CF-2C28-4714-8E75-F6E096586163}" type="datetimeFigureOut">
              <a:rPr lang="cs-CZ" smtClean="0"/>
              <a:t>5.2.2012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C576F2-9A40-4354-BDC7-ACF7F6B86FD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84156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189CF-2C28-4714-8E75-F6E096586163}" type="datetimeFigureOut">
              <a:rPr lang="cs-CZ" smtClean="0"/>
              <a:t>5.2.2012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C576F2-9A40-4354-BDC7-ACF7F6B86FD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163061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189CF-2C28-4714-8E75-F6E096586163}" type="datetimeFigureOut">
              <a:rPr lang="cs-CZ" smtClean="0"/>
              <a:t>5.2.2012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C576F2-9A40-4354-BDC7-ACF7F6B86FD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898927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189CF-2C28-4714-8E75-F6E096586163}" type="datetimeFigureOut">
              <a:rPr lang="cs-CZ" smtClean="0"/>
              <a:t>5.2.2012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C576F2-9A40-4354-BDC7-ACF7F6B86FD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265063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189CF-2C28-4714-8E75-F6E096586163}" type="datetimeFigureOut">
              <a:rPr lang="cs-CZ" smtClean="0"/>
              <a:t>5.2.2012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C576F2-9A40-4354-BDC7-ACF7F6B86FD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840056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189CF-2C28-4714-8E75-F6E096586163}" type="datetimeFigureOut">
              <a:rPr lang="cs-CZ" smtClean="0"/>
              <a:t>5.2.2012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C576F2-9A40-4354-BDC7-ACF7F6B86FD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881118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189CF-2C28-4714-8E75-F6E096586163}" type="datetimeFigureOut">
              <a:rPr lang="cs-CZ" smtClean="0"/>
              <a:t>5.2.2012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C576F2-9A40-4354-BDC7-ACF7F6B86FD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042256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189CF-2C28-4714-8E75-F6E096586163}" type="datetimeFigureOut">
              <a:rPr lang="cs-CZ" smtClean="0"/>
              <a:t>5.2.2012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C576F2-9A40-4354-BDC7-ACF7F6B86FD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797987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9189CF-2C28-4714-8E75-F6E096586163}" type="datetimeFigureOut">
              <a:rPr lang="cs-CZ" smtClean="0"/>
              <a:t>5.2.2012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C576F2-9A40-4354-BDC7-ACF7F6B86FD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65030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910977" y="692696"/>
            <a:ext cx="7272808" cy="464742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lvl="0"/>
            <a:r>
              <a:rPr lang="cs-CZ" sz="2400" b="1" dirty="0" smtClean="0">
                <a:solidFill>
                  <a:prstClr val="black"/>
                </a:solidFill>
              </a:rPr>
              <a:t>Název </a:t>
            </a:r>
            <a:r>
              <a:rPr lang="cs-CZ" sz="2400" b="1" dirty="0">
                <a:solidFill>
                  <a:prstClr val="black"/>
                </a:solidFill>
              </a:rPr>
              <a:t>školy:        ZŠ a MŠ T. G. Masaryka Fulnek</a:t>
            </a:r>
            <a:endParaRPr lang="cs-CZ" sz="2400" dirty="0">
              <a:solidFill>
                <a:prstClr val="black"/>
              </a:solidFill>
            </a:endParaRPr>
          </a:p>
          <a:p>
            <a:pPr lvl="0"/>
            <a:r>
              <a:rPr lang="cs-CZ" sz="2400" b="1" dirty="0">
                <a:solidFill>
                  <a:prstClr val="black"/>
                </a:solidFill>
              </a:rPr>
              <a:t>Autor :		    Mgr. Jitka Kolářová</a:t>
            </a:r>
            <a:endParaRPr lang="cs-CZ" sz="2400" dirty="0">
              <a:solidFill>
                <a:prstClr val="black"/>
              </a:solidFill>
            </a:endParaRPr>
          </a:p>
          <a:p>
            <a:pPr lvl="0"/>
            <a:r>
              <a:rPr lang="cs-CZ" sz="2400" b="1" dirty="0">
                <a:solidFill>
                  <a:prstClr val="black"/>
                </a:solidFill>
              </a:rPr>
              <a:t>Název :	    </a:t>
            </a:r>
            <a:r>
              <a:rPr lang="cs-CZ" sz="2400" b="1" dirty="0" smtClean="0">
                <a:solidFill>
                  <a:prstClr val="black"/>
                </a:solidFill>
              </a:rPr>
              <a:t>VY_32_INOVACE_PŘ.5.9-1</a:t>
            </a:r>
            <a:endParaRPr lang="cs-CZ" sz="2400" dirty="0">
              <a:solidFill>
                <a:prstClr val="black"/>
              </a:solidFill>
            </a:endParaRPr>
          </a:p>
          <a:p>
            <a:pPr lvl="0"/>
            <a:r>
              <a:rPr lang="cs-CZ" sz="2400" b="1" dirty="0">
                <a:solidFill>
                  <a:prstClr val="black"/>
                </a:solidFill>
              </a:rPr>
              <a:t>Vzdělávací obor: </a:t>
            </a:r>
            <a:r>
              <a:rPr lang="cs-CZ" sz="2400" dirty="0" smtClean="0">
                <a:solidFill>
                  <a:prstClr val="black"/>
                </a:solidFill>
              </a:rPr>
              <a:t>Člověk a jeho svět, </a:t>
            </a:r>
            <a:r>
              <a:rPr lang="cs-CZ" sz="2400" dirty="0" smtClean="0">
                <a:solidFill>
                  <a:prstClr val="black"/>
                </a:solidFill>
              </a:rPr>
              <a:t>Rozmanitost </a:t>
            </a:r>
            <a:r>
              <a:rPr lang="cs-CZ" sz="2400" smtClean="0">
                <a:solidFill>
                  <a:prstClr val="black"/>
                </a:solidFill>
              </a:rPr>
              <a:t>přírody, 		    přírodověda</a:t>
            </a:r>
            <a:endParaRPr lang="cs-CZ" sz="2400" dirty="0">
              <a:solidFill>
                <a:prstClr val="black"/>
              </a:solidFill>
            </a:endParaRPr>
          </a:p>
          <a:p>
            <a:pPr lvl="0"/>
            <a:r>
              <a:rPr lang="cs-CZ" sz="2400" b="1" dirty="0">
                <a:solidFill>
                  <a:prstClr val="black"/>
                </a:solidFill>
              </a:rPr>
              <a:t>Téma : 	                  </a:t>
            </a:r>
            <a:r>
              <a:rPr lang="cs-CZ" sz="2400" b="1" dirty="0" smtClean="0">
                <a:solidFill>
                  <a:prstClr val="black"/>
                </a:solidFill>
              </a:rPr>
              <a:t>Podnebné pásy- tropický pás</a:t>
            </a:r>
            <a:endParaRPr lang="cs-CZ" sz="2400" b="1" dirty="0">
              <a:solidFill>
                <a:prstClr val="black"/>
              </a:solidFill>
            </a:endParaRPr>
          </a:p>
          <a:p>
            <a:pPr lvl="0"/>
            <a:r>
              <a:rPr lang="cs-CZ" sz="2400" b="1" dirty="0">
                <a:solidFill>
                  <a:prstClr val="black"/>
                </a:solidFill>
              </a:rPr>
              <a:t>Doporučený ročník:          </a:t>
            </a:r>
            <a:r>
              <a:rPr lang="cs-CZ" sz="2400" dirty="0">
                <a:solidFill>
                  <a:prstClr val="black"/>
                </a:solidFill>
              </a:rPr>
              <a:t>5.</a:t>
            </a:r>
          </a:p>
          <a:p>
            <a:pPr lvl="0" algn="just"/>
            <a:r>
              <a:rPr lang="cs-CZ" sz="2400" b="1" dirty="0">
                <a:solidFill>
                  <a:prstClr val="black"/>
                </a:solidFill>
              </a:rPr>
              <a:t>Anotace: 	    </a:t>
            </a:r>
            <a:r>
              <a:rPr lang="cs-CZ" sz="2400" dirty="0" smtClean="0">
                <a:solidFill>
                  <a:prstClr val="black"/>
                </a:solidFill>
              </a:rPr>
              <a:t>Prezentace představuje </a:t>
            </a:r>
            <a:r>
              <a:rPr lang="cs-CZ" sz="2400" dirty="0">
                <a:solidFill>
                  <a:prstClr val="black"/>
                </a:solidFill>
              </a:rPr>
              <a:t>téma podnebné </a:t>
            </a:r>
            <a:r>
              <a:rPr lang="cs-CZ" sz="2400" dirty="0" smtClean="0">
                <a:solidFill>
                  <a:prstClr val="black"/>
                </a:solidFill>
              </a:rPr>
              <a:t>		    pásy</a:t>
            </a:r>
            <a:r>
              <a:rPr lang="cs-CZ" sz="2400" dirty="0">
                <a:solidFill>
                  <a:prstClr val="black"/>
                </a:solidFill>
              </a:rPr>
              <a:t>, je </a:t>
            </a:r>
            <a:r>
              <a:rPr lang="cs-CZ" sz="2400" dirty="0" smtClean="0">
                <a:solidFill>
                  <a:prstClr val="black"/>
                </a:solidFill>
              </a:rPr>
              <a:t>zaměřena </a:t>
            </a:r>
            <a:r>
              <a:rPr lang="cs-CZ" sz="2400" dirty="0">
                <a:solidFill>
                  <a:prstClr val="black"/>
                </a:solidFill>
              </a:rPr>
              <a:t>na tropický pás, </a:t>
            </a:r>
            <a:r>
              <a:rPr lang="cs-CZ" sz="2400" dirty="0" smtClean="0">
                <a:solidFill>
                  <a:prstClr val="black"/>
                </a:solidFill>
              </a:rPr>
              <a:t>			    doplňují </a:t>
            </a:r>
            <a:r>
              <a:rPr lang="cs-CZ" sz="2400" dirty="0">
                <a:solidFill>
                  <a:prstClr val="black"/>
                </a:solidFill>
              </a:rPr>
              <a:t>ho úkoly pro </a:t>
            </a:r>
            <a:r>
              <a:rPr lang="cs-CZ" sz="2400" dirty="0" smtClean="0">
                <a:solidFill>
                  <a:prstClr val="black"/>
                </a:solidFill>
              </a:rPr>
              <a:t>žáky </a:t>
            </a:r>
            <a:endParaRPr lang="cs-CZ" sz="2400" dirty="0">
              <a:solidFill>
                <a:prstClr val="black"/>
              </a:solidFill>
            </a:endParaRPr>
          </a:p>
          <a:p>
            <a:pPr lvl="0" algn="just"/>
            <a:r>
              <a:rPr lang="cs-CZ" sz="2400" b="1" dirty="0" smtClean="0">
                <a:solidFill>
                  <a:prstClr val="black"/>
                </a:solidFill>
              </a:rPr>
              <a:t>Číslo </a:t>
            </a:r>
            <a:r>
              <a:rPr lang="cs-CZ" sz="2400" b="1" dirty="0">
                <a:solidFill>
                  <a:prstClr val="black"/>
                </a:solidFill>
              </a:rPr>
              <a:t>projektu:	     CZ.1.07/1.4.00/21.0903</a:t>
            </a:r>
            <a:endParaRPr lang="cs-CZ" sz="2400" dirty="0">
              <a:solidFill>
                <a:prstClr val="black"/>
              </a:solidFill>
            </a:endParaRPr>
          </a:p>
          <a:p>
            <a:r>
              <a:rPr lang="cs-CZ" sz="3200" b="1" i="1" dirty="0" smtClean="0">
                <a:solidFill>
                  <a:srgbClr val="002060"/>
                </a:solidFill>
              </a:rPr>
              <a:t>      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7374" y="5352670"/>
            <a:ext cx="5407025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51745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495548" y="332656"/>
            <a:ext cx="8352928" cy="624273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marL="274320" indent="-274320" algn="ctr">
              <a:spcBef>
                <a:spcPts val="580"/>
              </a:spcBef>
              <a:defRPr/>
            </a:pPr>
            <a:r>
              <a:rPr lang="cs-CZ" sz="3600" b="1" i="1" dirty="0">
                <a:solidFill>
                  <a:srgbClr val="002060"/>
                </a:solidFill>
              </a:rPr>
              <a:t>Podnebné </a:t>
            </a:r>
            <a:r>
              <a:rPr lang="cs-CZ" sz="3600" b="1" i="1" dirty="0" smtClean="0">
                <a:solidFill>
                  <a:srgbClr val="002060"/>
                </a:solidFill>
              </a:rPr>
              <a:t>pásy - rozdělení</a:t>
            </a:r>
            <a:endParaRPr lang="cs-CZ" sz="36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274320" indent="-274320">
              <a:spcBef>
                <a:spcPts val="580"/>
              </a:spcBef>
              <a:defRPr/>
            </a:pPr>
            <a:r>
              <a:rPr lang="cs-CZ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cs-CZ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) Tropický pás: </a:t>
            </a:r>
          </a:p>
          <a:p>
            <a:pPr marL="731520" lvl="1" indent="-457200">
              <a:spcBef>
                <a:spcPts val="370"/>
              </a:spcBef>
              <a:buFont typeface="+mj-lt"/>
              <a:buAutoNum type="alphaLcParenR"/>
              <a:defRPr/>
            </a:pPr>
            <a:r>
              <a:rPr lang="cs-CZ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vlhký </a:t>
            </a:r>
            <a:r>
              <a:rPr lang="cs-CZ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(rovníkový</a:t>
            </a:r>
            <a:r>
              <a:rPr lang="cs-CZ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marL="731520" lvl="1" indent="-457200">
              <a:spcBef>
                <a:spcPts val="370"/>
              </a:spcBef>
              <a:buFont typeface="+mj-lt"/>
              <a:buAutoNum type="alphaLcParenR"/>
              <a:defRPr/>
            </a:pPr>
            <a:r>
              <a:rPr lang="cs-CZ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střídavě vlhký </a:t>
            </a:r>
          </a:p>
          <a:p>
            <a:pPr marL="731520" lvl="1" indent="-457200">
              <a:spcBef>
                <a:spcPts val="370"/>
              </a:spcBef>
              <a:buFont typeface="+mj-lt"/>
              <a:buAutoNum type="alphaLcParenR"/>
              <a:defRPr/>
            </a:pPr>
            <a:r>
              <a:rPr lang="cs-CZ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suchý</a:t>
            </a:r>
          </a:p>
          <a:p>
            <a:pPr marL="274320" indent="-274320">
              <a:spcBef>
                <a:spcPts val="580"/>
              </a:spcBef>
              <a:defRPr/>
            </a:pPr>
            <a:r>
              <a:rPr lang="cs-CZ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2) Subtropický pás: </a:t>
            </a:r>
          </a:p>
          <a:p>
            <a:pPr marL="777240" lvl="1" indent="-457200">
              <a:spcBef>
                <a:spcPts val="370"/>
              </a:spcBef>
              <a:buFont typeface="+mj-lt"/>
              <a:buAutoNum type="alphaLcParenR"/>
              <a:defRPr/>
            </a:pPr>
            <a:r>
              <a:rPr lang="cs-CZ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vlhký (s obdobím letních </a:t>
            </a:r>
            <a:r>
              <a:rPr lang="cs-CZ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dešťů)</a:t>
            </a:r>
            <a:endParaRPr lang="cs-CZ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777240" lvl="1" indent="-457200">
              <a:spcBef>
                <a:spcPts val="370"/>
              </a:spcBef>
              <a:buFont typeface="+mj-lt"/>
              <a:buAutoNum type="alphaLcParenR"/>
              <a:defRPr/>
            </a:pPr>
            <a:r>
              <a:rPr lang="cs-CZ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suchý (s obdobím zimních </a:t>
            </a:r>
            <a:r>
              <a:rPr lang="cs-CZ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dešťů)</a:t>
            </a:r>
            <a:endParaRPr lang="cs-CZ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274320" indent="-274320">
              <a:spcBef>
                <a:spcPts val="580"/>
              </a:spcBef>
              <a:defRPr/>
            </a:pPr>
            <a:r>
              <a:rPr lang="cs-CZ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3) Mírný pás:</a:t>
            </a:r>
          </a:p>
          <a:p>
            <a:pPr marL="777240" lvl="1" indent="-457200">
              <a:spcBef>
                <a:spcPts val="370"/>
              </a:spcBef>
              <a:buFont typeface="+mj-lt"/>
              <a:buAutoNum type="alphaLcParenR"/>
              <a:defRPr/>
            </a:pPr>
            <a:r>
              <a:rPr lang="cs-CZ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oceánský (vlhký)</a:t>
            </a:r>
          </a:p>
          <a:p>
            <a:pPr marL="777240" lvl="1" indent="-457200">
              <a:spcBef>
                <a:spcPts val="370"/>
              </a:spcBef>
              <a:buFont typeface="+mj-lt"/>
              <a:buAutoNum type="alphaLcParenR"/>
              <a:defRPr/>
            </a:pPr>
            <a:r>
              <a:rPr lang="cs-CZ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přechodný (středně vlhký)</a:t>
            </a:r>
          </a:p>
          <a:p>
            <a:pPr marL="777240" lvl="1" indent="-457200">
              <a:spcBef>
                <a:spcPts val="370"/>
              </a:spcBef>
              <a:buFont typeface="+mj-lt"/>
              <a:buAutoNum type="alphaLcParenR"/>
              <a:defRPr/>
            </a:pPr>
            <a:r>
              <a:rPr lang="cs-CZ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kontinentální typ (suchý)</a:t>
            </a:r>
          </a:p>
          <a:p>
            <a:pPr marL="274320" indent="-274320">
              <a:spcBef>
                <a:spcPts val="580"/>
              </a:spcBef>
              <a:defRPr/>
            </a:pPr>
            <a:r>
              <a:rPr lang="cs-CZ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4) Subpolární pás (subarktický a subantarktický)</a:t>
            </a:r>
          </a:p>
          <a:p>
            <a:pPr marL="274320" indent="-274320">
              <a:spcBef>
                <a:spcPts val="580"/>
              </a:spcBef>
              <a:defRPr/>
            </a:pPr>
            <a:r>
              <a:rPr lang="cs-CZ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5) Polární pás (arktický a antarktický)</a:t>
            </a:r>
          </a:p>
        </p:txBody>
      </p:sp>
    </p:spTree>
    <p:extLst>
      <p:ext uri="{BB962C8B-B14F-4D97-AF65-F5344CB8AC3E}">
        <p14:creationId xmlns:p14="http://schemas.microsoft.com/office/powerpoint/2010/main" val="1720623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r>
              <a:rPr lang="cs-CZ" sz="36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TROPICKÝ PÁS - (rovníkový) </a:t>
            </a:r>
            <a:endParaRPr lang="cs-CZ" sz="3600" b="1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2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pPr>
              <a:buFont typeface="Courier New" pitchFamily="49" charset="0"/>
              <a:buChar char="o"/>
            </a:pPr>
            <a:r>
              <a:rPr lang="cs-CZ" sz="2400" dirty="0"/>
              <a:t>h</a:t>
            </a:r>
            <a:r>
              <a:rPr lang="cs-CZ" sz="2400" dirty="0" smtClean="0"/>
              <a:t>orký pás, ležící mezi obratníky Raka a Kozoroha, průměrné měsíční teploty přesahují 18 °C</a:t>
            </a:r>
            <a:endParaRPr lang="cs-CZ" sz="2400" dirty="0"/>
          </a:p>
          <a:p>
            <a:pPr marL="0" indent="0">
              <a:buNone/>
            </a:pPr>
            <a:endParaRPr lang="cs-CZ" sz="2400" b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sz="2400" b="1" dirty="0" smtClean="0">
                <a:solidFill>
                  <a:srgbClr val="FF0000"/>
                </a:solidFill>
              </a:rPr>
              <a:t>ÚKOL: Vyhledej na mapě Světa rovník, obratník Raka a 	Kozoroha</a:t>
            </a:r>
          </a:p>
          <a:p>
            <a:pPr marL="0" indent="0">
              <a:buNone/>
            </a:pPr>
            <a:r>
              <a:rPr lang="cs-CZ" sz="2400" b="1" dirty="0" smtClean="0">
                <a:solidFill>
                  <a:srgbClr val="FF0000"/>
                </a:solidFill>
              </a:rPr>
              <a:t>	</a:t>
            </a:r>
            <a:endParaRPr lang="cs-CZ" sz="2400" b="1" dirty="0">
              <a:solidFill>
                <a:srgbClr val="FF0000"/>
              </a:solidFill>
            </a:endParaRPr>
          </a:p>
          <a:p>
            <a:pPr>
              <a:buFont typeface="Courier New" pitchFamily="49" charset="0"/>
              <a:buChar char="o"/>
            </a:pPr>
            <a:r>
              <a:rPr lang="cs-CZ" sz="2400" b="1" i="1" dirty="0" smtClean="0"/>
              <a:t>vnitřní tropy </a:t>
            </a:r>
            <a:r>
              <a:rPr lang="cs-CZ" sz="2400" i="1" dirty="0" smtClean="0"/>
              <a:t>- </a:t>
            </a:r>
            <a:r>
              <a:rPr lang="cs-CZ" sz="2400" dirty="0" smtClean="0"/>
              <a:t> podnebí vlhké a teplé, charakteristické je celoročně neměnné počasí a mnoho srážek </a:t>
            </a:r>
            <a:r>
              <a:rPr lang="cs-CZ" sz="2400" b="1" dirty="0" smtClean="0">
                <a:solidFill>
                  <a:srgbClr val="002060"/>
                </a:solidFill>
              </a:rPr>
              <a:t>(deštné pralesy</a:t>
            </a:r>
            <a:r>
              <a:rPr lang="cs-CZ" sz="2400" b="1" dirty="0" smtClean="0"/>
              <a:t>) </a:t>
            </a:r>
          </a:p>
          <a:p>
            <a:pPr>
              <a:buFont typeface="Courier New" pitchFamily="49" charset="0"/>
              <a:buChar char="o"/>
            </a:pPr>
            <a:r>
              <a:rPr lang="cs-CZ" sz="2400" b="1" i="1" dirty="0" smtClean="0"/>
              <a:t>vnější tropy- </a:t>
            </a:r>
            <a:r>
              <a:rPr lang="cs-CZ" sz="2400" b="1" dirty="0" smtClean="0"/>
              <a:t> </a:t>
            </a:r>
            <a:r>
              <a:rPr lang="cs-CZ" sz="2400" dirty="0" smtClean="0"/>
              <a:t>střídá se zde období dešťů a období sucha, méně srážek a teplo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7680971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  <a:solidFill>
            <a:schemeClr val="accent6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r>
              <a:rPr lang="cs-CZ" sz="36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Deštné pralesy</a:t>
            </a:r>
            <a:endParaRPr lang="cs-CZ" sz="3600" b="1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785395"/>
          </a:xfrm>
          <a:solidFill>
            <a:schemeClr val="accent3">
              <a:lumMod val="60000"/>
              <a:lumOff val="40000"/>
            </a:schemeClr>
          </a:solidFill>
        </p:spPr>
        <p:txBody>
          <a:bodyPr>
            <a:normAutofit fontScale="92500" lnSpcReduction="20000"/>
          </a:bodyPr>
          <a:lstStyle/>
          <a:p>
            <a:pPr>
              <a:buFont typeface="Courier New" pitchFamily="49" charset="0"/>
              <a:buChar char="o"/>
            </a:pPr>
            <a:r>
              <a:rPr lang="cs-CZ" sz="2400" b="1" i="1" dirty="0" smtClean="0"/>
              <a:t>Nejrozsáhlejší je Amazonský deštný prales v Jižní Americe, (více než 60% všech je ve státech Brazílie), celý Amazonský prales představuje více než polovinu zbývajících tropických deštných lesů na světě.</a:t>
            </a:r>
          </a:p>
          <a:p>
            <a:pPr marL="0" indent="0" algn="ctr">
              <a:buNone/>
            </a:pPr>
            <a:r>
              <a:rPr lang="cs-CZ" sz="2400" b="1" i="1" dirty="0" smtClean="0">
                <a:solidFill>
                  <a:srgbClr val="FF0000"/>
                </a:solidFill>
              </a:rPr>
              <a:t>ÚKOL: Vyhledej na mapě jižní Ameriku, řeku Amazonku, Brazílii</a:t>
            </a:r>
          </a:p>
          <a:p>
            <a:pPr>
              <a:buFont typeface="Courier New" pitchFamily="49" charset="0"/>
              <a:buChar char="o"/>
            </a:pPr>
            <a:r>
              <a:rPr lang="cs-CZ" sz="2400" b="1" i="1" dirty="0" smtClean="0"/>
              <a:t>Vyskytuje se zde téměř 1000 druhů ptáků a 30 druhů opic. V řece Amazonce žije více než 3000 druhů ryb. Jsou zde dva druhy říčních delfínů a také aligátoři, želvy a neobvykle gigantické vydry.</a:t>
            </a:r>
          </a:p>
          <a:p>
            <a:pPr marL="0" indent="0">
              <a:buNone/>
            </a:pPr>
            <a:endParaRPr lang="cs-CZ" sz="2400" b="1" i="1" dirty="0"/>
          </a:p>
          <a:p>
            <a:pPr marL="0" indent="0">
              <a:buNone/>
            </a:pPr>
            <a:endParaRPr lang="cs-CZ" sz="2400" b="1" i="1" dirty="0" smtClean="0"/>
          </a:p>
          <a:p>
            <a:pPr marL="0" indent="0">
              <a:buNone/>
            </a:pPr>
            <a:endParaRPr lang="cs-CZ" sz="2400" b="1" i="1" dirty="0"/>
          </a:p>
          <a:p>
            <a:pPr marL="0" indent="0">
              <a:buNone/>
            </a:pPr>
            <a:endParaRPr lang="cs-CZ" sz="2400" b="1" i="1" dirty="0" smtClean="0"/>
          </a:p>
          <a:p>
            <a:pPr marL="0" indent="0">
              <a:buNone/>
            </a:pPr>
            <a:endParaRPr lang="cs-CZ" sz="2400" b="1" i="1" dirty="0"/>
          </a:p>
          <a:p>
            <a:pPr marL="0" indent="0">
              <a:buNone/>
            </a:pPr>
            <a:endParaRPr lang="cs-CZ" sz="2400" b="1" i="1" dirty="0" smtClean="0"/>
          </a:p>
          <a:p>
            <a:pPr marL="0" indent="0">
              <a:buNone/>
            </a:pPr>
            <a:r>
              <a:rPr lang="cs-CZ" sz="1800" b="1" i="1" dirty="0" smtClean="0"/>
              <a:t>                                Obr.1</a:t>
            </a:r>
          </a:p>
          <a:p>
            <a:pPr>
              <a:buFont typeface="Courier New" pitchFamily="49" charset="0"/>
              <a:buChar char="o"/>
            </a:pPr>
            <a:endParaRPr lang="cs-CZ" sz="2400" b="1" i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3799060"/>
            <a:ext cx="2880320" cy="21574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880054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r>
              <a:rPr lang="cs-CZ" sz="36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Ohrožení deštných pralesů - kácení</a:t>
            </a:r>
            <a:endParaRPr lang="cs-CZ" sz="3600" b="1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2">
              <a:lumMod val="40000"/>
              <a:lumOff val="60000"/>
            </a:schemeClr>
          </a:solidFill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ÚKOL: Sepište ve skupině všechny důvody kácení deštných 	   pralesů</a:t>
            </a:r>
          </a:p>
          <a:p>
            <a:r>
              <a:rPr lang="cs-CZ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Těžba vzácných dřevin -</a:t>
            </a:r>
            <a:r>
              <a:rPr lang="cs-CZ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při kácení je často zbytečně zničen i okolní les, </a:t>
            </a:r>
            <a:r>
              <a:rPr lang="cs-CZ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</a:t>
            </a:r>
            <a:r>
              <a:rPr lang="cs-CZ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říkladem vzácných dřevin tropických lesů jsou např. eben, mahagon, palisandr, africká dřevina bilinga (badi), středoamerické dřeviny jako balsa, jatoba, ipe a mnoho dalších. Toto vzácné dřevo je vyhledávaným materiálem pro výrobu nábytku, dřevěných podlah, uměleckých předmětů nebo pro stavbu lodí a domů.</a:t>
            </a:r>
          </a:p>
          <a:p>
            <a:endParaRPr lang="cs-CZ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2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1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Obr. 2 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4315767"/>
            <a:ext cx="1847850" cy="2466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582836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r>
              <a:rPr lang="cs-CZ" sz="36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Ohrožení deštných pralesů</a:t>
            </a:r>
            <a:endParaRPr lang="cs-CZ" sz="3600" b="1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2">
              <a:lumMod val="40000"/>
              <a:lumOff val="60000"/>
            </a:schemeClr>
          </a:solidFill>
        </p:spPr>
        <p:txBody>
          <a:bodyPr>
            <a:normAutofit fontScale="92500" lnSpcReduction="20000"/>
          </a:bodyPr>
          <a:lstStyle/>
          <a:p>
            <a:endParaRPr lang="cs-CZ" sz="24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2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Vypalování deštného pralesa </a:t>
            </a:r>
            <a:r>
              <a:rPr lang="cs-CZ" sz="2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(snaha o získání nové zemědělské půdy, ta však díky silné erozi vydrží jen málo let)</a:t>
            </a:r>
          </a:p>
          <a:p>
            <a:r>
              <a:rPr lang="cs-CZ" sz="2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Využití dřeva jako zdroje energie (</a:t>
            </a:r>
            <a:r>
              <a:rPr lang="cs-CZ" sz="2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tropické dřevo slouží také jako palivo)</a:t>
            </a:r>
          </a:p>
          <a:p>
            <a:pPr marL="0" indent="0">
              <a:buNone/>
            </a:pPr>
            <a:endParaRPr lang="cs-CZ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sz="2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sz="2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sz="2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1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                    Obr. 3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3284985"/>
            <a:ext cx="3264024" cy="24429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409655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r>
              <a:rPr lang="cs-CZ" sz="36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Ohrožení deštných pralesů</a:t>
            </a:r>
            <a:endParaRPr lang="cs-CZ" sz="3600" b="1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2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endParaRPr lang="cs-CZ" sz="24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Těžba nerostných surovin </a:t>
            </a:r>
            <a:r>
              <a:rPr lang="cs-CZ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(pod tropickými deštnými pralesy se nacházejí rozsáhlá naleziště nerostných surovin, jejich těžba vede k devastaci krajiny)</a:t>
            </a:r>
          </a:p>
          <a:p>
            <a:r>
              <a:rPr lang="cs-CZ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Stavební činnost (</a:t>
            </a:r>
            <a:r>
              <a:rPr lang="cs-CZ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stavby lidských sídel, komunikací)</a:t>
            </a:r>
          </a:p>
          <a:p>
            <a:endParaRPr lang="cs-CZ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sz="2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2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1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               Obr.4</a:t>
            </a: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3789040"/>
            <a:ext cx="2937147" cy="22090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594104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r>
              <a:rPr lang="cs-CZ" sz="36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PODNEBÍ</a:t>
            </a:r>
            <a:endParaRPr lang="cs-CZ" sz="3600" b="1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2">
              <a:lumMod val="40000"/>
              <a:lumOff val="60000"/>
            </a:schemeClr>
          </a:solidFill>
        </p:spPr>
        <p:txBody>
          <a:bodyPr>
            <a:normAutofit lnSpcReduction="10000"/>
          </a:bodyPr>
          <a:lstStyle/>
          <a:p>
            <a:pPr>
              <a:buFont typeface="Courier New" pitchFamily="49" charset="0"/>
              <a:buChar char="o"/>
            </a:pPr>
            <a:endParaRPr lang="cs-CZ" sz="2400" b="1" dirty="0" smtClean="0"/>
          </a:p>
          <a:p>
            <a:pPr>
              <a:buFont typeface="Courier New" pitchFamily="49" charset="0"/>
              <a:buChar char="o"/>
            </a:pPr>
            <a:r>
              <a:rPr lang="cs-CZ" sz="2400" b="1" dirty="0" smtClean="0"/>
              <a:t>pevninské</a:t>
            </a:r>
            <a:r>
              <a:rPr lang="cs-CZ" sz="2400" dirty="0" smtClean="0"/>
              <a:t> </a:t>
            </a:r>
            <a:r>
              <a:rPr lang="cs-CZ" sz="2400" dirty="0"/>
              <a:t>(kontinentální</a:t>
            </a:r>
            <a:r>
              <a:rPr lang="cs-CZ" sz="2400" dirty="0" smtClean="0"/>
              <a:t>) - </a:t>
            </a:r>
            <a:r>
              <a:rPr lang="cs-CZ" sz="2400" dirty="0"/>
              <a:t>charakteristické suché a velmi teplé klima, s velkými denními výkyvy teploty </a:t>
            </a:r>
            <a:r>
              <a:rPr lang="cs-CZ" sz="2400" dirty="0" smtClean="0"/>
              <a:t>vzduchu, v</a:t>
            </a:r>
            <a:r>
              <a:rPr lang="cs-CZ" sz="2400" dirty="0"/>
              <a:t> těchto oblastech leží </a:t>
            </a:r>
            <a:r>
              <a:rPr lang="cs-CZ" sz="2400" dirty="0" smtClean="0"/>
              <a:t>pouště ( </a:t>
            </a:r>
            <a:r>
              <a:rPr lang="cs-CZ" sz="2400" dirty="0"/>
              <a:t>neúrodná oblast často bez vegetace, která trpí nedostatkem </a:t>
            </a:r>
            <a:r>
              <a:rPr lang="cs-CZ" sz="2400" dirty="0" smtClean="0"/>
              <a:t>vody,  </a:t>
            </a:r>
            <a:r>
              <a:rPr lang="cs-CZ" sz="2400" dirty="0"/>
              <a:t>zabírají třetinu povrchu </a:t>
            </a:r>
            <a:r>
              <a:rPr lang="cs-CZ" sz="2400" dirty="0" smtClean="0"/>
              <a:t>souše)</a:t>
            </a:r>
          </a:p>
          <a:p>
            <a:pPr lvl="0">
              <a:buFont typeface="Courier New" pitchFamily="49" charset="0"/>
              <a:buChar char="o"/>
            </a:pPr>
            <a:r>
              <a:rPr lang="cs-CZ" sz="2400" b="1" dirty="0">
                <a:solidFill>
                  <a:prstClr val="black"/>
                </a:solidFill>
              </a:rPr>
              <a:t>mořské</a:t>
            </a:r>
            <a:r>
              <a:rPr lang="cs-CZ" sz="2400" dirty="0">
                <a:solidFill>
                  <a:prstClr val="black"/>
                </a:solidFill>
              </a:rPr>
              <a:t> </a:t>
            </a:r>
          </a:p>
          <a:p>
            <a:pPr lvl="0">
              <a:buFont typeface="Courier New" pitchFamily="49" charset="0"/>
              <a:buChar char="o"/>
            </a:pPr>
            <a:r>
              <a:rPr lang="cs-CZ" sz="2400" b="1" dirty="0" smtClean="0">
                <a:solidFill>
                  <a:prstClr val="black"/>
                </a:solidFill>
              </a:rPr>
              <a:t>středomořské </a:t>
            </a:r>
            <a:endParaRPr lang="cs-CZ" sz="2400" b="1" dirty="0">
              <a:solidFill>
                <a:prstClr val="black"/>
              </a:solidFill>
            </a:endParaRPr>
          </a:p>
          <a:p>
            <a:pPr lvl="0">
              <a:buFont typeface="Courier New" pitchFamily="49" charset="0"/>
              <a:buChar char="o"/>
            </a:pPr>
            <a:r>
              <a:rPr lang="cs-CZ" sz="2400" b="1" dirty="0">
                <a:solidFill>
                  <a:prstClr val="black"/>
                </a:solidFill>
              </a:rPr>
              <a:t>monzunové</a:t>
            </a:r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>
                <a:solidFill>
                  <a:srgbClr val="FF0000"/>
                </a:solidFill>
              </a:rPr>
              <a:t>                                                </a:t>
            </a:r>
            <a:r>
              <a:rPr lang="cs-CZ" sz="2400" dirty="0" smtClean="0"/>
              <a:t>o</a:t>
            </a:r>
            <a:r>
              <a:rPr lang="cs-CZ" sz="1800" dirty="0" smtClean="0"/>
              <a:t>br.15</a:t>
            </a:r>
            <a:endParaRPr lang="cs-CZ" sz="1800" b="1" dirty="0" smtClean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3645024"/>
            <a:ext cx="2160240" cy="21602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252703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r>
              <a:rPr lang="cs-CZ" sz="36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POUŠŤ</a:t>
            </a:r>
            <a:endParaRPr lang="cs-CZ" sz="3600" b="1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2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>
                <a:solidFill>
                  <a:srgbClr val="FF0000"/>
                </a:solidFill>
              </a:rPr>
              <a:t>  </a:t>
            </a:r>
            <a:r>
              <a:rPr lang="cs-CZ" sz="2400" b="1" dirty="0" smtClean="0">
                <a:solidFill>
                  <a:srgbClr val="FF0000"/>
                </a:solidFill>
              </a:rPr>
              <a:t>ÚKOL: Napište vše, co se vám vybaví, když se řekne poušť, co o 	ní víš, znáš nějakou?</a:t>
            </a:r>
          </a:p>
          <a:p>
            <a:pPr marL="0" indent="0">
              <a:buNone/>
            </a:pPr>
            <a:r>
              <a:rPr lang="cs-CZ" sz="2400" b="1" dirty="0" smtClean="0"/>
              <a:t>Sahara</a:t>
            </a:r>
            <a:r>
              <a:rPr lang="cs-CZ" sz="2400" dirty="0" smtClean="0"/>
              <a:t> </a:t>
            </a:r>
            <a:r>
              <a:rPr lang="cs-CZ" sz="2400" dirty="0"/>
              <a:t>je největší poušť světa; rozlohou 9 milionů km² zaujímá téměř stejnou plochu jako Čína nebo USA. </a:t>
            </a:r>
            <a:r>
              <a:rPr lang="cs-CZ" sz="2400" dirty="0" smtClean="0"/>
              <a:t>Rozkládá </a:t>
            </a:r>
            <a:r>
              <a:rPr lang="cs-CZ" sz="2400" dirty="0"/>
              <a:t>se od severoafrického pobřeží Atlantského oceánu až k pobřeží Rudého moře na území 10 států (Egypt, Libye, Alžírsko, Tunisko, Maroko, Mauritánie, Niger, Čad, Mali a </a:t>
            </a:r>
            <a:r>
              <a:rPr lang="cs-CZ" sz="2400" dirty="0" smtClean="0"/>
              <a:t>Súdán</a:t>
            </a:r>
            <a:r>
              <a:rPr lang="cs-CZ" sz="2400" dirty="0"/>
              <a:t>). </a:t>
            </a:r>
            <a:endParaRPr lang="cs-CZ" sz="2400" dirty="0" smtClean="0"/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r>
              <a:rPr lang="cs-CZ" sz="2400" dirty="0" smtClean="0"/>
              <a:t>                                           </a:t>
            </a:r>
            <a:r>
              <a:rPr lang="cs-CZ" sz="2400" b="1" dirty="0" smtClean="0">
                <a:solidFill>
                  <a:srgbClr val="FF0000"/>
                </a:solidFill>
              </a:rPr>
              <a:t>ÚKOL: Vyhledej uvedená místa na mapě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r>
              <a:rPr lang="cs-CZ" sz="1800" dirty="0" smtClean="0"/>
              <a:t>Obr.16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4581128"/>
            <a:ext cx="1872208" cy="14008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87215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  <a:solidFill>
            <a:schemeClr val="accent3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r>
              <a:rPr lang="cs-CZ" sz="36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POUŠŤ- fauna</a:t>
            </a:r>
            <a:endParaRPr lang="cs-CZ" sz="3600" b="1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184576"/>
          </a:xfrm>
          <a:solidFill>
            <a:schemeClr val="accent2">
              <a:lumMod val="40000"/>
              <a:lumOff val="60000"/>
            </a:schemeClr>
          </a:solidFill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endParaRPr lang="cs-CZ" sz="1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1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1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1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1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1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                  </a:t>
            </a:r>
          </a:p>
          <a:p>
            <a:pPr marL="0" indent="0">
              <a:buNone/>
            </a:pPr>
            <a:endParaRPr lang="cs-CZ" sz="1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1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</a:t>
            </a:r>
            <a:r>
              <a:rPr lang="cs-CZ" sz="45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Obr. 5                                                                                                          Obr.6      </a:t>
            </a:r>
            <a:r>
              <a:rPr lang="cs-CZ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</a:t>
            </a:r>
          </a:p>
          <a:p>
            <a:pPr marL="0" indent="0">
              <a:buNone/>
            </a:pPr>
            <a:r>
              <a:rPr lang="cs-CZ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0" indent="0">
              <a:buNone/>
            </a:pPr>
            <a:endParaRPr lang="cs-CZ" sz="1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1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1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1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1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1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1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1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1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1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1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1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1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1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          </a:t>
            </a:r>
          </a:p>
          <a:p>
            <a:pPr marL="0" indent="0">
              <a:buNone/>
            </a:pPr>
            <a:endParaRPr lang="cs-CZ" sz="1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1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1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1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1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55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55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55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55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     Obr.7                                                                           Obr.8 </a:t>
            </a:r>
          </a:p>
          <a:p>
            <a:endParaRPr lang="cs-CZ" sz="38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sz="38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sz="38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sz="38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cs-CZ" sz="9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ÚKOL: Poznáš živočichy žijící na poušti? Vyhledej o nich zajímavé informace, najdi i jiné živočichy zde žijící. Vysvětli, jak se jejich tělo přizpůsobilo daným životním podmínkám.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6222" y="1378329"/>
            <a:ext cx="1619052" cy="17003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3781" y="3147954"/>
            <a:ext cx="2164175" cy="1440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377" y="3356992"/>
            <a:ext cx="2115095" cy="13770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4617" y="1378329"/>
            <a:ext cx="1922507" cy="13833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57753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  <a:solidFill>
            <a:schemeClr val="accent3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r>
              <a:rPr lang="cs-CZ" sz="36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POUŠŤ- flóra</a:t>
            </a:r>
            <a:endParaRPr lang="cs-CZ" sz="3600" b="1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184576"/>
          </a:xfrm>
          <a:solidFill>
            <a:schemeClr val="accent2">
              <a:lumMod val="40000"/>
              <a:lumOff val="60000"/>
            </a:schemeClr>
          </a:solidFill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endParaRPr lang="cs-CZ" sz="1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1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lvl="0" indent="0">
              <a:buNone/>
            </a:pPr>
            <a:r>
              <a:rPr lang="cs-CZ" sz="9600" b="1" dirty="0">
                <a:solidFill>
                  <a:prstClr val="black"/>
                </a:solidFill>
                <a:cs typeface="Times New Roman" pitchFamily="18" charset="0"/>
              </a:rPr>
              <a:t>V oázách </a:t>
            </a:r>
            <a:r>
              <a:rPr lang="cs-CZ" sz="9600" dirty="0">
                <a:solidFill>
                  <a:prstClr val="black"/>
                </a:solidFill>
                <a:cs typeface="Times New Roman" pitchFamily="18" charset="0"/>
              </a:rPr>
              <a:t>(travnaté oblasti</a:t>
            </a:r>
            <a:r>
              <a:rPr lang="cs-CZ" sz="9600" dirty="0">
                <a:solidFill>
                  <a:srgbClr val="002060"/>
                </a:solidFill>
                <a:cs typeface="Times New Roman" pitchFamily="18" charset="0"/>
              </a:rPr>
              <a:t>)</a:t>
            </a:r>
            <a:r>
              <a:rPr lang="cs-CZ" sz="9600" dirty="0">
                <a:solidFill>
                  <a:prstClr val="black"/>
                </a:solidFill>
              </a:rPr>
              <a:t> se pěstuje </a:t>
            </a:r>
            <a:r>
              <a:rPr lang="cs-CZ" sz="9600" dirty="0" smtClean="0">
                <a:solidFill>
                  <a:prstClr val="black"/>
                </a:solidFill>
              </a:rPr>
              <a:t>např</a:t>
            </a:r>
            <a:r>
              <a:rPr lang="cs-CZ" sz="9600" dirty="0">
                <a:solidFill>
                  <a:prstClr val="black"/>
                </a:solidFill>
              </a:rPr>
              <a:t>. datlová palma, zelenina a </a:t>
            </a:r>
            <a:r>
              <a:rPr lang="cs-CZ" sz="9600" dirty="0" smtClean="0">
                <a:solidFill>
                  <a:prstClr val="black"/>
                </a:solidFill>
              </a:rPr>
              <a:t>obilniny</a:t>
            </a:r>
            <a:endParaRPr lang="cs-CZ" sz="9600" b="1" dirty="0" smtClean="0">
              <a:solidFill>
                <a:srgbClr val="002060"/>
              </a:solidFill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9600" b="1" dirty="0" smtClean="0">
                <a:cs typeface="Times New Roman" pitchFamily="18" charset="0"/>
              </a:rPr>
              <a:t>Kaktusy a sukulenty</a:t>
            </a:r>
            <a:r>
              <a:rPr lang="cs-CZ" sz="9600" dirty="0" smtClean="0">
                <a:cs typeface="Times New Roman" pitchFamily="18" charset="0"/>
              </a:rPr>
              <a:t> -  </a:t>
            </a:r>
            <a:r>
              <a:rPr lang="cs-CZ" sz="9600" dirty="0">
                <a:cs typeface="Times New Roman" pitchFamily="18" charset="0"/>
              </a:rPr>
              <a:t>typický výskyt v extrémních podmínkách, který zpravidla souvisí s nedostatkem vláhy.</a:t>
            </a:r>
          </a:p>
          <a:p>
            <a:pPr marL="0" indent="0">
              <a:buNone/>
            </a:pPr>
            <a:endParaRPr lang="cs-CZ" sz="1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1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                  </a:t>
            </a:r>
          </a:p>
          <a:p>
            <a:pPr marL="0" indent="0">
              <a:buNone/>
            </a:pPr>
            <a:endParaRPr lang="cs-CZ" sz="1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1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1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</a:t>
            </a:r>
          </a:p>
          <a:p>
            <a:pPr marL="0" indent="0">
              <a:buNone/>
            </a:pPr>
            <a:endParaRPr lang="cs-CZ" sz="1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1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1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1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1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55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55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55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55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     Obr. 9                                                                           Obr.10</a:t>
            </a:r>
          </a:p>
          <a:p>
            <a:endParaRPr lang="cs-CZ" sz="38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sz="38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sz="38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sz="38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9600" b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96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ÚKOL</a:t>
            </a:r>
            <a:r>
              <a:rPr lang="cs-CZ" sz="9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 Vysvětli, jak se rostliny přizpůsobily daným životním 	  podmínkám.</a:t>
            </a:r>
          </a:p>
          <a:p>
            <a:pPr marL="0" indent="0">
              <a:buNone/>
            </a:pPr>
            <a:r>
              <a:rPr lang="cs-CZ" sz="9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9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     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59" y="2924944"/>
            <a:ext cx="1641351" cy="21716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2897039"/>
            <a:ext cx="2152650" cy="2124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6270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>
            <a:normAutofit/>
          </a:bodyPr>
          <a:lstStyle/>
          <a:p>
            <a:r>
              <a:rPr lang="cs-CZ" sz="2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TROPICKÉ OVOCE</a:t>
            </a:r>
            <a:endParaRPr lang="cs-CZ" sz="28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buNone/>
            </a:pPr>
            <a:r>
              <a:rPr lang="cs-CZ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ÚKOL: Vyhledej </a:t>
            </a:r>
            <a:r>
              <a:rPr lang="cs-CZ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informace o tropickém ovoci – </a:t>
            </a:r>
            <a:r>
              <a:rPr lang="cs-CZ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jaké existují   	  druhy, jaké je jejich využití…</a:t>
            </a:r>
          </a:p>
          <a:p>
            <a:pPr marL="0" lvl="0" indent="0">
              <a:buNone/>
            </a:pPr>
            <a:endParaRPr lang="cs-CZ" sz="2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lvl="0" indent="0">
              <a:buNone/>
            </a:pPr>
            <a:endParaRPr lang="cs-CZ" sz="24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lvl="0" indent="0">
              <a:buNone/>
            </a:pPr>
            <a:endParaRPr lang="cs-CZ" sz="2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lvl="0" indent="0">
              <a:buNone/>
            </a:pPr>
            <a:r>
              <a:rPr lang="cs-CZ" sz="1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   Obr.11                                             Obr.12 </a:t>
            </a:r>
            <a:endParaRPr lang="cs-CZ" sz="18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sz="18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sz="18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sz="18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sz="18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1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Obr.13				Obr.14</a:t>
            </a:r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2492896"/>
            <a:ext cx="1584176" cy="15841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2545" y="2625849"/>
            <a:ext cx="2381250" cy="1581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8738" y="4310223"/>
            <a:ext cx="1590538" cy="180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5729" y="4881153"/>
            <a:ext cx="2095500" cy="1200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85083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r>
              <a:rPr lang="cs-CZ" sz="36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Použité zdroje</a:t>
            </a:r>
            <a:endParaRPr lang="cs-CZ" sz="3600" b="1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6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r>
              <a:rPr lang="cs-CZ" sz="2000" dirty="0" smtClean="0"/>
              <a:t>http://szs-bnl.wz.cz/view.php?cisloclanku=2007040003</a:t>
            </a:r>
          </a:p>
          <a:p>
            <a:r>
              <a:rPr lang="cs-CZ" sz="2000" dirty="0" smtClean="0"/>
              <a:t>http://cs.wikipedia.org/wiki/Tropick%C3%BD_podnebn%C3%BD_p%C3%A1s</a:t>
            </a:r>
          </a:p>
          <a:p>
            <a:r>
              <a:rPr lang="cs-CZ" sz="2000" dirty="0" smtClean="0"/>
              <a:t>Obr.1.: http://www.brazilie-informace.cz/amazonskyprales.html</a:t>
            </a:r>
          </a:p>
          <a:p>
            <a:r>
              <a:rPr lang="cs-CZ" sz="2000" dirty="0" smtClean="0"/>
              <a:t>Obr.2.:http://afrika.somango.cz/index.php/africky-slon-stesti-p748</a:t>
            </a:r>
          </a:p>
          <a:p>
            <a:r>
              <a:rPr lang="cs-CZ" sz="2000" dirty="0" smtClean="0"/>
              <a:t>Obr.3.:http://ekopunks.blog.cz/0802/kaceni-a-</a:t>
            </a:r>
            <a:r>
              <a:rPr lang="cs-CZ" sz="2000" dirty="0" err="1" smtClean="0"/>
              <a:t>vypalovani</a:t>
            </a:r>
            <a:r>
              <a:rPr lang="cs-CZ" sz="2000" dirty="0" smtClean="0"/>
              <a:t>-</a:t>
            </a:r>
            <a:r>
              <a:rPr lang="cs-CZ" sz="2000" dirty="0" err="1" smtClean="0"/>
              <a:t>destnych</a:t>
            </a:r>
            <a:r>
              <a:rPr lang="cs-CZ" sz="2000" dirty="0" smtClean="0"/>
              <a:t>-pralesu</a:t>
            </a:r>
          </a:p>
          <a:p>
            <a:r>
              <a:rPr lang="cs-CZ" sz="2000" dirty="0" smtClean="0"/>
              <a:t>Obr.4</a:t>
            </a:r>
            <a:r>
              <a:rPr lang="cs-CZ" sz="2000" dirty="0"/>
              <a:t>.: http://</a:t>
            </a:r>
            <a:r>
              <a:rPr lang="cs-CZ" sz="2000" dirty="0" smtClean="0"/>
              <a:t>helps.blog.cz/en/1009/kaceni-destnych-pralesu</a:t>
            </a:r>
          </a:p>
          <a:p>
            <a:pPr lvl="0"/>
            <a:r>
              <a:rPr lang="cs-CZ" sz="2000" dirty="0">
                <a:solidFill>
                  <a:prstClr val="black"/>
                </a:solidFill>
              </a:rPr>
              <a:t>Obr. 5: http://zazraky-vsehomira.blog.cz/1106/velbloud-dvouhrby</a:t>
            </a:r>
          </a:p>
          <a:p>
            <a:pPr lvl="0"/>
            <a:r>
              <a:rPr lang="cs-CZ" sz="2000" dirty="0">
                <a:solidFill>
                  <a:prstClr val="black"/>
                </a:solidFill>
              </a:rPr>
              <a:t>Obr.6: http://www.biolib.cz/cz/taxonimage/id27268/</a:t>
            </a:r>
          </a:p>
          <a:p>
            <a:pPr lvl="0"/>
            <a:r>
              <a:rPr lang="cs-CZ" sz="2000" dirty="0">
                <a:solidFill>
                  <a:prstClr val="black"/>
                </a:solidFill>
              </a:rPr>
              <a:t>Obr. 7: http://cs.petclub.eu/clanek/varan-komodsky-varanus-komodoensis-16</a:t>
            </a:r>
          </a:p>
          <a:p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3284664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r>
              <a:rPr lang="cs-CZ" sz="36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Použité zdroje</a:t>
            </a:r>
            <a:endParaRPr lang="cs-CZ" sz="3600" b="1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09120"/>
          </a:xfrm>
          <a:solidFill>
            <a:schemeClr val="accent6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r>
              <a:rPr lang="cs-CZ" sz="2000" dirty="0" smtClean="0"/>
              <a:t>Obr. </a:t>
            </a:r>
            <a:r>
              <a:rPr lang="cs-CZ" sz="2000" dirty="0"/>
              <a:t>8. </a:t>
            </a:r>
            <a:r>
              <a:rPr lang="cs-CZ" sz="2000" dirty="0" smtClean="0"/>
              <a:t>http</a:t>
            </a:r>
            <a:r>
              <a:rPr lang="cs-CZ" sz="2000" dirty="0"/>
              <a:t>://</a:t>
            </a:r>
            <a:r>
              <a:rPr lang="cs-CZ" sz="2000" dirty="0" smtClean="0"/>
              <a:t>www.velcihadi.estranky.cz/fotoalbum/zmije/zmije-pisecna/zmije-pisecna5.jpg.html</a:t>
            </a:r>
          </a:p>
          <a:p>
            <a:r>
              <a:rPr lang="cs-CZ" sz="2000" dirty="0"/>
              <a:t>http://</a:t>
            </a:r>
            <a:r>
              <a:rPr lang="cs-CZ" sz="2000" dirty="0" smtClean="0"/>
              <a:t>cs.wikipedia.org/wiki/Pou%C5%A1%C5%A5</a:t>
            </a:r>
          </a:p>
          <a:p>
            <a:pPr lvl="0"/>
            <a:r>
              <a:rPr lang="cs-CZ" sz="2000" dirty="0">
                <a:solidFill>
                  <a:prstClr val="black"/>
                </a:solidFill>
              </a:rPr>
              <a:t>Obr. 9: http://www.celysvet.cz/fotky-datlova-palma-finik-datlovnik-foto-obrazky</a:t>
            </a:r>
          </a:p>
          <a:p>
            <a:pPr lvl="0"/>
            <a:r>
              <a:rPr lang="cs-CZ" sz="2000" dirty="0">
                <a:solidFill>
                  <a:prstClr val="black"/>
                </a:solidFill>
              </a:rPr>
              <a:t>Obr. 10: http://pl.wikipedia.org/wiki/Plik:Kaktusy_echinocactus_cinnabarinus.jpg</a:t>
            </a:r>
          </a:p>
          <a:p>
            <a:pPr lvl="0"/>
            <a:r>
              <a:rPr lang="cs-CZ" sz="2000" dirty="0">
                <a:solidFill>
                  <a:prstClr val="black"/>
                </a:solidFill>
              </a:rPr>
              <a:t>Obr.11: http://hmyzozrave-ptactvo.chovzvirat.com/krmivo/tropicke-ovoce.html</a:t>
            </a:r>
          </a:p>
          <a:p>
            <a:pPr lvl="0"/>
            <a:r>
              <a:rPr lang="cs-CZ" sz="2000" dirty="0">
                <a:solidFill>
                  <a:prstClr val="black"/>
                </a:solidFill>
              </a:rPr>
              <a:t>Obr.12-14: http://</a:t>
            </a:r>
            <a:r>
              <a:rPr lang="cs-CZ" sz="2000" dirty="0" smtClean="0">
                <a:solidFill>
                  <a:prstClr val="black"/>
                </a:solidFill>
              </a:rPr>
              <a:t>en.wikipedia.org/wiki/List_of_culinary_fruits</a:t>
            </a:r>
          </a:p>
          <a:p>
            <a:pPr lvl="0"/>
            <a:r>
              <a:rPr lang="cs-CZ" sz="2000" dirty="0">
                <a:solidFill>
                  <a:prstClr val="black"/>
                </a:solidFill>
              </a:rPr>
              <a:t>Obr.15: http://</a:t>
            </a:r>
            <a:r>
              <a:rPr lang="cs-CZ" sz="2000" dirty="0" smtClean="0">
                <a:solidFill>
                  <a:prstClr val="black"/>
                </a:solidFill>
              </a:rPr>
              <a:t>erion.blog.cz/0903/poust</a:t>
            </a:r>
          </a:p>
          <a:p>
            <a:pPr lvl="0"/>
            <a:r>
              <a:rPr lang="cs-CZ" sz="2000" dirty="0">
                <a:solidFill>
                  <a:prstClr val="black"/>
                </a:solidFill>
              </a:rPr>
              <a:t>Obr.16: http://www.werrer.estranky.cz/fotoalbum/poust-sahara/poust----</a:t>
            </a:r>
            <a:r>
              <a:rPr lang="cs-CZ" sz="2000" dirty="0" smtClean="0">
                <a:solidFill>
                  <a:prstClr val="black"/>
                </a:solidFill>
              </a:rPr>
              <a:t>sahara/sahara2.jpg.html</a:t>
            </a:r>
          </a:p>
          <a:p>
            <a:pPr lvl="0"/>
            <a:endParaRPr lang="cs-CZ" sz="2000" dirty="0">
              <a:solidFill>
                <a:prstClr val="black"/>
              </a:solidFill>
            </a:endParaRPr>
          </a:p>
          <a:p>
            <a:endParaRPr lang="cs-CZ" sz="2400" dirty="0" smtClean="0"/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611105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233</TotalTime>
  <Words>517</Words>
  <Application>Microsoft Office PowerPoint</Application>
  <PresentationFormat>Předvádění na obrazovce (4:3)</PresentationFormat>
  <Paragraphs>184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Motiv systému Office</vt:lpstr>
      <vt:lpstr>Prezentace aplikace PowerPoint</vt:lpstr>
      <vt:lpstr>Prezentace aplikace PowerPoint</vt:lpstr>
      <vt:lpstr>TROPICKÝ PÁS - (rovníkový) </vt:lpstr>
      <vt:lpstr>Deštné pralesy</vt:lpstr>
      <vt:lpstr>Ohrožení deštných pralesů - kácení</vt:lpstr>
      <vt:lpstr>Ohrožení deštných pralesů</vt:lpstr>
      <vt:lpstr>Ohrožení deštných pralesů</vt:lpstr>
      <vt:lpstr>PODNEBÍ</vt:lpstr>
      <vt:lpstr>POUŠŤ</vt:lpstr>
      <vt:lpstr>POUŠŤ- fauna</vt:lpstr>
      <vt:lpstr>POUŠŤ- flóra</vt:lpstr>
      <vt:lpstr>TROPICKÉ OVOCE</vt:lpstr>
      <vt:lpstr>Použité zdroje</vt:lpstr>
      <vt:lpstr>Použité zdroje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Podnebné pásy</dc:title>
  <dc:creator>0XLQ</dc:creator>
  <cp:lastModifiedBy>0XLQ</cp:lastModifiedBy>
  <cp:revision>107</cp:revision>
  <dcterms:created xsi:type="dcterms:W3CDTF">2011-12-29T16:42:10Z</dcterms:created>
  <dcterms:modified xsi:type="dcterms:W3CDTF">2012-02-05T11:46:24Z</dcterms:modified>
</cp:coreProperties>
</file>