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3" r:id="rId6"/>
    <p:sldId id="265" r:id="rId7"/>
    <p:sldId id="262" r:id="rId8"/>
    <p:sldId id="266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237E6-6403-418C-A176-482CB5DD5454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1D0EF-ECA5-47DE-B7FC-4063C0C3D3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6262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237E6-6403-418C-A176-482CB5DD5454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1D0EF-ECA5-47DE-B7FC-4063C0C3D3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6165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237E6-6403-418C-A176-482CB5DD5454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1D0EF-ECA5-47DE-B7FC-4063C0C3D3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4260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237E6-6403-418C-A176-482CB5DD5454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1D0EF-ECA5-47DE-B7FC-4063C0C3D3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5952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237E6-6403-418C-A176-482CB5DD5454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1D0EF-ECA5-47DE-B7FC-4063C0C3D3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7520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237E6-6403-418C-A176-482CB5DD5454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1D0EF-ECA5-47DE-B7FC-4063C0C3D3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447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237E6-6403-418C-A176-482CB5DD5454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1D0EF-ECA5-47DE-B7FC-4063C0C3D3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9705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237E6-6403-418C-A176-482CB5DD5454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1D0EF-ECA5-47DE-B7FC-4063C0C3D3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8997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237E6-6403-418C-A176-482CB5DD5454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1D0EF-ECA5-47DE-B7FC-4063C0C3D3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3543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237E6-6403-418C-A176-482CB5DD5454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1D0EF-ECA5-47DE-B7FC-4063C0C3D3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766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237E6-6403-418C-A176-482CB5DD5454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1D0EF-ECA5-47DE-B7FC-4063C0C3D3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8350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237E6-6403-418C-A176-482CB5DD5454}" type="datetimeFigureOut">
              <a:rPr lang="cs-CZ" smtClean="0"/>
              <a:t>5.2.2012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31D0EF-ECA5-47DE-B7FC-4063C0C3D39F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2718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836712"/>
            <a:ext cx="7704856" cy="452431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b="1" dirty="0" smtClean="0"/>
              <a:t>Název </a:t>
            </a:r>
            <a:r>
              <a:rPr lang="cs-CZ" sz="2400" b="1" dirty="0"/>
              <a:t>školy:         </a:t>
            </a:r>
            <a:r>
              <a:rPr lang="cs-CZ" sz="2400" b="1" dirty="0" smtClean="0"/>
              <a:t>   ZŠ </a:t>
            </a:r>
            <a:r>
              <a:rPr lang="cs-CZ" sz="2400" b="1" dirty="0"/>
              <a:t>a MŠ T. G. Masaryka Fulnek</a:t>
            </a:r>
          </a:p>
          <a:p>
            <a:r>
              <a:rPr lang="cs-CZ" sz="2400" b="1" dirty="0"/>
              <a:t>Autor :		        </a:t>
            </a:r>
            <a:r>
              <a:rPr lang="cs-CZ" sz="2400" b="1" dirty="0" smtClean="0"/>
              <a:t>Mgr</a:t>
            </a:r>
            <a:r>
              <a:rPr lang="cs-CZ" sz="2400" b="1" dirty="0"/>
              <a:t>. Jitka Kolářová</a:t>
            </a:r>
          </a:p>
          <a:p>
            <a:r>
              <a:rPr lang="cs-CZ" sz="2400" b="1" dirty="0"/>
              <a:t>Název </a:t>
            </a:r>
            <a:r>
              <a:rPr lang="cs-CZ" sz="2400" b="1" dirty="0" smtClean="0"/>
              <a:t>:                      VY_32_INOVACE_ICT.5.9-2</a:t>
            </a:r>
          </a:p>
          <a:p>
            <a:r>
              <a:rPr lang="cs-CZ" sz="2400" b="1" dirty="0" smtClean="0"/>
              <a:t>Vzdělávací </a:t>
            </a:r>
            <a:r>
              <a:rPr lang="cs-CZ" sz="2400" b="1" dirty="0"/>
              <a:t>obor: </a:t>
            </a:r>
            <a:r>
              <a:rPr lang="cs-CZ" sz="2400" b="1" dirty="0" smtClean="0"/>
              <a:t>    Člověk </a:t>
            </a:r>
            <a:r>
              <a:rPr lang="cs-CZ" sz="2400" b="1" dirty="0"/>
              <a:t>a jeho svět, </a:t>
            </a:r>
            <a:r>
              <a:rPr lang="cs-CZ" sz="2400" b="1" dirty="0" smtClean="0"/>
              <a:t>Rozmanitost </a:t>
            </a:r>
            <a:r>
              <a:rPr lang="cs-CZ" sz="2400" b="1" smtClean="0"/>
              <a:t>přírody, 		         přírodověda    </a:t>
            </a:r>
            <a:endParaRPr lang="cs-CZ" sz="2400" b="1" dirty="0"/>
          </a:p>
          <a:p>
            <a:r>
              <a:rPr lang="cs-CZ" sz="2400" b="1" dirty="0"/>
              <a:t>Téma : 	                </a:t>
            </a:r>
            <a:r>
              <a:rPr lang="cs-CZ" sz="2400" b="1" dirty="0" smtClean="0"/>
              <a:t>      </a:t>
            </a:r>
            <a:r>
              <a:rPr lang="cs-CZ" sz="2400" b="1" dirty="0"/>
              <a:t>Subtropický pás</a:t>
            </a:r>
          </a:p>
          <a:p>
            <a:r>
              <a:rPr lang="cs-CZ" sz="2400" b="1" dirty="0"/>
              <a:t>Doporučený ročník:           5.</a:t>
            </a:r>
          </a:p>
          <a:p>
            <a:r>
              <a:rPr lang="cs-CZ" sz="2400" b="1" dirty="0"/>
              <a:t>Anotace: 	</a:t>
            </a:r>
            <a:r>
              <a:rPr lang="cs-CZ" sz="2400" b="1" dirty="0" smtClean="0"/>
              <a:t>     </a:t>
            </a:r>
            <a:r>
              <a:rPr lang="cs-CZ" sz="2400" dirty="0" smtClean="0"/>
              <a:t>   materiál </a:t>
            </a:r>
            <a:r>
              <a:rPr lang="cs-CZ" sz="2400" dirty="0"/>
              <a:t>představuje téma podnebné </a:t>
            </a:r>
            <a:r>
              <a:rPr lang="cs-CZ" sz="2400" dirty="0" smtClean="0"/>
              <a:t>			        pásy</a:t>
            </a:r>
            <a:r>
              <a:rPr lang="cs-CZ" sz="2400" dirty="0"/>
              <a:t>, je zaměřen na subtropický pás, </a:t>
            </a:r>
            <a:r>
              <a:rPr lang="cs-CZ" sz="2400" dirty="0" smtClean="0"/>
              <a:t>			       doplňují </a:t>
            </a:r>
            <a:r>
              <a:rPr lang="cs-CZ" sz="2400" dirty="0"/>
              <a:t>ho úkoly pro žáky</a:t>
            </a:r>
          </a:p>
          <a:p>
            <a:r>
              <a:rPr lang="cs-CZ" sz="2400" b="1" dirty="0" smtClean="0"/>
              <a:t>Číslo </a:t>
            </a:r>
            <a:r>
              <a:rPr lang="cs-CZ" sz="2400" b="1" dirty="0"/>
              <a:t>projektu</a:t>
            </a:r>
            <a:r>
              <a:rPr lang="cs-CZ" sz="2400" b="1" dirty="0" smtClean="0"/>
              <a:t>: </a:t>
            </a:r>
            <a:r>
              <a:rPr lang="cs-CZ" sz="2400" b="1" dirty="0"/>
              <a:t>	</a:t>
            </a:r>
            <a:r>
              <a:rPr lang="cs-CZ" sz="2400" b="1" dirty="0" smtClean="0"/>
              <a:t>CZ.1.07/1.4.00/21.0903               </a:t>
            </a:r>
            <a:r>
              <a:rPr lang="cs-CZ" sz="2400" dirty="0">
                <a:solidFill>
                  <a:prstClr val="black"/>
                </a:solidFill>
              </a:rPr>
              <a:t/>
            </a:r>
            <a:br>
              <a:rPr lang="cs-CZ" sz="2400" dirty="0">
                <a:solidFill>
                  <a:prstClr val="black"/>
                </a:solidFill>
              </a:rPr>
            </a:b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3712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23528" y="116632"/>
            <a:ext cx="8280920" cy="62427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274320" lvl="0" indent="-274320" algn="ctr">
              <a:spcBef>
                <a:spcPts val="580"/>
              </a:spcBef>
              <a:defRPr/>
            </a:pPr>
            <a:r>
              <a:rPr lang="cs-CZ" sz="3600" b="1" i="1" dirty="0">
                <a:solidFill>
                  <a:srgbClr val="002060"/>
                </a:solidFill>
              </a:rPr>
              <a:t>Podnebné pásy - rozdělení</a:t>
            </a:r>
            <a:endParaRPr lang="cs-CZ" sz="3600" b="1" dirty="0">
              <a:solidFill>
                <a:srgbClr val="002060"/>
              </a:solidFill>
              <a:cs typeface="Times New Roman" pitchFamily="18" charset="0"/>
            </a:endParaRPr>
          </a:p>
          <a:p>
            <a:pPr marL="274320" lvl="0" indent="-274320">
              <a:spcBef>
                <a:spcPts val="580"/>
              </a:spcBef>
              <a:defRPr/>
            </a:pPr>
            <a:r>
              <a:rPr lang="cs-CZ" sz="2400" dirty="0">
                <a:solidFill>
                  <a:srgbClr val="002060"/>
                </a:solidFill>
                <a:cs typeface="Times New Roman" pitchFamily="18" charset="0"/>
              </a:rPr>
              <a:t>1) Tropický pás: </a:t>
            </a:r>
          </a:p>
          <a:p>
            <a:pPr marL="73152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cs typeface="Times New Roman" pitchFamily="18" charset="0"/>
              </a:rPr>
              <a:t>vlhký (rovníkový)</a:t>
            </a:r>
          </a:p>
          <a:p>
            <a:pPr marL="73152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cs typeface="Times New Roman" pitchFamily="18" charset="0"/>
              </a:rPr>
              <a:t>střídavě vlhký </a:t>
            </a:r>
          </a:p>
          <a:p>
            <a:pPr marL="73152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cs typeface="Times New Roman" pitchFamily="18" charset="0"/>
              </a:rPr>
              <a:t>suchý</a:t>
            </a:r>
          </a:p>
          <a:p>
            <a:pPr marL="274320" lvl="0" indent="-274320">
              <a:spcBef>
                <a:spcPts val="580"/>
              </a:spcBef>
              <a:defRPr/>
            </a:pPr>
            <a:r>
              <a:rPr lang="cs-CZ" sz="2400" b="1" dirty="0">
                <a:solidFill>
                  <a:srgbClr val="FF0000"/>
                </a:solidFill>
                <a:cs typeface="Times New Roman" pitchFamily="18" charset="0"/>
              </a:rPr>
              <a:t>2) Subtropický pás: </a:t>
            </a:r>
          </a:p>
          <a:p>
            <a:pPr marL="77724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b="1" dirty="0">
                <a:solidFill>
                  <a:srgbClr val="FF0000"/>
                </a:solidFill>
                <a:cs typeface="Times New Roman" pitchFamily="18" charset="0"/>
              </a:rPr>
              <a:t>vlhký (s obdobím letních dešťů)</a:t>
            </a:r>
          </a:p>
          <a:p>
            <a:pPr marL="77724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b="1" dirty="0">
                <a:solidFill>
                  <a:srgbClr val="FF0000"/>
                </a:solidFill>
                <a:cs typeface="Times New Roman" pitchFamily="18" charset="0"/>
              </a:rPr>
              <a:t>suchý (s obdobím zimních dešťů)</a:t>
            </a:r>
          </a:p>
          <a:p>
            <a:pPr marL="274320" lvl="0" indent="-274320">
              <a:spcBef>
                <a:spcPts val="580"/>
              </a:spcBef>
              <a:defRPr/>
            </a:pPr>
            <a:r>
              <a:rPr lang="cs-CZ" sz="2400" dirty="0">
                <a:solidFill>
                  <a:srgbClr val="002060"/>
                </a:solidFill>
                <a:cs typeface="Times New Roman" pitchFamily="18" charset="0"/>
              </a:rPr>
              <a:t>3) Mírný pás:</a:t>
            </a:r>
          </a:p>
          <a:p>
            <a:pPr marL="77724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cs typeface="Times New Roman" pitchFamily="18" charset="0"/>
              </a:rPr>
              <a:t>oceánský (vlhký)</a:t>
            </a:r>
          </a:p>
          <a:p>
            <a:pPr marL="77724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cs typeface="Times New Roman" pitchFamily="18" charset="0"/>
              </a:rPr>
              <a:t>přechodný (středně vlhký)</a:t>
            </a:r>
          </a:p>
          <a:p>
            <a:pPr marL="777240" lvl="1" indent="-457200">
              <a:spcBef>
                <a:spcPts val="370"/>
              </a:spcBef>
              <a:buFont typeface="+mj-lt"/>
              <a:buAutoNum type="alphaLcParenR"/>
              <a:defRPr/>
            </a:pPr>
            <a:r>
              <a:rPr lang="cs-CZ" sz="2400" dirty="0">
                <a:solidFill>
                  <a:srgbClr val="002060"/>
                </a:solidFill>
                <a:cs typeface="Times New Roman" pitchFamily="18" charset="0"/>
              </a:rPr>
              <a:t>kontinentální typ (suchý)</a:t>
            </a:r>
          </a:p>
          <a:p>
            <a:pPr marL="274320" lvl="0" indent="-274320">
              <a:spcBef>
                <a:spcPts val="580"/>
              </a:spcBef>
              <a:defRPr/>
            </a:pPr>
            <a:r>
              <a:rPr lang="cs-CZ" sz="2400" dirty="0">
                <a:solidFill>
                  <a:srgbClr val="002060"/>
                </a:solidFill>
                <a:cs typeface="Times New Roman" pitchFamily="18" charset="0"/>
              </a:rPr>
              <a:t>4) Subpolární pás (subarktický a subantarktický)</a:t>
            </a:r>
          </a:p>
          <a:p>
            <a:pPr marL="274320" lvl="0" indent="-274320">
              <a:spcBef>
                <a:spcPts val="580"/>
              </a:spcBef>
              <a:defRPr/>
            </a:pPr>
            <a:r>
              <a:rPr lang="cs-CZ" sz="2400" dirty="0">
                <a:solidFill>
                  <a:srgbClr val="002060"/>
                </a:solidFill>
                <a:cs typeface="Times New Roman" pitchFamily="18" charset="0"/>
              </a:rPr>
              <a:t>5) Polární pás (arktický a antarktický)</a:t>
            </a:r>
          </a:p>
        </p:txBody>
      </p:sp>
    </p:spTree>
    <p:extLst>
      <p:ext uri="{BB962C8B-B14F-4D97-AF65-F5344CB8AC3E}">
        <p14:creationId xmlns:p14="http://schemas.microsoft.com/office/powerpoint/2010/main" val="361853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sz="3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SUBTROPICKÝ PÁS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75000"/>
            </a:schemeClr>
          </a:solidFill>
        </p:spPr>
        <p:txBody>
          <a:bodyPr>
            <a:normAutofit/>
          </a:bodyPr>
          <a:lstStyle/>
          <a:p>
            <a:pPr lvl="0"/>
            <a:r>
              <a:rPr lang="cs-CZ" sz="2400" dirty="0"/>
              <a:t>Subtropy leží mezi oblastmi s tropickým podnebím a oblastmi s mírným </a:t>
            </a:r>
            <a:r>
              <a:rPr lang="cs-CZ" sz="2400" dirty="0" smtClean="0"/>
              <a:t>podnebím</a:t>
            </a:r>
            <a:r>
              <a:rPr lang="cs-CZ" sz="2400" dirty="0"/>
              <a:t>, </a:t>
            </a:r>
            <a:r>
              <a:rPr lang="cs-CZ" sz="2400" dirty="0" smtClean="0"/>
              <a:t>ve </a:t>
            </a:r>
            <a:r>
              <a:rPr lang="cs-CZ" sz="2400" dirty="0"/>
              <a:t>středomořské </a:t>
            </a:r>
            <a:r>
              <a:rPr lang="cs-CZ" sz="2400" dirty="0" smtClean="0"/>
              <a:t>oblasti</a:t>
            </a:r>
          </a:p>
          <a:p>
            <a:pPr lvl="0"/>
            <a:r>
              <a:rPr lang="cs-CZ" sz="2400" dirty="0"/>
              <a:t>Typické pro něj je horké, suché léto a mírná, vlhká zima.</a:t>
            </a:r>
            <a:endParaRPr lang="cs-CZ" sz="2400" i="1" dirty="0" smtClean="0">
              <a:solidFill>
                <a:prstClr val="black"/>
              </a:solidFill>
            </a:endParaRPr>
          </a:p>
          <a:p>
            <a:pPr lvl="0"/>
            <a:r>
              <a:rPr lang="cs-CZ" sz="2400" i="1" u="sng" dirty="0" smtClean="0">
                <a:solidFill>
                  <a:prstClr val="black"/>
                </a:solidFill>
              </a:rPr>
              <a:t>suché </a:t>
            </a:r>
            <a:r>
              <a:rPr lang="cs-CZ" sz="2400" i="1" u="sng" dirty="0">
                <a:solidFill>
                  <a:prstClr val="black"/>
                </a:solidFill>
              </a:rPr>
              <a:t>subtropy</a:t>
            </a:r>
            <a:r>
              <a:rPr lang="cs-CZ" sz="2400" i="1" dirty="0">
                <a:solidFill>
                  <a:prstClr val="black"/>
                </a:solidFill>
              </a:rPr>
              <a:t>:</a:t>
            </a:r>
            <a:r>
              <a:rPr lang="cs-CZ" sz="2400" dirty="0">
                <a:solidFill>
                  <a:prstClr val="black"/>
                </a:solidFill>
              </a:rPr>
              <a:t> pás pouští a polopouští, </a:t>
            </a:r>
            <a:r>
              <a:rPr lang="cs-CZ" sz="2400" dirty="0" smtClean="0">
                <a:solidFill>
                  <a:prstClr val="black"/>
                </a:solidFill>
              </a:rPr>
              <a:t>kratší období dešťů</a:t>
            </a:r>
            <a:r>
              <a:rPr lang="cs-CZ" sz="2400" dirty="0">
                <a:solidFill>
                  <a:prstClr val="black"/>
                </a:solidFill>
              </a:rPr>
              <a:t>, srážek je méně - teplo a sucho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 </a:t>
            </a:r>
            <a:r>
              <a:rPr lang="cs-CZ" sz="2400" i="1" u="sng" dirty="0">
                <a:solidFill>
                  <a:prstClr val="black"/>
                </a:solidFill>
              </a:rPr>
              <a:t>vlhké subtropy:</a:t>
            </a:r>
            <a:r>
              <a:rPr lang="cs-CZ" sz="2400" dirty="0">
                <a:solidFill>
                  <a:prstClr val="black"/>
                </a:solidFill>
              </a:rPr>
              <a:t/>
            </a:r>
            <a:br>
              <a:rPr lang="cs-CZ" sz="2400" dirty="0">
                <a:solidFill>
                  <a:prstClr val="black"/>
                </a:solidFill>
              </a:rPr>
            </a:br>
            <a:r>
              <a:rPr lang="cs-CZ" sz="2400" dirty="0" smtClean="0">
                <a:solidFill>
                  <a:prstClr val="black"/>
                </a:solidFill>
              </a:rPr>
              <a:t>- oblasti </a:t>
            </a:r>
            <a:r>
              <a:rPr lang="cs-CZ" sz="2400" dirty="0">
                <a:solidFill>
                  <a:prstClr val="black"/>
                </a:solidFill>
              </a:rPr>
              <a:t>s letním obdobím dešťů - </a:t>
            </a:r>
            <a:r>
              <a:rPr lang="cs-CZ" sz="2400" dirty="0" smtClean="0">
                <a:solidFill>
                  <a:prstClr val="black"/>
                </a:solidFill>
              </a:rPr>
              <a:t> </a:t>
            </a:r>
            <a:r>
              <a:rPr lang="cs-CZ" sz="2400" dirty="0">
                <a:solidFill>
                  <a:prstClr val="black"/>
                </a:solidFill>
              </a:rPr>
              <a:t>Florida, jižní a jihovýchodní </a:t>
            </a:r>
            <a:r>
              <a:rPr lang="cs-CZ" sz="2400" dirty="0" smtClean="0">
                <a:solidFill>
                  <a:prstClr val="black"/>
                </a:solidFill>
              </a:rPr>
              <a:t>Asie</a:t>
            </a:r>
            <a:r>
              <a:rPr lang="cs-CZ" sz="2400" dirty="0">
                <a:solidFill>
                  <a:prstClr val="black"/>
                </a:solidFill>
              </a:rPr>
              <a:t/>
            </a:r>
            <a:br>
              <a:rPr lang="cs-CZ" sz="2400" dirty="0">
                <a:solidFill>
                  <a:prstClr val="black"/>
                </a:solidFill>
              </a:rPr>
            </a:br>
            <a:r>
              <a:rPr lang="cs-CZ" sz="2400" dirty="0" smtClean="0">
                <a:solidFill>
                  <a:prstClr val="black"/>
                </a:solidFill>
              </a:rPr>
              <a:t>- oblasti </a:t>
            </a:r>
            <a:r>
              <a:rPr lang="cs-CZ" sz="2400" dirty="0">
                <a:solidFill>
                  <a:prstClr val="black"/>
                </a:solidFill>
              </a:rPr>
              <a:t>se zimním obdobím dešťů </a:t>
            </a:r>
            <a:r>
              <a:rPr lang="cs-CZ" sz="2400" dirty="0" smtClean="0">
                <a:solidFill>
                  <a:prstClr val="black"/>
                </a:solidFill>
              </a:rPr>
              <a:t>- Středomoří</a:t>
            </a:r>
            <a:r>
              <a:rPr lang="cs-CZ" sz="2400" dirty="0">
                <a:solidFill>
                  <a:prstClr val="black"/>
                </a:solidFill>
              </a:rPr>
              <a:t>, Kalifornie, západní pobřeží </a:t>
            </a:r>
            <a:r>
              <a:rPr lang="cs-CZ" sz="2400" dirty="0" smtClean="0">
                <a:solidFill>
                  <a:prstClr val="black"/>
                </a:solidFill>
              </a:rPr>
              <a:t>Austrálie</a:t>
            </a:r>
          </a:p>
          <a:p>
            <a:pPr marL="0" lvl="0" indent="0" algn="ctr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ÚKOL: Najdi uvedené oblasti na mapě</a:t>
            </a:r>
          </a:p>
          <a:p>
            <a:pPr lvl="0"/>
            <a:endParaRPr lang="cs-CZ" sz="27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130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SUBTROPY - flóra</a:t>
            </a:r>
            <a:endParaRPr lang="cs-CZ" sz="28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sz="2400" dirty="0"/>
              <a:t>V subtropech </a:t>
            </a:r>
            <a:r>
              <a:rPr lang="cs-CZ" sz="2400" dirty="0" smtClean="0"/>
              <a:t>se daří vždy zeleným tvrdolistým keřům, vlhkým lesům, nalézáme zde  rostlinstvo </a:t>
            </a:r>
            <a:r>
              <a:rPr lang="cs-CZ" sz="2400" dirty="0"/>
              <a:t>pouští a polopouští.</a:t>
            </a:r>
          </a:p>
          <a:p>
            <a:r>
              <a:rPr lang="cs-CZ" sz="2400" dirty="0"/>
              <a:t>V subtropech se pěstují např. bavlníky, tabák, olivy, pomeranče či jiné citrusy a vinná </a:t>
            </a:r>
            <a:r>
              <a:rPr lang="cs-CZ" sz="2400" dirty="0" smtClean="0"/>
              <a:t>réva.</a:t>
            </a:r>
          </a:p>
          <a:p>
            <a:r>
              <a:rPr lang="cs-CZ" sz="2400" dirty="0"/>
              <a:t>zdejší stromy mají silnou kůru, která brání výparu vody, a široké koruny</a:t>
            </a:r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</a:t>
            </a:r>
            <a:r>
              <a:rPr lang="cs-CZ" sz="1800" dirty="0" smtClean="0"/>
              <a:t>obr.1                                                            obr.2</a:t>
            </a:r>
            <a:endParaRPr lang="cs-CZ" sz="1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960496"/>
            <a:ext cx="2457450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51523"/>
            <a:ext cx="1665362" cy="2465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8495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648072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SAVANY-  flóra</a:t>
            </a:r>
            <a:endParaRPr lang="cs-CZ" sz="28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/>
              <a:t>Savana</a:t>
            </a:r>
            <a:r>
              <a:rPr lang="cs-CZ" sz="2400" dirty="0" smtClean="0"/>
              <a:t> </a:t>
            </a:r>
            <a:r>
              <a:rPr lang="cs-CZ" sz="2400" dirty="0"/>
              <a:t>je označení pro travnaté oblasti tropických a subtropických oblastí. Během roku </a:t>
            </a:r>
            <a:r>
              <a:rPr lang="cs-CZ" sz="2400" dirty="0" smtClean="0"/>
              <a:t>se střídá </a:t>
            </a:r>
            <a:r>
              <a:rPr lang="cs-CZ" sz="2400" dirty="0"/>
              <a:t>období dešťů a období </a:t>
            </a:r>
            <a:r>
              <a:rPr lang="cs-CZ" sz="2400" dirty="0" smtClean="0"/>
              <a:t>sucha.</a:t>
            </a:r>
          </a:p>
          <a:p>
            <a:pPr marL="0" indent="0" algn="ctr">
              <a:buNone/>
            </a:pPr>
            <a:r>
              <a:rPr lang="cs-CZ" sz="2400" b="1" dirty="0"/>
              <a:t>Rozdělení </a:t>
            </a:r>
            <a:r>
              <a:rPr lang="cs-CZ" sz="2400" b="1" dirty="0" smtClean="0"/>
              <a:t>savan - </a:t>
            </a:r>
            <a:r>
              <a:rPr lang="cs-CZ" sz="2400" dirty="0" smtClean="0"/>
              <a:t>podle </a:t>
            </a:r>
            <a:r>
              <a:rPr lang="cs-CZ" sz="2400" dirty="0"/>
              <a:t>délky období sucha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b="1" u="sng" dirty="0" smtClean="0"/>
              <a:t>vlhké savany </a:t>
            </a:r>
            <a:r>
              <a:rPr lang="cs-CZ" sz="2400" b="1" dirty="0" smtClean="0"/>
              <a:t>- </a:t>
            </a:r>
            <a:r>
              <a:rPr lang="cs-CZ" sz="2400" dirty="0"/>
              <a:t>vznikly v důsledku opakovaného kácení a vypalování tropických </a:t>
            </a:r>
            <a:r>
              <a:rPr lang="cs-CZ" sz="2400" dirty="0" smtClean="0"/>
              <a:t>lesů, 2-4m vysoké traviny, Afrika, jižní Amerika</a:t>
            </a:r>
            <a:endParaRPr lang="cs-CZ" sz="2400" dirty="0"/>
          </a:p>
          <a:p>
            <a:pPr marL="0" indent="0">
              <a:buNone/>
            </a:pPr>
            <a:r>
              <a:rPr lang="cs-CZ" sz="2400" b="1" u="sng" dirty="0"/>
              <a:t>suché </a:t>
            </a:r>
            <a:r>
              <a:rPr lang="cs-CZ" sz="2400" b="1" u="sng" dirty="0" smtClean="0"/>
              <a:t>savany </a:t>
            </a:r>
            <a:r>
              <a:rPr lang="cs-CZ" sz="2400" u="sng" dirty="0" smtClean="0"/>
              <a:t>- </a:t>
            </a:r>
            <a:r>
              <a:rPr lang="cs-CZ" sz="2400" dirty="0" smtClean="0"/>
              <a:t> </a:t>
            </a:r>
            <a:r>
              <a:rPr lang="cs-CZ" sz="2400" dirty="0"/>
              <a:t>v </a:t>
            </a:r>
            <a:r>
              <a:rPr lang="cs-CZ" sz="2400" dirty="0" smtClean="0"/>
              <a:t>Africe, 1–2 </a:t>
            </a:r>
            <a:r>
              <a:rPr lang="cs-CZ" sz="2400" dirty="0"/>
              <a:t>metry vysoké traviny a </a:t>
            </a:r>
            <a:r>
              <a:rPr lang="cs-CZ" sz="2400" dirty="0" smtClean="0"/>
              <a:t>málo stromy, typickým </a:t>
            </a:r>
            <a:r>
              <a:rPr lang="cs-CZ" sz="2400" dirty="0"/>
              <a:t>stromem je </a:t>
            </a:r>
            <a:r>
              <a:rPr lang="cs-CZ" sz="2400" dirty="0" smtClean="0"/>
              <a:t>baobab, využití savan  </a:t>
            </a:r>
            <a:r>
              <a:rPr lang="cs-CZ" sz="2400" dirty="0"/>
              <a:t>pro pastvu </a:t>
            </a:r>
            <a:r>
              <a:rPr lang="cs-CZ" sz="2400" dirty="0" smtClean="0"/>
              <a:t>dobytka, v </a:t>
            </a:r>
            <a:r>
              <a:rPr lang="cs-CZ" sz="2400" dirty="0"/>
              <a:t>Austrálii </a:t>
            </a:r>
            <a:r>
              <a:rPr lang="cs-CZ" sz="2400" dirty="0" smtClean="0"/>
              <a:t>– rostou  blahovičníky</a:t>
            </a:r>
          </a:p>
          <a:p>
            <a:pPr marL="0" indent="0" algn="ctr">
              <a:buNone/>
            </a:pPr>
            <a:r>
              <a:rPr lang="cs-CZ" sz="2400" b="1" i="1" dirty="0" smtClean="0">
                <a:solidFill>
                  <a:srgbClr val="FF0000"/>
                </a:solidFill>
              </a:rPr>
              <a:t>ÚKOL: Vyhledejte, jak vypadá </a:t>
            </a:r>
            <a:r>
              <a:rPr lang="cs-CZ" sz="2400" b="1" i="1" u="sng" dirty="0" smtClean="0">
                <a:solidFill>
                  <a:srgbClr val="FF0000"/>
                </a:solidFill>
              </a:rPr>
              <a:t>baobab a blahovičník</a:t>
            </a:r>
            <a:r>
              <a:rPr lang="cs-CZ" sz="2400" b="1" i="1" dirty="0" smtClean="0">
                <a:solidFill>
                  <a:srgbClr val="FF0000"/>
                </a:solidFill>
              </a:rPr>
              <a:t>, zjistěte </a:t>
            </a:r>
          </a:p>
          <a:p>
            <a:pPr marL="0" indent="0" algn="ctr">
              <a:buNone/>
            </a:pPr>
            <a:r>
              <a:rPr lang="cs-CZ" sz="2400" b="1" i="1" dirty="0" smtClean="0">
                <a:solidFill>
                  <a:srgbClr val="FF0000"/>
                </a:solidFill>
              </a:rPr>
              <a:t>i zajímavosti o těchto stromech</a:t>
            </a:r>
            <a:endParaRPr lang="cs-CZ" sz="2600" b="1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66969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975827"/>
            <a:ext cx="3557042" cy="2670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425" y="2564904"/>
            <a:ext cx="2515785" cy="3492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154885" y="404664"/>
            <a:ext cx="6912768" cy="172354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cs-CZ" sz="4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   BAOBAB  </a:t>
            </a:r>
            <a:r>
              <a:rPr lang="cs-CZ" sz="4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a  </a:t>
            </a:r>
            <a:r>
              <a:rPr lang="cs-CZ" sz="4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BLAHOVIČNÍK</a:t>
            </a:r>
          </a:p>
          <a:p>
            <a:r>
              <a:rPr lang="cs-CZ" sz="4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                           (Eukaliptus)</a:t>
            </a:r>
            <a:endParaRPr lang="cs-CZ" sz="4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+mj-cs"/>
            </a:endParaRPr>
          </a:p>
          <a:p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                      Obr.3,4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341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936104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SAVANY -  flóra</a:t>
            </a:r>
            <a:endParaRPr lang="cs-CZ" sz="28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600" b="1" dirty="0" smtClean="0"/>
              <a:t>Rozdělení savan - </a:t>
            </a:r>
            <a:r>
              <a:rPr lang="cs-CZ" sz="2600" dirty="0" smtClean="0"/>
              <a:t>podle </a:t>
            </a:r>
            <a:r>
              <a:rPr lang="cs-CZ" sz="2600" dirty="0"/>
              <a:t>délky období sucha </a:t>
            </a:r>
            <a:endParaRPr lang="cs-CZ" sz="2600" dirty="0" smtClean="0"/>
          </a:p>
          <a:p>
            <a:pPr marL="0" indent="0">
              <a:buNone/>
            </a:pPr>
            <a:r>
              <a:rPr lang="cs-CZ" sz="2600" b="1" u="sng" dirty="0" smtClean="0"/>
              <a:t>trnité savany </a:t>
            </a:r>
            <a:r>
              <a:rPr lang="cs-CZ" sz="2600" dirty="0" smtClean="0"/>
              <a:t>- </a:t>
            </a:r>
            <a:r>
              <a:rPr lang="cs-CZ" sz="2400" dirty="0" smtClean="0"/>
              <a:t>v Africe, dřeviny </a:t>
            </a:r>
            <a:r>
              <a:rPr lang="cs-CZ" sz="2400" dirty="0"/>
              <a:t>mohou </a:t>
            </a:r>
            <a:r>
              <a:rPr lang="cs-CZ" sz="2400" dirty="0" smtClean="0"/>
              <a:t>zcela </a:t>
            </a:r>
            <a:r>
              <a:rPr lang="cs-CZ" sz="2400" dirty="0"/>
              <a:t>chybět, někde se mohou vyskytovat </a:t>
            </a:r>
            <a:r>
              <a:rPr lang="cs-CZ" sz="2400" dirty="0" smtClean="0"/>
              <a:t>akácie, dominují prořídlé  30–50</a:t>
            </a:r>
            <a:r>
              <a:rPr lang="cs-CZ" sz="2400" dirty="0"/>
              <a:t> cm vysoké </a:t>
            </a:r>
            <a:r>
              <a:rPr lang="cs-CZ" sz="2400" dirty="0" smtClean="0"/>
              <a:t>traviny.</a:t>
            </a:r>
            <a:endParaRPr lang="cs-CZ" sz="2600" dirty="0"/>
          </a:p>
          <a:p>
            <a:pPr marL="0" indent="0">
              <a:buNone/>
            </a:pPr>
            <a:r>
              <a:rPr lang="cs-CZ" sz="2400" dirty="0"/>
              <a:t>V savanách nacházejí optimální životní prostředí </a:t>
            </a:r>
            <a:r>
              <a:rPr lang="cs-CZ" sz="2400" dirty="0" smtClean="0"/>
              <a:t>býložravci,  </a:t>
            </a:r>
            <a:r>
              <a:rPr lang="cs-CZ" sz="2400" dirty="0"/>
              <a:t>zvířata schopná rychlého běhu, </a:t>
            </a:r>
            <a:r>
              <a:rPr lang="cs-CZ" sz="2400" dirty="0" smtClean="0"/>
              <a:t>zbarvení </a:t>
            </a:r>
            <a:r>
              <a:rPr lang="cs-CZ" sz="2400" dirty="0"/>
              <a:t>srsti se obvykle přizpůsobuje </a:t>
            </a:r>
            <a:r>
              <a:rPr lang="cs-CZ" sz="2400" dirty="0" smtClean="0"/>
              <a:t>prostředí, vyskytuje se zde velké množství </a:t>
            </a:r>
            <a:r>
              <a:rPr lang="cs-CZ" sz="2400" dirty="0"/>
              <a:t>různého hmyzu (mravenci, termiti</a:t>
            </a:r>
            <a:r>
              <a:rPr lang="cs-CZ" sz="2400" dirty="0" smtClean="0"/>
              <a:t>).</a:t>
            </a:r>
          </a:p>
          <a:p>
            <a:pPr marL="0" indent="0" algn="ctr">
              <a:buNone/>
            </a:pPr>
            <a:r>
              <a:rPr lang="cs-CZ" sz="2400" b="1" i="1" dirty="0" smtClean="0">
                <a:solidFill>
                  <a:srgbClr val="FF0000"/>
                </a:solidFill>
              </a:rPr>
              <a:t>ÚKOL: Řekněte si ve skupinách, co jste zajímavého slyšeli o termitech</a:t>
            </a:r>
          </a:p>
          <a:p>
            <a:pPr marL="0" indent="0" algn="ctr">
              <a:buNone/>
            </a:pPr>
            <a:r>
              <a:rPr lang="cs-CZ" sz="2400" b="1" i="1" dirty="0" smtClean="0">
                <a:solidFill>
                  <a:srgbClr val="FF0000"/>
                </a:solidFill>
              </a:rPr>
              <a:t>Najděte informace o akáciích</a:t>
            </a:r>
          </a:p>
          <a:p>
            <a:pPr marL="0" indent="0">
              <a:buNone/>
            </a:pPr>
            <a:endParaRPr lang="cs-CZ" sz="2400" b="1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9540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648072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SAVANY -  fauna</a:t>
            </a:r>
            <a:endParaRPr lang="cs-CZ" sz="28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smtClean="0"/>
          </a:p>
          <a:p>
            <a:pPr marL="0" indent="0">
              <a:buNone/>
            </a:pPr>
            <a:r>
              <a:rPr lang="cs-CZ" sz="2400" smtClean="0"/>
              <a:t>V </a:t>
            </a:r>
            <a:r>
              <a:rPr lang="cs-CZ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Afrických savanách </a:t>
            </a:r>
            <a:r>
              <a:rPr lang="cs-CZ" sz="2400" dirty="0" smtClean="0"/>
              <a:t>žijí zebry, žirafy, </a:t>
            </a:r>
            <a:r>
              <a:rPr lang="cs-CZ" sz="2400" dirty="0"/>
              <a:t>mnoho druhů antilop, pakůň, nosorožec, slon africký, </a:t>
            </a:r>
            <a:r>
              <a:rPr lang="cs-CZ" sz="2400" dirty="0" smtClean="0"/>
              <a:t>buvol. </a:t>
            </a:r>
            <a:r>
              <a:rPr lang="cs-CZ" sz="2400" dirty="0"/>
              <a:t>Ze šelem to jsou lev, levhart, gepard, pes hyenovitý; z </a:t>
            </a:r>
            <a:r>
              <a:rPr lang="cs-CZ" sz="2400" dirty="0" smtClean="0"/>
              <a:t>ptáků</a:t>
            </a:r>
            <a:r>
              <a:rPr lang="cs-CZ" sz="2400" dirty="0"/>
              <a:t>: </a:t>
            </a:r>
            <a:r>
              <a:rPr lang="cs-CZ" sz="2400" dirty="0" smtClean="0"/>
              <a:t>čáp </a:t>
            </a:r>
            <a:r>
              <a:rPr lang="cs-CZ" sz="2400" dirty="0"/>
              <a:t>marabu nebo pštros.</a:t>
            </a:r>
          </a:p>
          <a:p>
            <a:pPr marL="0" indent="0">
              <a:buNone/>
            </a:pPr>
            <a:r>
              <a:rPr lang="cs-CZ" sz="2400" dirty="0" smtClean="0"/>
              <a:t>V </a:t>
            </a:r>
            <a:r>
              <a:rPr lang="cs-CZ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jižní Americe </a:t>
            </a:r>
            <a:r>
              <a:rPr lang="cs-CZ" sz="2400" dirty="0" smtClean="0"/>
              <a:t>pak žije  </a:t>
            </a:r>
            <a:r>
              <a:rPr lang="cs-CZ" sz="2400" dirty="0"/>
              <a:t>mravenečník nebo </a:t>
            </a:r>
            <a:r>
              <a:rPr lang="cs-CZ" sz="2400" dirty="0" smtClean="0"/>
              <a:t>pásovec, z </a:t>
            </a:r>
            <a:r>
              <a:rPr lang="cs-CZ" sz="2400" dirty="0"/>
              <a:t>šelem zde působí puma, jaguár a vlk </a:t>
            </a:r>
            <a:r>
              <a:rPr lang="cs-CZ" sz="2400" dirty="0" smtClean="0"/>
              <a:t>hřivnatý.</a:t>
            </a:r>
          </a:p>
          <a:p>
            <a:pPr marL="0" indent="0">
              <a:buNone/>
            </a:pPr>
            <a:r>
              <a:rPr lang="cs-CZ" sz="2400" dirty="0" smtClean="0"/>
              <a:t>V </a:t>
            </a:r>
            <a:r>
              <a:rPr lang="cs-CZ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Austrálii </a:t>
            </a:r>
            <a:r>
              <a:rPr lang="cs-CZ" sz="2400" dirty="0" smtClean="0"/>
              <a:t>žije  </a:t>
            </a:r>
            <a:r>
              <a:rPr lang="cs-CZ" sz="2400" dirty="0"/>
              <a:t>klokan, koala</a:t>
            </a:r>
            <a:r>
              <a:rPr lang="cs-CZ" sz="2400" dirty="0" smtClean="0"/>
              <a:t>, </a:t>
            </a:r>
            <a:r>
              <a:rPr lang="cs-CZ" sz="2400" dirty="0"/>
              <a:t>pes dingo nebo emu hnědý</a:t>
            </a:r>
            <a:r>
              <a:rPr lang="cs-CZ" sz="2400" dirty="0" smtClean="0"/>
              <a:t>.</a:t>
            </a:r>
          </a:p>
          <a:p>
            <a:pPr marL="0" indent="0" algn="ctr">
              <a:buNone/>
            </a:pPr>
            <a:endParaRPr lang="cs-CZ" sz="2400" b="1" i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sz="2400" b="1" i="1" dirty="0" smtClean="0">
                <a:solidFill>
                  <a:srgbClr val="FF0000"/>
                </a:solidFill>
              </a:rPr>
              <a:t>ÚKOL: Vyber si jednoho  z uvedených živočichů, vyhledej o něm co nejvíce informací a zpracuj je na list papíru.</a:t>
            </a:r>
          </a:p>
          <a:p>
            <a:pPr marL="0" indent="0" algn="ctr">
              <a:buNone/>
            </a:pPr>
            <a:r>
              <a:rPr lang="cs-CZ" sz="2400" b="1" i="1" dirty="0" smtClean="0">
                <a:solidFill>
                  <a:srgbClr val="FF0000"/>
                </a:solidFill>
              </a:rPr>
              <a:t>Připrav si o něm prezentaci pro ostatní spolužáky ve třídě.</a:t>
            </a:r>
            <a:endParaRPr lang="cs-CZ" sz="2400" b="1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0848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pPr lvl="0"/>
            <a:r>
              <a:rPr lang="cs-CZ" sz="2400" dirty="0">
                <a:solidFill>
                  <a:prstClr val="black"/>
                </a:solidFill>
              </a:rPr>
              <a:t>http://szs-bnl.wz.cz/view.php?cisloclanku=2007040003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http://</a:t>
            </a:r>
            <a:r>
              <a:rPr lang="cs-CZ" sz="2400" dirty="0" smtClean="0">
                <a:solidFill>
                  <a:prstClr val="black"/>
                </a:solidFill>
              </a:rPr>
              <a:t>cs.wikipedia.org/wiki/Tropick%C3%BD_podnebn%C3%BD_p%C3%A1s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http://</a:t>
            </a:r>
            <a:r>
              <a:rPr lang="cs-CZ" sz="2400" dirty="0" smtClean="0">
                <a:solidFill>
                  <a:prstClr val="black"/>
                </a:solidFill>
              </a:rPr>
              <a:t>cs.wikipedia.org/wiki/Subtropick%C3%BD_podnebn%C3%BD_p%C3%A1s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Obr.1.:http://</a:t>
            </a:r>
            <a:r>
              <a:rPr lang="cs-CZ" sz="2400" dirty="0" smtClean="0">
                <a:solidFill>
                  <a:prstClr val="black"/>
                </a:solidFill>
              </a:rPr>
              <a:t>cs.wikipedia.org/wiki/Bavln%C3%Adk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Obr.2: http://</a:t>
            </a:r>
            <a:r>
              <a:rPr lang="cs-CZ" sz="2400" dirty="0" smtClean="0">
                <a:solidFill>
                  <a:prstClr val="black"/>
                </a:solidFill>
              </a:rPr>
              <a:t>cs.wikipedia.org/wiki/Tab%C3%A1k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http://</a:t>
            </a:r>
            <a:r>
              <a:rPr lang="cs-CZ" sz="2400" dirty="0" smtClean="0">
                <a:solidFill>
                  <a:prstClr val="black"/>
                </a:solidFill>
              </a:rPr>
              <a:t>cs.wikipedia.org/wiki/Savana</a:t>
            </a:r>
          </a:p>
          <a:p>
            <a:pPr lvl="0"/>
            <a:r>
              <a:rPr lang="cs-CZ" sz="2400" dirty="0">
                <a:solidFill>
                  <a:prstClr val="black"/>
                </a:solidFill>
              </a:rPr>
              <a:t>Obr.3: http://www.poznani.cz/madagaskar/zajezdy</a:t>
            </a:r>
          </a:p>
          <a:p>
            <a:pPr lvl="0"/>
            <a:endParaRPr lang="cs-CZ" sz="24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107365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477</Words>
  <Application>Microsoft Office PowerPoint</Application>
  <PresentationFormat>Předvádění na obrazovce (4:3)</PresentationFormat>
  <Paragraphs>70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SUBTROPICKÝ PÁS</vt:lpstr>
      <vt:lpstr>SUBTROPY - flóra</vt:lpstr>
      <vt:lpstr>SAVANY-  flóra</vt:lpstr>
      <vt:lpstr>Prezentace aplikace PowerPoint</vt:lpstr>
      <vt:lpstr>SAVANY -  flóra</vt:lpstr>
      <vt:lpstr>SAVANY -  fauna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0XLQ</dc:creator>
  <cp:lastModifiedBy>0XLQ</cp:lastModifiedBy>
  <cp:revision>34</cp:revision>
  <dcterms:created xsi:type="dcterms:W3CDTF">2012-01-01T17:43:43Z</dcterms:created>
  <dcterms:modified xsi:type="dcterms:W3CDTF">2012-02-05T11:47:20Z</dcterms:modified>
</cp:coreProperties>
</file>