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3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473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854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678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638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441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007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397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817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7252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13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849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BD229-438B-4F52-BE52-2B18B25EAD55}" type="datetimeFigureOut">
              <a:rPr lang="cs-CZ" smtClean="0"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38DF3-6A97-4D90-906E-ADFD3EE2947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272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836712"/>
            <a:ext cx="7560840" cy="452431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2400" b="1" i="1" dirty="0">
                <a:solidFill>
                  <a:srgbClr val="002060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Název školy:        ZŠ a MŠ T. G. Masaryka Fulnek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Autor :		    Mgr. Jitka Kolářová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Název :	    </a:t>
            </a:r>
            <a:r>
              <a:rPr lang="cs-CZ" sz="2400" b="1" dirty="0" smtClean="0">
                <a:solidFill>
                  <a:prstClr val="black"/>
                </a:solidFill>
              </a:rPr>
              <a:t>VY_32_INOVACE_ICT.5.9-3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Vzdělávací obor: </a:t>
            </a:r>
            <a:r>
              <a:rPr lang="cs-CZ" sz="2400" dirty="0">
                <a:solidFill>
                  <a:prstClr val="black"/>
                </a:solidFill>
              </a:rPr>
              <a:t>Člověk a jeho svět, </a:t>
            </a:r>
            <a:r>
              <a:rPr lang="cs-CZ" sz="2400" dirty="0" smtClean="0">
                <a:solidFill>
                  <a:prstClr val="black"/>
                </a:solidFill>
              </a:rPr>
              <a:t>Rozmanitost </a:t>
            </a:r>
            <a:r>
              <a:rPr lang="cs-CZ" sz="2400" smtClean="0">
                <a:solidFill>
                  <a:prstClr val="black"/>
                </a:solidFill>
              </a:rPr>
              <a:t>přírody, 			     přírodověda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Téma : 	                  Podnebné pásy- </a:t>
            </a:r>
            <a:r>
              <a:rPr lang="cs-CZ" sz="2400" b="1" dirty="0" smtClean="0">
                <a:solidFill>
                  <a:prstClr val="black"/>
                </a:solidFill>
              </a:rPr>
              <a:t>mírný </a:t>
            </a:r>
            <a:r>
              <a:rPr lang="cs-CZ" sz="2400" b="1" dirty="0">
                <a:solidFill>
                  <a:prstClr val="black"/>
                </a:solidFill>
              </a:rPr>
              <a:t>pás</a:t>
            </a:r>
          </a:p>
          <a:p>
            <a:pPr lvl="0"/>
            <a:r>
              <a:rPr lang="cs-CZ" sz="2400" b="1" dirty="0">
                <a:solidFill>
                  <a:prstClr val="black"/>
                </a:solidFill>
              </a:rPr>
              <a:t>Doporučený ročník:          </a:t>
            </a:r>
            <a:r>
              <a:rPr lang="cs-CZ" sz="2400" dirty="0">
                <a:solidFill>
                  <a:prstClr val="black"/>
                </a:solidFill>
              </a:rPr>
              <a:t>5.</a:t>
            </a:r>
          </a:p>
          <a:p>
            <a:pPr lvl="0" algn="just"/>
            <a:r>
              <a:rPr lang="cs-CZ" sz="2400" b="1" dirty="0">
                <a:solidFill>
                  <a:prstClr val="black"/>
                </a:solidFill>
              </a:rPr>
              <a:t>Anotace: 	    </a:t>
            </a:r>
            <a:r>
              <a:rPr lang="cs-CZ" sz="2400" dirty="0">
                <a:solidFill>
                  <a:prstClr val="black"/>
                </a:solidFill>
              </a:rPr>
              <a:t>Prezentace představuje téma podnebné 		    </a:t>
            </a:r>
            <a:r>
              <a:rPr lang="cs-CZ" sz="2400" dirty="0" smtClean="0">
                <a:solidFill>
                  <a:prstClr val="black"/>
                </a:solidFill>
              </a:rPr>
              <a:t>              pásy</a:t>
            </a:r>
            <a:r>
              <a:rPr lang="cs-CZ" sz="2400" dirty="0">
                <a:solidFill>
                  <a:prstClr val="black"/>
                </a:solidFill>
              </a:rPr>
              <a:t>, je zaměřena na </a:t>
            </a:r>
            <a:r>
              <a:rPr lang="cs-CZ" sz="2400" dirty="0" smtClean="0">
                <a:solidFill>
                  <a:prstClr val="black"/>
                </a:solidFill>
              </a:rPr>
              <a:t>mírný </a:t>
            </a:r>
            <a:r>
              <a:rPr lang="cs-CZ" sz="2400" dirty="0">
                <a:solidFill>
                  <a:prstClr val="black"/>
                </a:solidFill>
              </a:rPr>
              <a:t>pás, 			    </a:t>
            </a:r>
            <a:r>
              <a:rPr lang="cs-CZ" sz="2400" dirty="0" smtClean="0">
                <a:solidFill>
                  <a:prstClr val="black"/>
                </a:solidFill>
              </a:rPr>
              <a:t>             doplňují </a:t>
            </a:r>
            <a:r>
              <a:rPr lang="cs-CZ" sz="2400" dirty="0">
                <a:solidFill>
                  <a:prstClr val="black"/>
                </a:solidFill>
              </a:rPr>
              <a:t>ho úkoly pro žáky 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 algn="just"/>
            <a:r>
              <a:rPr lang="cs-CZ" sz="2400" b="1" dirty="0" smtClean="0">
                <a:solidFill>
                  <a:prstClr val="black"/>
                </a:solidFill>
              </a:rPr>
              <a:t>Číslo projektu:	     CZ.1.07/1.4.00/21.0903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/>
            <a:r>
              <a:rPr lang="cs-CZ" sz="2400" b="1" i="1" dirty="0" smtClean="0">
                <a:solidFill>
                  <a:srgbClr val="002060"/>
                </a:solidFill>
              </a:rPr>
              <a:t>   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604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16632"/>
            <a:ext cx="8496944" cy="624273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74320" lvl="0" indent="-274320" algn="ctr">
              <a:spcBef>
                <a:spcPts val="580"/>
              </a:spcBef>
              <a:defRPr/>
            </a:pPr>
            <a:r>
              <a:rPr lang="cs-CZ" sz="3600" b="1" i="1" dirty="0">
                <a:solidFill>
                  <a:srgbClr val="002060"/>
                </a:solidFill>
              </a:rPr>
              <a:t>Podnebné pásy - rozdělení</a:t>
            </a:r>
            <a:endParaRPr lang="cs-CZ" sz="3600" b="1" dirty="0">
              <a:solidFill>
                <a:srgbClr val="002060"/>
              </a:solidFill>
              <a:cs typeface="Times New Roman" pitchFamily="18" charset="0"/>
            </a:endParaRPr>
          </a:p>
          <a:p>
            <a:pPr marL="274320" lvl="0" indent="-274320">
              <a:spcBef>
                <a:spcPts val="580"/>
              </a:spcBef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1) Tropický pás: </a:t>
            </a:r>
          </a:p>
          <a:p>
            <a:pPr marL="73152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vlhký (rovníkový)</a:t>
            </a:r>
          </a:p>
          <a:p>
            <a:pPr marL="73152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střídavě vlhký </a:t>
            </a:r>
          </a:p>
          <a:p>
            <a:pPr marL="73152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suchý</a:t>
            </a:r>
          </a:p>
          <a:p>
            <a:pPr marL="274320" lvl="0" indent="-274320">
              <a:spcBef>
                <a:spcPts val="580"/>
              </a:spcBef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2) Subtropický pás: </a:t>
            </a:r>
          </a:p>
          <a:p>
            <a:pPr marL="77724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vlhký (s obdobím letních dešťů)</a:t>
            </a:r>
          </a:p>
          <a:p>
            <a:pPr marL="77724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suchý (s obdobím zimních dešťů)</a:t>
            </a:r>
          </a:p>
          <a:p>
            <a:pPr marL="274320" lvl="0" indent="-274320">
              <a:spcBef>
                <a:spcPts val="580"/>
              </a:spcBef>
              <a:defRPr/>
            </a:pPr>
            <a:r>
              <a:rPr lang="cs-CZ" sz="2400" b="1" dirty="0">
                <a:solidFill>
                  <a:srgbClr val="FF0000"/>
                </a:solidFill>
                <a:cs typeface="Times New Roman" pitchFamily="18" charset="0"/>
              </a:rPr>
              <a:t>3) Mírný pás:</a:t>
            </a:r>
          </a:p>
          <a:p>
            <a:pPr marL="77724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b="1" dirty="0">
                <a:solidFill>
                  <a:srgbClr val="FF0000"/>
                </a:solidFill>
                <a:cs typeface="Times New Roman" pitchFamily="18" charset="0"/>
              </a:rPr>
              <a:t>oceánský (vlhký)</a:t>
            </a:r>
          </a:p>
          <a:p>
            <a:pPr marL="77724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b="1" dirty="0">
                <a:solidFill>
                  <a:srgbClr val="FF0000"/>
                </a:solidFill>
                <a:cs typeface="Times New Roman" pitchFamily="18" charset="0"/>
              </a:rPr>
              <a:t>přechodný (středně vlhký)</a:t>
            </a:r>
          </a:p>
          <a:p>
            <a:pPr marL="777240" lvl="1" indent="-457200">
              <a:spcBef>
                <a:spcPts val="370"/>
              </a:spcBef>
              <a:buFont typeface="+mj-lt"/>
              <a:buAutoNum type="alphaLcParenR"/>
              <a:defRPr/>
            </a:pPr>
            <a:r>
              <a:rPr lang="cs-CZ" sz="2400" b="1" dirty="0">
                <a:solidFill>
                  <a:srgbClr val="FF0000"/>
                </a:solidFill>
                <a:cs typeface="Times New Roman" pitchFamily="18" charset="0"/>
              </a:rPr>
              <a:t>kontinentální typ (suchý)</a:t>
            </a:r>
          </a:p>
          <a:p>
            <a:pPr marL="274320" lvl="0" indent="-274320">
              <a:spcBef>
                <a:spcPts val="580"/>
              </a:spcBef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4) Subpolární pás (subarktický a subantarktický)</a:t>
            </a:r>
          </a:p>
          <a:p>
            <a:pPr marL="274320" lvl="0" indent="-274320">
              <a:spcBef>
                <a:spcPts val="580"/>
              </a:spcBef>
              <a:defRPr/>
            </a:pPr>
            <a:r>
              <a:rPr lang="cs-CZ" sz="2400" dirty="0">
                <a:solidFill>
                  <a:srgbClr val="002060"/>
                </a:solidFill>
                <a:cs typeface="Times New Roman" pitchFamily="18" charset="0"/>
              </a:rPr>
              <a:t>5) Polární pás (arktický a antarktický)</a:t>
            </a:r>
          </a:p>
        </p:txBody>
      </p:sp>
    </p:spTree>
    <p:extLst>
      <p:ext uri="{BB962C8B-B14F-4D97-AF65-F5344CB8AC3E}">
        <p14:creationId xmlns:p14="http://schemas.microsoft.com/office/powerpoint/2010/main" val="408443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600" b="1" i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MÍRNÝ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většinou se rozkládá na severní polokouli, na jižní polokouli jsou jen malá území (Tasmánie, jih Jižní Ameriky a jih Nového Zélandu</a:t>
            </a:r>
            <a:r>
              <a:rPr lang="cs-CZ" dirty="0" smtClean="0">
                <a:solidFill>
                  <a:prstClr val="black"/>
                </a:solidFill>
              </a:rPr>
              <a:t>)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Česká republika </a:t>
            </a:r>
            <a:r>
              <a:rPr lang="cs-CZ" dirty="0" smtClean="0">
                <a:solidFill>
                  <a:prstClr val="black"/>
                </a:solidFill>
              </a:rPr>
              <a:t>leží v </a:t>
            </a:r>
            <a:r>
              <a:rPr lang="cs-CZ" dirty="0">
                <a:solidFill>
                  <a:prstClr val="black"/>
                </a:solidFill>
              </a:rPr>
              <a:t>mírném pásu </a:t>
            </a:r>
            <a:r>
              <a:rPr lang="cs-CZ" dirty="0" smtClean="0"/>
              <a:t>na </a:t>
            </a:r>
            <a:r>
              <a:rPr lang="cs-CZ" dirty="0"/>
              <a:t>přechodu mezi </a:t>
            </a:r>
            <a:r>
              <a:rPr lang="cs-CZ" b="1" dirty="0"/>
              <a:t>podnebím oceánským </a:t>
            </a:r>
            <a:r>
              <a:rPr lang="cs-CZ" dirty="0"/>
              <a:t>( malé rozdíly mezi průměrnými teplotami v létě a v zimě ) a </a:t>
            </a:r>
            <a:r>
              <a:rPr lang="cs-CZ" b="1" dirty="0"/>
              <a:t>vnitrozemským </a:t>
            </a:r>
            <a:r>
              <a:rPr lang="cs-CZ" dirty="0"/>
              <a:t>( veliké rozdíly teplot ). 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/>
              <a:t>pro </a:t>
            </a:r>
            <a:r>
              <a:rPr lang="cs-CZ" dirty="0"/>
              <a:t>mírné pásmo je charakteristické střídání čtyř ročních období</a:t>
            </a:r>
            <a:r>
              <a:rPr lang="cs-CZ" dirty="0" smtClean="0"/>
              <a:t>.</a:t>
            </a:r>
          </a:p>
          <a:p>
            <a:pPr lvl="0" algn="ctr"/>
            <a:r>
              <a:rPr lang="cs-CZ" sz="2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Vyhledej a ukaž na mapě oblast mírného pásu</a:t>
            </a:r>
          </a:p>
        </p:txBody>
      </p:sp>
    </p:spTree>
    <p:extLst>
      <p:ext uri="{BB962C8B-B14F-4D97-AF65-F5344CB8AC3E}">
        <p14:creationId xmlns:p14="http://schemas.microsoft.com/office/powerpoint/2010/main" val="178860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Flóra mírného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 </a:t>
            </a:r>
            <a:r>
              <a:rPr lang="cs-CZ" dirty="0"/>
              <a:t>oblasti mírného podnebného pásu se vyvinuly souvislé lesní porosty.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severu </a:t>
            </a:r>
            <a:r>
              <a:rPr lang="cs-CZ" b="1" dirty="0" smtClean="0"/>
              <a:t>jehličnaté </a:t>
            </a:r>
            <a:r>
              <a:rPr lang="cs-CZ" dirty="0" smtClean="0"/>
              <a:t>(této přírodní krajině říkáme </a:t>
            </a:r>
            <a:r>
              <a:rPr lang="cs-CZ" b="1" dirty="0" smtClean="0"/>
              <a:t>tajga</a:t>
            </a:r>
            <a:r>
              <a:rPr lang="cs-CZ" dirty="0" smtClean="0"/>
              <a:t>), ty </a:t>
            </a:r>
            <a:r>
              <a:rPr lang="cs-CZ" dirty="0"/>
              <a:t>postupně přechází ve </a:t>
            </a:r>
            <a:r>
              <a:rPr lang="cs-CZ" b="1" dirty="0"/>
              <a:t>smíšené </a:t>
            </a:r>
            <a:r>
              <a:rPr lang="cs-CZ" dirty="0"/>
              <a:t>až</a:t>
            </a:r>
            <a:r>
              <a:rPr lang="cs-CZ" b="1" dirty="0"/>
              <a:t> opadavé listnaté lesy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Lesy </a:t>
            </a:r>
            <a:r>
              <a:rPr lang="cs-CZ" dirty="0"/>
              <a:t>mírného pásu se vytvořily tam, kde je dostatek </a:t>
            </a:r>
            <a:r>
              <a:rPr lang="cs-CZ" dirty="0" smtClean="0"/>
              <a:t>srážek. Typickou </a:t>
            </a:r>
            <a:r>
              <a:rPr lang="cs-CZ" dirty="0"/>
              <a:t>dřevinou je např. smrk, modřín, </a:t>
            </a:r>
            <a:r>
              <a:rPr lang="cs-CZ" dirty="0" smtClean="0"/>
              <a:t>borovice, bříza, </a:t>
            </a:r>
            <a:r>
              <a:rPr lang="cs-CZ" dirty="0"/>
              <a:t>lípa, buk, dub</a:t>
            </a:r>
            <a:r>
              <a:rPr lang="cs-CZ" dirty="0" smtClean="0"/>
              <a:t>.</a:t>
            </a:r>
          </a:p>
          <a:p>
            <a:pPr algn="ctr"/>
            <a:r>
              <a:rPr lang="cs-CZ" sz="31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 Zopakuj si ve skupině vše, co víš o uvedených dřevinách</a:t>
            </a:r>
          </a:p>
          <a:p>
            <a:r>
              <a:rPr lang="cs-CZ" dirty="0" smtClean="0"/>
              <a:t>V</a:t>
            </a:r>
            <a:r>
              <a:rPr lang="cs-CZ" dirty="0"/>
              <a:t> mírných šířkách se pěstuje: pšenice, ječmen, žito, oves, brambory, cukrová řepa, vinná </a:t>
            </a:r>
            <a:r>
              <a:rPr lang="cs-CZ" dirty="0" smtClean="0"/>
              <a:t>réva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026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Flóra mírného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Se </a:t>
            </a:r>
            <a:r>
              <a:rPr lang="cs-CZ" dirty="0"/>
              <a:t>snižujícím se množstvím srážek přecházejí lesy na jihovýchodě Evropy v </a:t>
            </a:r>
            <a:r>
              <a:rPr lang="cs-CZ" b="1" dirty="0" smtClean="0"/>
              <a:t>lesostepi </a:t>
            </a:r>
            <a:r>
              <a:rPr lang="cs-CZ" dirty="0" smtClean="0"/>
              <a:t>(listnaté </a:t>
            </a:r>
            <a:r>
              <a:rPr lang="cs-CZ" dirty="0"/>
              <a:t>lesy </a:t>
            </a:r>
            <a:r>
              <a:rPr lang="cs-CZ" dirty="0" smtClean="0"/>
              <a:t>se střídají </a:t>
            </a:r>
            <a:r>
              <a:rPr lang="cs-CZ" dirty="0"/>
              <a:t>s travnatými </a:t>
            </a:r>
            <a:r>
              <a:rPr lang="cs-CZ" dirty="0" smtClean="0"/>
              <a:t>porosty). </a:t>
            </a:r>
          </a:p>
          <a:p>
            <a:r>
              <a:rPr lang="cs-CZ" dirty="0" smtClean="0"/>
              <a:t>Ve </a:t>
            </a:r>
            <a:r>
              <a:rPr lang="cs-CZ" dirty="0"/>
              <a:t>vnitrozemských oblastech mírného </a:t>
            </a:r>
            <a:r>
              <a:rPr lang="cs-CZ" dirty="0" smtClean="0"/>
              <a:t>pásu      (nedostatek </a:t>
            </a:r>
            <a:r>
              <a:rPr lang="cs-CZ" dirty="0"/>
              <a:t>srážek znemožňuje růst </a:t>
            </a:r>
            <a:r>
              <a:rPr lang="cs-CZ" dirty="0" smtClean="0"/>
              <a:t>stromů), </a:t>
            </a:r>
            <a:r>
              <a:rPr lang="cs-CZ" dirty="0"/>
              <a:t>vznikly </a:t>
            </a:r>
            <a:r>
              <a:rPr lang="cs-CZ" b="1" dirty="0"/>
              <a:t>stepi</a:t>
            </a:r>
            <a:r>
              <a:rPr lang="cs-CZ" dirty="0"/>
              <a:t> se suchomilnou </a:t>
            </a:r>
            <a:r>
              <a:rPr lang="cs-CZ" dirty="0" smtClean="0"/>
              <a:t>trávou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/>
              <a:t>Stepi u Kaspického moře přecházejí v </a:t>
            </a:r>
            <a:r>
              <a:rPr lang="cs-CZ" b="1" dirty="0"/>
              <a:t>polopouště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1462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Fauna mírného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/>
              <a:t>Z živočichů se zde vyskytují medvědi hnědí, vlci, lišky, rysi, jeleni, srnci, zubři, prasata divoká, zajíci polní, ježci, volavky, čápi a </a:t>
            </a:r>
            <a:r>
              <a:rPr lang="cs-CZ" dirty="0" smtClean="0"/>
              <a:t>tetřevi</a:t>
            </a:r>
          </a:p>
          <a:p>
            <a:r>
              <a:rPr lang="cs-CZ" dirty="0"/>
              <a:t>Typickými živočichy </a:t>
            </a:r>
            <a:r>
              <a:rPr lang="cs-CZ" dirty="0" smtClean="0"/>
              <a:t>ve stepích  </a:t>
            </a:r>
            <a:r>
              <a:rPr lang="cs-CZ" dirty="0"/>
              <a:t>jsou sysli a </a:t>
            </a:r>
            <a:r>
              <a:rPr lang="cs-CZ" dirty="0" smtClean="0"/>
              <a:t>křečci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: Vyber si z uvedených živočichů jednoho, o kterém vyhledáš co nejvíce informací a představíš ho v prezentaci ostatním spolužákům. Informace zpracuj písemně na volný list.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267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http://szs-bnl.wz.cz/view.php?cisloclanku=2007040003</a:t>
            </a: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http://cs.wikipedia.org/wiki/Tropick%C3%BD_podnebn%C3%BD_p%C3%A1s</a:t>
            </a:r>
          </a:p>
          <a:p>
            <a:r>
              <a:rPr lang="cs-CZ" sz="2400" dirty="0"/>
              <a:t>http://cs.wikipedia.org/wiki/M%C3%ADrn%C3%BD_podnebn%C3%BD_p%C3%A1s</a:t>
            </a:r>
          </a:p>
        </p:txBody>
      </p:sp>
    </p:spTree>
    <p:extLst>
      <p:ext uri="{BB962C8B-B14F-4D97-AF65-F5344CB8AC3E}">
        <p14:creationId xmlns:p14="http://schemas.microsoft.com/office/powerpoint/2010/main" val="355703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377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MÍRNÝ PÁS</vt:lpstr>
      <vt:lpstr>Flóra mírného pásu</vt:lpstr>
      <vt:lpstr>Flóra mírného pásu</vt:lpstr>
      <vt:lpstr>Fauna mírného pásu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0XLQ</dc:creator>
  <cp:lastModifiedBy>0XLQ</cp:lastModifiedBy>
  <cp:revision>26</cp:revision>
  <dcterms:created xsi:type="dcterms:W3CDTF">2012-01-01T17:49:41Z</dcterms:created>
  <dcterms:modified xsi:type="dcterms:W3CDTF">2012-02-05T11:48:06Z</dcterms:modified>
</cp:coreProperties>
</file>