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B390C-D652-48EE-803A-FEC76F901F31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A8182-7C38-4242-92B1-9A0832C50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B390C-D652-48EE-803A-FEC76F901F31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A8182-7C38-4242-92B1-9A0832C50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B390C-D652-48EE-803A-FEC76F901F31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A8182-7C38-4242-92B1-9A0832C50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B390C-D652-48EE-803A-FEC76F901F31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A8182-7C38-4242-92B1-9A0832C50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B390C-D652-48EE-803A-FEC76F901F31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A8182-7C38-4242-92B1-9A0832C50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B390C-D652-48EE-803A-FEC76F901F31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A8182-7C38-4242-92B1-9A0832C50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B390C-D652-48EE-803A-FEC76F901F31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A8182-7C38-4242-92B1-9A0832C50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B390C-D652-48EE-803A-FEC76F901F31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A8182-7C38-4242-92B1-9A0832C50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B390C-D652-48EE-803A-FEC76F901F31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A8182-7C38-4242-92B1-9A0832C50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B390C-D652-48EE-803A-FEC76F901F31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A8182-7C38-4242-92B1-9A0832C50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B390C-D652-48EE-803A-FEC76F901F31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A8182-7C38-4242-92B1-9A0832C50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B390C-D652-48EE-803A-FEC76F901F31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2A8182-7C38-4242-92B1-9A0832C50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leccos.com/index.php/clanky/kralik-domaci" TargetMode="External"/><Relationship Id="rId7" Type="http://schemas.openxmlformats.org/officeDocument/2006/relationships/hyperlink" Target="http://www.speith.de/heuschrecken.htm" TargetMode="External"/><Relationship Id="rId2" Type="http://schemas.openxmlformats.org/officeDocument/2006/relationships/hyperlink" Target="http://www.astronomy-images.com/day-images/California/jackrabbit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dratherbewriting.com/2007/07/31/grasshoppers-that-look-like-aliens/" TargetMode="External"/><Relationship Id="rId5" Type="http://schemas.openxmlformats.org/officeDocument/2006/relationships/hyperlink" Target="http://evikzvirata.wz.cz/jesteri.htm" TargetMode="External"/><Relationship Id="rId4" Type="http://schemas.openxmlformats.org/officeDocument/2006/relationships/hyperlink" Target="http://www.guh.cz/edu/bi/biologie_obratlovci/html02/foto_001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77688" y="980728"/>
            <a:ext cx="7704856" cy="378565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Název školy:        ZŠ a MŠ T. G. Masaryka Fulnek</a:t>
            </a: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Autor :		    Mgr. Jitka Kolářová</a:t>
            </a: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Název :	    VY_32_INOVACE_ICT.5.9-7</a:t>
            </a: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Vzdělávací obor: 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Člověk a jeho svět, </a:t>
            </a:r>
            <a:r>
              <a:rPr kumimoji="0" lang="cs-CZ" sz="2400" b="0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Rozmanitost 				     přírody,přírodověda</a:t>
            </a: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Téma : 	     Také si je pletete? Živočichové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Doporučený ročník:          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5.</a:t>
            </a:r>
          </a:p>
          <a:p>
            <a:pPr marL="0" marR="0" lvl="0" indent="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Anotace: 	      </a:t>
            </a:r>
            <a:r>
              <a:rPr kumimoji="0" lang="cs-CZ" sz="240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Prezentace objasňuje žákům rozdíly mezi 		      podobnými živočichy a jejich názvy</a:t>
            </a:r>
          </a:p>
          <a:p>
            <a:pPr marL="0" marR="0" lvl="0" indent="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Číslo projektu:      CZ.1.07/1.4.00/21.0903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7374" y="535267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4082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71472" y="714356"/>
            <a:ext cx="7858180" cy="157162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Také si je pletete?</a:t>
            </a:r>
            <a:br>
              <a:rPr lang="cs-CZ" dirty="0" smtClean="0"/>
            </a:br>
            <a:r>
              <a:rPr lang="cs-CZ" dirty="0" smtClean="0"/>
              <a:t>živočichové</a:t>
            </a:r>
            <a:endParaRPr lang="cs-CZ" dirty="0"/>
          </a:p>
        </p:txBody>
      </p:sp>
      <p:pic>
        <p:nvPicPr>
          <p:cNvPr id="4" name="il_fi" descr="http://www.astronomy-images.com/day-images/California/Marin-Sonoma/rabbit-3D.KI8Q4605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2857496"/>
            <a:ext cx="1687195" cy="1867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il_fi" descr="http://www.speith.de/images/heuschrecken/gros/heuschrecke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643446"/>
            <a:ext cx="1732074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http://evikzvirata.wz.cz/jesterka_obecna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57422" y="4429132"/>
            <a:ext cx="2133599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il_fi" descr="http://nd01.jxs.cz/652/838/c6ec29fbbc_41136516_o2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15140" y="2928934"/>
            <a:ext cx="1739900" cy="1331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il_fi" descr="http://www.idratherbewriting.com/wp-content/uploads/2007/07/grasshopper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4348" y="5357826"/>
            <a:ext cx="1735748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il_fi" descr="http://www.guh.cz/edu/bi/biologie_obratlovci/foto02/foto_001.jpg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86578" y="4857760"/>
            <a:ext cx="1670768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2714612" y="2928934"/>
            <a:ext cx="3429024" cy="147732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Existují  živočichové, jejichž názvy si lidé pletou nebo je zaměňují: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l_fi" descr="http://www.astronomy-images.com/day-images/California/Marin-Sonoma/rabbit-3D.KI8Q4605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928802"/>
            <a:ext cx="2428892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071802" y="285728"/>
            <a:ext cx="2643206" cy="634019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KRÁLÍK  -  </a:t>
            </a:r>
            <a:r>
              <a:rPr lang="cs-CZ" sz="2400" dirty="0" smtClean="0"/>
              <a:t>ZAJÍC</a:t>
            </a:r>
          </a:p>
          <a:p>
            <a:endParaRPr lang="cs-CZ" sz="2400" dirty="0"/>
          </a:p>
          <a:p>
            <a:pPr algn="ctr"/>
            <a:r>
              <a:rPr lang="cs-CZ" sz="2000" b="1" dirty="0"/>
              <a:t>Zajíc</a:t>
            </a:r>
            <a:r>
              <a:rPr lang="cs-CZ" sz="2000" dirty="0"/>
              <a:t> je spíše hnědý. Uši má dlouhé, delší než hlava, černé na konci. V jednom vrhu mívá samice 1 – 3 mláďata. Žije samotářsky</a:t>
            </a:r>
            <a:r>
              <a:rPr lang="cs-CZ" sz="2000" dirty="0" smtClean="0"/>
              <a:t>.</a:t>
            </a:r>
          </a:p>
          <a:p>
            <a:pPr algn="ctr"/>
            <a:endParaRPr lang="cs-CZ" sz="2000" dirty="0"/>
          </a:p>
          <a:p>
            <a:pPr algn="ctr"/>
            <a:r>
              <a:rPr lang="cs-CZ" sz="2000" b="1" dirty="0"/>
              <a:t>Králík</a:t>
            </a:r>
            <a:r>
              <a:rPr lang="cs-CZ" sz="2000" dirty="0"/>
              <a:t> </a:t>
            </a:r>
            <a:r>
              <a:rPr lang="cs-CZ" sz="2000" dirty="0" smtClean="0"/>
              <a:t>může mít různou barvu srsti - šedou, bílou i hnědou, </a:t>
            </a:r>
            <a:r>
              <a:rPr lang="cs-CZ" sz="2000" dirty="0"/>
              <a:t>uši má kratší než hlavu. Rozdíl mezi předníma a zadníma nohama není tak výrazný jako u zajíce. Rodí 4 – 8 mláďat v jednom vrhu. Žije v koloniích.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5143512"/>
            <a:ext cx="2214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 …………………………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72198" y="5143512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  ……………………………… </a:t>
            </a:r>
            <a:endParaRPr lang="cs-CZ" dirty="0"/>
          </a:p>
        </p:txBody>
      </p:sp>
      <p:pic>
        <p:nvPicPr>
          <p:cNvPr id="1026" name="Picture 2" descr="http://leccos.com/pics/pic/kralik_domaci-_moravsky_ob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2143116"/>
            <a:ext cx="3143240" cy="22211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l_fi" descr="http://www.idratherbewriting.com/wp-content/uploads/2007/07/grasshopper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2357430"/>
            <a:ext cx="2357454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il_fi" descr="http://www.speith.de/images/heuschrecken/gros/heuschrecke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5074" y="2071678"/>
            <a:ext cx="2500330" cy="2257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928926" y="1071546"/>
            <a:ext cx="2928958" cy="421653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 </a:t>
            </a:r>
            <a:r>
              <a:rPr lang="cs-CZ" sz="2400" dirty="0"/>
              <a:t>KOBYLKA – </a:t>
            </a:r>
            <a:r>
              <a:rPr lang="cs-CZ" sz="2400" dirty="0" smtClean="0"/>
              <a:t>SARANČE</a:t>
            </a:r>
          </a:p>
          <a:p>
            <a:pPr algn="ctr"/>
            <a:endParaRPr lang="cs-CZ" sz="2400" dirty="0"/>
          </a:p>
          <a:p>
            <a:pPr algn="ctr"/>
            <a:r>
              <a:rPr lang="cs-CZ" sz="2000" b="1" dirty="0"/>
              <a:t>Kobylka</a:t>
            </a:r>
            <a:r>
              <a:rPr lang="cs-CZ" sz="2000" dirty="0"/>
              <a:t> je dravá, má dlouhá tykadla, zvuk vyrábí křídly, sluch má na koleně předních nohou. Nevytváří hejna</a:t>
            </a:r>
            <a:r>
              <a:rPr lang="cs-CZ" sz="2000" dirty="0" smtClean="0"/>
              <a:t>.</a:t>
            </a:r>
          </a:p>
          <a:p>
            <a:pPr algn="ctr"/>
            <a:endParaRPr lang="cs-CZ" sz="2000" dirty="0"/>
          </a:p>
          <a:p>
            <a:pPr algn="ctr"/>
            <a:r>
              <a:rPr lang="cs-CZ" sz="2000" b="1" dirty="0"/>
              <a:t>Saranče</a:t>
            </a:r>
            <a:r>
              <a:rPr lang="cs-CZ" sz="2000" dirty="0"/>
              <a:t> je býložravec, sluch má na zadečku, tykadla krátká. Vytváří hejna, která napadají úrodu.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00034" y="5000636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  ………………………….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388" y="4929198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  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ttp://evikzvirata.wz.cz/jesterka_obecna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785926"/>
            <a:ext cx="2990855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il_fi" descr="http://www.guh.cz/edu/bi/biologie_obratlovci/foto02/foto_00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2143116"/>
            <a:ext cx="2500330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428992" y="785794"/>
            <a:ext cx="2500330" cy="572464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MLOK – </a:t>
            </a:r>
            <a:r>
              <a:rPr lang="cs-CZ" sz="2400" dirty="0" smtClean="0"/>
              <a:t>JEŠTĚRKA</a:t>
            </a:r>
          </a:p>
          <a:p>
            <a:pPr algn="ctr"/>
            <a:endParaRPr lang="cs-CZ" sz="2400" dirty="0"/>
          </a:p>
          <a:p>
            <a:pPr algn="ctr"/>
            <a:r>
              <a:rPr lang="cs-CZ" sz="2000" b="1" dirty="0"/>
              <a:t>Mlok</a:t>
            </a:r>
            <a:r>
              <a:rPr lang="cs-CZ" sz="2000" dirty="0"/>
              <a:t> je obojživelník, má vlhkou </a:t>
            </a:r>
            <a:r>
              <a:rPr lang="cs-CZ" sz="2000" dirty="0" smtClean="0"/>
              <a:t>pokožku a na ní oranžové či žluté skvrny. Na </a:t>
            </a:r>
            <a:r>
              <a:rPr lang="cs-CZ" sz="2000" dirty="0"/>
              <a:t>předních nohách </a:t>
            </a:r>
            <a:r>
              <a:rPr lang="cs-CZ" sz="2000" dirty="0" smtClean="0"/>
              <a:t>má čtyři </a:t>
            </a:r>
            <a:r>
              <a:rPr lang="cs-CZ" sz="2000" dirty="0"/>
              <a:t>prsty a nemá drápy. Živí se žížalami a slimáky</a:t>
            </a:r>
            <a:r>
              <a:rPr lang="cs-CZ" sz="2000" dirty="0" smtClean="0"/>
              <a:t>.</a:t>
            </a:r>
          </a:p>
          <a:p>
            <a:pPr algn="ctr"/>
            <a:endParaRPr lang="cs-CZ" sz="2000" dirty="0"/>
          </a:p>
          <a:p>
            <a:pPr algn="ctr"/>
            <a:r>
              <a:rPr lang="cs-CZ" sz="2000" b="1" dirty="0"/>
              <a:t>Ještěrka</a:t>
            </a:r>
            <a:r>
              <a:rPr lang="cs-CZ" sz="2000" dirty="0"/>
              <a:t> je plaz, má suchou pokožku, na předních nohách má pět prstů a na nich drápy. Její jazyk je rozeklaný, živí se hmyzem.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15074" y="4643446"/>
            <a:ext cx="257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  …………………………………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4643446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  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85794"/>
            <a:ext cx="7776864" cy="50783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u="sng" dirty="0"/>
              <a:t>Správné řešení: </a:t>
            </a:r>
            <a:endParaRPr lang="cs-CZ" dirty="0"/>
          </a:p>
          <a:p>
            <a:pPr algn="ctr"/>
            <a:r>
              <a:rPr lang="cs-CZ" dirty="0"/>
              <a:t>         A = zajíc</a:t>
            </a:r>
          </a:p>
          <a:p>
            <a:pPr algn="ctr"/>
            <a:r>
              <a:rPr lang="cs-CZ" dirty="0"/>
              <a:t>         B = králík</a:t>
            </a:r>
          </a:p>
          <a:p>
            <a:pPr algn="ctr"/>
            <a:r>
              <a:rPr lang="cs-CZ" dirty="0"/>
              <a:t>         C = saranče</a:t>
            </a:r>
          </a:p>
          <a:p>
            <a:pPr algn="ctr"/>
            <a:r>
              <a:rPr lang="cs-CZ" dirty="0"/>
              <a:t>         D = kobylka</a:t>
            </a:r>
          </a:p>
          <a:p>
            <a:pPr algn="ctr"/>
            <a:r>
              <a:rPr lang="cs-CZ" dirty="0"/>
              <a:t>         E = ještěrka</a:t>
            </a:r>
          </a:p>
          <a:p>
            <a:pPr algn="ctr"/>
            <a:r>
              <a:rPr lang="cs-CZ" dirty="0"/>
              <a:t>         F = mlok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  <a:r>
              <a:rPr lang="cs-CZ" sz="2000" b="1" u="sng" dirty="0" smtClean="0"/>
              <a:t>Zdroje obrázků:</a:t>
            </a:r>
            <a:endParaRPr lang="cs-CZ" sz="2000" b="1" u="sng" dirty="0"/>
          </a:p>
          <a:p>
            <a:r>
              <a:rPr lang="cs-CZ" dirty="0"/>
              <a:t>zajíc  </a:t>
            </a:r>
            <a:r>
              <a:rPr lang="cs-CZ" u="sng" dirty="0">
                <a:hlinkClick r:id="rId2"/>
              </a:rPr>
              <a:t>http://</a:t>
            </a:r>
            <a:r>
              <a:rPr lang="cs-CZ" u="sng" dirty="0" smtClean="0">
                <a:hlinkClick r:id="rId2"/>
              </a:rPr>
              <a:t>www.astronomy-</a:t>
            </a:r>
            <a:r>
              <a:rPr lang="cs-CZ" u="sng" dirty="0" err="1" smtClean="0">
                <a:hlinkClick r:id="rId2"/>
              </a:rPr>
              <a:t>images.com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day</a:t>
            </a:r>
            <a:r>
              <a:rPr lang="cs-CZ" u="sng" dirty="0" smtClean="0">
                <a:hlinkClick r:id="rId2"/>
              </a:rPr>
              <a:t>-    </a:t>
            </a:r>
            <a:r>
              <a:rPr lang="cs-CZ" u="sng" dirty="0" err="1" smtClean="0">
                <a:hlinkClick r:id="rId2"/>
              </a:rPr>
              <a:t>images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California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jackrabbit.htm</a:t>
            </a:r>
            <a:endParaRPr lang="cs-CZ" dirty="0"/>
          </a:p>
          <a:p>
            <a:r>
              <a:rPr lang="cs-CZ" dirty="0"/>
              <a:t>králík </a:t>
            </a:r>
            <a:r>
              <a:rPr lang="cs-CZ" u="sng" dirty="0">
                <a:hlinkClick r:id="rId3"/>
              </a:rPr>
              <a:t>http://leccos.</a:t>
            </a:r>
            <a:r>
              <a:rPr lang="cs-CZ" u="sng" dirty="0" err="1">
                <a:hlinkClick r:id="rId3"/>
              </a:rPr>
              <a:t>com</a:t>
            </a:r>
            <a:r>
              <a:rPr lang="cs-CZ" u="sng" dirty="0">
                <a:hlinkClick r:id="rId3"/>
              </a:rPr>
              <a:t>/index.</a:t>
            </a:r>
            <a:r>
              <a:rPr lang="cs-CZ" u="sng" dirty="0" err="1">
                <a:hlinkClick r:id="rId3"/>
              </a:rPr>
              <a:t>php</a:t>
            </a:r>
            <a:r>
              <a:rPr lang="cs-CZ" u="sng" dirty="0">
                <a:hlinkClick r:id="rId3"/>
              </a:rPr>
              <a:t>/</a:t>
            </a:r>
            <a:r>
              <a:rPr lang="cs-CZ" u="sng" dirty="0" err="1">
                <a:hlinkClick r:id="rId3"/>
              </a:rPr>
              <a:t>clanky</a:t>
            </a:r>
            <a:r>
              <a:rPr lang="cs-CZ" u="sng" dirty="0">
                <a:hlinkClick r:id="rId3"/>
              </a:rPr>
              <a:t>/</a:t>
            </a:r>
            <a:r>
              <a:rPr lang="cs-CZ" u="sng" dirty="0" err="1">
                <a:hlinkClick r:id="rId3"/>
              </a:rPr>
              <a:t>kralik</a:t>
            </a:r>
            <a:r>
              <a:rPr lang="cs-CZ" u="sng" dirty="0">
                <a:hlinkClick r:id="rId3"/>
              </a:rPr>
              <a:t>-</a:t>
            </a:r>
            <a:r>
              <a:rPr lang="cs-CZ" u="sng" dirty="0" err="1">
                <a:hlinkClick r:id="rId3"/>
              </a:rPr>
              <a:t>domaci</a:t>
            </a:r>
            <a:endParaRPr lang="cs-CZ" dirty="0"/>
          </a:p>
          <a:p>
            <a:r>
              <a:rPr lang="cs-CZ" dirty="0"/>
              <a:t>mlok </a:t>
            </a:r>
            <a:r>
              <a:rPr lang="cs-CZ" u="sng" dirty="0">
                <a:hlinkClick r:id="rId4"/>
              </a:rPr>
              <a:t>http://www.</a:t>
            </a:r>
            <a:r>
              <a:rPr lang="cs-CZ" u="sng" dirty="0" err="1">
                <a:hlinkClick r:id="rId4"/>
              </a:rPr>
              <a:t>guh.cz</a:t>
            </a:r>
            <a:r>
              <a:rPr lang="cs-CZ" u="sng" dirty="0">
                <a:hlinkClick r:id="rId4"/>
              </a:rPr>
              <a:t>/</a:t>
            </a:r>
            <a:r>
              <a:rPr lang="cs-CZ" u="sng" dirty="0" err="1">
                <a:hlinkClick r:id="rId4"/>
              </a:rPr>
              <a:t>edu</a:t>
            </a:r>
            <a:r>
              <a:rPr lang="cs-CZ" u="sng" dirty="0">
                <a:hlinkClick r:id="rId4"/>
              </a:rPr>
              <a:t>/</a:t>
            </a:r>
            <a:r>
              <a:rPr lang="cs-CZ" u="sng" dirty="0" err="1">
                <a:hlinkClick r:id="rId4"/>
              </a:rPr>
              <a:t>bi</a:t>
            </a:r>
            <a:r>
              <a:rPr lang="cs-CZ" u="sng" dirty="0">
                <a:hlinkClick r:id="rId4"/>
              </a:rPr>
              <a:t>/biologie_obratlovci/html02/foto_001.html</a:t>
            </a:r>
            <a:endParaRPr lang="cs-CZ" dirty="0"/>
          </a:p>
          <a:p>
            <a:r>
              <a:rPr lang="cs-CZ" dirty="0"/>
              <a:t>ještěrka </a:t>
            </a:r>
            <a:r>
              <a:rPr lang="cs-CZ" u="sng" dirty="0">
                <a:hlinkClick r:id="rId5"/>
              </a:rPr>
              <a:t>http://evikzvirata.wz.cz/jesteri.htm</a:t>
            </a:r>
            <a:endParaRPr lang="cs-CZ" dirty="0"/>
          </a:p>
          <a:p>
            <a:r>
              <a:rPr lang="cs-CZ" dirty="0"/>
              <a:t>saranče </a:t>
            </a:r>
            <a:r>
              <a:rPr lang="cs-CZ" u="sng" dirty="0">
                <a:hlinkClick r:id="rId6"/>
              </a:rPr>
              <a:t>http://idratherbewriting.com/2007/07/31/grasshoppers-that-look-like-aliens/</a:t>
            </a:r>
            <a:endParaRPr lang="cs-CZ" dirty="0"/>
          </a:p>
          <a:p>
            <a:r>
              <a:rPr lang="cs-CZ" dirty="0"/>
              <a:t>kobylka  </a:t>
            </a:r>
            <a:r>
              <a:rPr lang="cs-CZ" u="sng" dirty="0">
                <a:hlinkClick r:id="rId7"/>
              </a:rPr>
              <a:t>http://www.</a:t>
            </a:r>
            <a:r>
              <a:rPr lang="cs-CZ" u="sng" dirty="0" err="1">
                <a:hlinkClick r:id="rId7"/>
              </a:rPr>
              <a:t>speith.de</a:t>
            </a:r>
            <a:r>
              <a:rPr lang="cs-CZ" u="sng" dirty="0">
                <a:hlinkClick r:id="rId7"/>
              </a:rPr>
              <a:t>/</a:t>
            </a:r>
            <a:r>
              <a:rPr lang="cs-CZ" u="sng" dirty="0" err="1">
                <a:hlinkClick r:id="rId7"/>
              </a:rPr>
              <a:t>heuschrecken.htm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198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Také si je pletete? živočichové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Také si je pletete? živočichové</dc:title>
  <dc:creator>Eva</dc:creator>
  <cp:lastModifiedBy>0XLQ</cp:lastModifiedBy>
  <cp:revision>11</cp:revision>
  <dcterms:created xsi:type="dcterms:W3CDTF">2011-10-18T12:09:26Z</dcterms:created>
  <dcterms:modified xsi:type="dcterms:W3CDTF">2012-02-05T11:51:25Z</dcterms:modified>
</cp:coreProperties>
</file>