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1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829" autoAdjust="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BEC9C-863A-4947-8DF7-8BFD55179D02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F545-FD00-493E-9583-D508DE7D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BEC9C-863A-4947-8DF7-8BFD55179D02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F545-FD00-493E-9583-D508DE7D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BEC9C-863A-4947-8DF7-8BFD55179D02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F545-FD00-493E-9583-D508DE7D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BEC9C-863A-4947-8DF7-8BFD55179D02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F545-FD00-493E-9583-D508DE7D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BEC9C-863A-4947-8DF7-8BFD55179D02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F545-FD00-493E-9583-D508DE7D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BEC9C-863A-4947-8DF7-8BFD55179D02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F545-FD00-493E-9583-D508DE7D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BEC9C-863A-4947-8DF7-8BFD55179D02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F545-FD00-493E-9583-D508DE7D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BEC9C-863A-4947-8DF7-8BFD55179D02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F545-FD00-493E-9583-D508DE7D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BEC9C-863A-4947-8DF7-8BFD55179D02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F545-FD00-493E-9583-D508DE7D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BEC9C-863A-4947-8DF7-8BFD55179D02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F545-FD00-493E-9583-D508DE7D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9BEC9C-863A-4947-8DF7-8BFD55179D02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2F545-FD00-493E-9583-D508DE7D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9BEC9C-863A-4947-8DF7-8BFD55179D02}" type="datetimeFigureOut">
              <a:rPr lang="cs-CZ" smtClean="0"/>
              <a:pPr/>
              <a:t>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32F545-FD00-493E-9583-D508DE7DEE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99800" y="1052736"/>
            <a:ext cx="7200800" cy="378565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cs-CZ" sz="2400" b="1" kern="0" dirty="0">
                <a:solidFill>
                  <a:prstClr val="black"/>
                </a:solidFill>
              </a:rPr>
              <a:t>Název školy:        ZŠ a MŠ T. G. Masaryka Fulnek</a:t>
            </a:r>
            <a:endParaRPr lang="cs-CZ" sz="2400" kern="0" dirty="0">
              <a:solidFill>
                <a:prstClr val="black"/>
              </a:solidFill>
            </a:endParaRPr>
          </a:p>
          <a:p>
            <a:pPr lvl="0">
              <a:defRPr/>
            </a:pPr>
            <a:r>
              <a:rPr lang="cs-CZ" sz="2400" b="1" kern="0" dirty="0">
                <a:solidFill>
                  <a:prstClr val="black"/>
                </a:solidFill>
              </a:rPr>
              <a:t>Autor :	</a:t>
            </a:r>
            <a:r>
              <a:rPr lang="cs-CZ" sz="2400" b="1" kern="0" dirty="0" smtClean="0">
                <a:solidFill>
                  <a:prstClr val="black"/>
                </a:solidFill>
              </a:rPr>
              <a:t>                 Mgr</a:t>
            </a:r>
            <a:r>
              <a:rPr lang="cs-CZ" sz="2400" b="1" kern="0" dirty="0">
                <a:solidFill>
                  <a:prstClr val="black"/>
                </a:solidFill>
              </a:rPr>
              <a:t>. Jitka Kolářová</a:t>
            </a:r>
            <a:endParaRPr lang="cs-CZ" sz="2400" kern="0" dirty="0">
              <a:solidFill>
                <a:prstClr val="black"/>
              </a:solidFill>
            </a:endParaRPr>
          </a:p>
          <a:p>
            <a:pPr lvl="0">
              <a:defRPr/>
            </a:pPr>
            <a:r>
              <a:rPr lang="cs-CZ" sz="2400" b="1" kern="0" dirty="0">
                <a:solidFill>
                  <a:prstClr val="black"/>
                </a:solidFill>
              </a:rPr>
              <a:t>Název :	    </a:t>
            </a:r>
            <a:r>
              <a:rPr lang="cs-CZ" sz="2400" b="1" kern="0" dirty="0" smtClean="0">
                <a:solidFill>
                  <a:prstClr val="black"/>
                </a:solidFill>
              </a:rPr>
              <a:t>VY_32_INOVACE_ICT.5.9-8</a:t>
            </a:r>
            <a:endParaRPr lang="cs-CZ" sz="2400" kern="0" dirty="0">
              <a:solidFill>
                <a:prstClr val="black"/>
              </a:solidFill>
            </a:endParaRPr>
          </a:p>
          <a:p>
            <a:pPr lvl="0">
              <a:defRPr/>
            </a:pPr>
            <a:r>
              <a:rPr lang="cs-CZ" sz="2400" b="1" kern="0" dirty="0">
                <a:solidFill>
                  <a:prstClr val="black"/>
                </a:solidFill>
              </a:rPr>
              <a:t>Vzdělávací obor: </a:t>
            </a:r>
            <a:r>
              <a:rPr lang="cs-CZ" sz="2400" kern="0" dirty="0">
                <a:solidFill>
                  <a:prstClr val="black"/>
                </a:solidFill>
              </a:rPr>
              <a:t>Člověk a jeho svět, </a:t>
            </a:r>
            <a:r>
              <a:rPr lang="cs-CZ" sz="2400" kern="0" smtClean="0">
                <a:solidFill>
                  <a:prstClr val="black"/>
                </a:solidFill>
              </a:rPr>
              <a:t>Rozmanitost 			     přírody, přírodověda</a:t>
            </a:r>
            <a:endParaRPr lang="cs-CZ" sz="2400" kern="0" dirty="0">
              <a:solidFill>
                <a:prstClr val="black"/>
              </a:solidFill>
            </a:endParaRPr>
          </a:p>
          <a:p>
            <a:pPr lvl="0">
              <a:defRPr/>
            </a:pPr>
            <a:r>
              <a:rPr lang="cs-CZ" sz="2400" b="1" kern="0" dirty="0">
                <a:solidFill>
                  <a:prstClr val="black"/>
                </a:solidFill>
              </a:rPr>
              <a:t>Téma : 	    </a:t>
            </a:r>
            <a:r>
              <a:rPr lang="cs-CZ" sz="2400" b="1" kern="0" dirty="0" smtClean="0">
                <a:solidFill>
                  <a:prstClr val="black"/>
                </a:solidFill>
              </a:rPr>
              <a:t>Také </a:t>
            </a:r>
            <a:r>
              <a:rPr lang="cs-CZ" sz="2400" b="1" kern="0" dirty="0">
                <a:solidFill>
                  <a:prstClr val="black"/>
                </a:solidFill>
              </a:rPr>
              <a:t>si je pletete? </a:t>
            </a:r>
            <a:r>
              <a:rPr lang="cs-CZ" sz="2400" b="1" kern="0" dirty="0" smtClean="0">
                <a:solidFill>
                  <a:prstClr val="black"/>
                </a:solidFill>
              </a:rPr>
              <a:t>Rostliny</a:t>
            </a:r>
            <a:endParaRPr lang="cs-CZ" sz="2400" b="1" kern="0" dirty="0">
              <a:solidFill>
                <a:prstClr val="black"/>
              </a:solidFill>
            </a:endParaRPr>
          </a:p>
          <a:p>
            <a:pPr lvl="0">
              <a:defRPr/>
            </a:pPr>
            <a:r>
              <a:rPr lang="cs-CZ" sz="2400" b="1" kern="0" dirty="0">
                <a:solidFill>
                  <a:prstClr val="black"/>
                </a:solidFill>
              </a:rPr>
              <a:t>Doporučený ročník:          </a:t>
            </a:r>
            <a:r>
              <a:rPr lang="cs-CZ" sz="2400" kern="0" dirty="0">
                <a:solidFill>
                  <a:prstClr val="black"/>
                </a:solidFill>
              </a:rPr>
              <a:t>5.</a:t>
            </a:r>
          </a:p>
          <a:p>
            <a:pPr lvl="0" algn="just">
              <a:defRPr/>
            </a:pPr>
            <a:r>
              <a:rPr lang="cs-CZ" sz="2400" b="1" kern="0" dirty="0">
                <a:solidFill>
                  <a:prstClr val="black"/>
                </a:solidFill>
              </a:rPr>
              <a:t>Anotace: 	      </a:t>
            </a:r>
            <a:r>
              <a:rPr lang="cs-CZ" sz="2400" kern="0" dirty="0">
                <a:solidFill>
                  <a:prstClr val="black"/>
                </a:solidFill>
              </a:rPr>
              <a:t>Prezentace objasňuje žákům rozdíly mezi 		      podobnými </a:t>
            </a:r>
            <a:r>
              <a:rPr lang="cs-CZ" sz="2400" kern="0" dirty="0" smtClean="0">
                <a:solidFill>
                  <a:prstClr val="black"/>
                </a:solidFill>
              </a:rPr>
              <a:t>rostlinami a </a:t>
            </a:r>
            <a:r>
              <a:rPr lang="cs-CZ" sz="2400" kern="0" dirty="0">
                <a:solidFill>
                  <a:prstClr val="black"/>
                </a:solidFill>
              </a:rPr>
              <a:t>jejich názvy</a:t>
            </a:r>
          </a:p>
          <a:p>
            <a:pPr lvl="0" algn="just">
              <a:defRPr/>
            </a:pPr>
            <a:r>
              <a:rPr lang="cs-CZ" sz="2400" b="1" kern="0" dirty="0">
                <a:solidFill>
                  <a:prstClr val="black"/>
                </a:solidFill>
              </a:rPr>
              <a:t>Číslo projektu:      CZ.1.07/1.4.00/21.0903</a:t>
            </a:r>
            <a:endParaRPr lang="cs-CZ" sz="2400" kern="0" dirty="0">
              <a:solidFill>
                <a:prstClr val="black"/>
              </a:solidFill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7374" y="535267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8231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>
                <a:latin typeface="Californian FB" pitchFamily="18" charset="0"/>
                <a:cs typeface="AngsanaUPC" pitchFamily="18" charset="-34"/>
              </a:rPr>
              <a:t>TAKÉ SI JE PLETETE?</a:t>
            </a:r>
            <a:br>
              <a:rPr lang="cs-CZ" dirty="0" smtClean="0">
                <a:latin typeface="Californian FB" pitchFamily="18" charset="0"/>
                <a:cs typeface="AngsanaUPC" pitchFamily="18" charset="-34"/>
              </a:rPr>
            </a:br>
            <a:r>
              <a:rPr lang="cs-CZ" dirty="0" smtClean="0">
                <a:latin typeface="Californian FB" pitchFamily="18" charset="0"/>
                <a:cs typeface="AngsanaUPC" pitchFamily="18" charset="-34"/>
              </a:rPr>
              <a:t>rostliny</a:t>
            </a:r>
            <a:endParaRPr lang="cs-CZ" dirty="0">
              <a:latin typeface="Californian FB" pitchFamily="18" charset="0"/>
              <a:cs typeface="AngsanaUPC" pitchFamily="18" charset="-34"/>
            </a:endParaRPr>
          </a:p>
        </p:txBody>
      </p:sp>
      <p:pic>
        <p:nvPicPr>
          <p:cNvPr id="7" name="il_fi" descr="http://photo-dict.faqs.org/photofiles/list/1180/4198lilac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3625900" y="4660852"/>
            <a:ext cx="1633451" cy="17415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il_fi" descr="http://www.guh.cz/edu/bi/biologie_rostliny/foto03/foto_015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43636" y="2071678"/>
            <a:ext cx="1739900" cy="19549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il_fi" descr="http://www.herbavitalis.cz/bylinky/Pagastan.gi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71538" y="4143380"/>
            <a:ext cx="1171575" cy="17524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http://www.onlinezena.cz/wp-content/uploads/2010/08/černý-bez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857884" y="4500570"/>
            <a:ext cx="1739900" cy="12668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il_fi" descr="http://www.guh.cz/edu/bi/biologie_rostliny/foto02/foto_043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43306" y="1714488"/>
            <a:ext cx="1739900" cy="13007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il_fi" descr="http://www.guh.cz/edu/bi/biologie_rostliny/foto02/foto_053.jp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85852" y="1928802"/>
            <a:ext cx="1152525" cy="19370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3143240" y="3429000"/>
            <a:ext cx="3214710" cy="101566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Existují rostliny, jejichž názvy si lidé pletou nebo je zaměňují:</a:t>
            </a:r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Přečti si pozorně texty  a pojmenuj správně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rostlinu </a:t>
            </a: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na obrázku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" name="il_fi" descr="http://www.guh.cz/edu/bi/biologie_rostliny/foto02/foto_053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2000240"/>
            <a:ext cx="2286016" cy="32861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il_fi" descr="http://www.guh.cz/edu/bi/biologie_rostliny/foto03/foto_015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2214554"/>
            <a:ext cx="3214710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2928926" y="2143116"/>
            <a:ext cx="3000396" cy="3816429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ŠŤAVEL  -  ŠŤOVÍK</a:t>
            </a:r>
          </a:p>
          <a:p>
            <a:endParaRPr lang="cs-CZ" dirty="0"/>
          </a:p>
          <a:p>
            <a:r>
              <a:rPr lang="cs-CZ" sz="2000" b="1" dirty="0" smtClean="0"/>
              <a:t>Šťavel</a:t>
            </a:r>
            <a:r>
              <a:rPr lang="cs-CZ" sz="2000" dirty="0" smtClean="0"/>
              <a:t> je drobná rostlina, která roste ve vlhkých lesích. Její drobné lístky připomínají jetel. Říká se jí „zaječí zelí“.</a:t>
            </a:r>
          </a:p>
          <a:p>
            <a:endParaRPr lang="cs-CZ" sz="2000" dirty="0"/>
          </a:p>
          <a:p>
            <a:r>
              <a:rPr lang="cs-CZ" sz="2000" b="1" dirty="0" smtClean="0"/>
              <a:t>Šťovík</a:t>
            </a:r>
            <a:r>
              <a:rPr lang="cs-CZ" sz="2000" dirty="0" smtClean="0"/>
              <a:t> je přes půl metru vysoká rostlina. Roste na přehnojených loukách, listy mají kyselou chuť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8596" y="5643578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  …………………………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57950" y="5715016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 ………………………………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86116" y="714356"/>
            <a:ext cx="2357454" cy="5447645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 </a:t>
            </a:r>
            <a:r>
              <a:rPr lang="cs-CZ" sz="2400" dirty="0"/>
              <a:t>BEZ – </a:t>
            </a:r>
            <a:r>
              <a:rPr lang="cs-CZ" sz="2400" dirty="0" smtClean="0"/>
              <a:t>ŠEŘÍK</a:t>
            </a:r>
          </a:p>
          <a:p>
            <a:pPr algn="ctr"/>
            <a:endParaRPr lang="cs-CZ" sz="2400" dirty="0"/>
          </a:p>
          <a:p>
            <a:pPr algn="ctr"/>
            <a:r>
              <a:rPr lang="cs-CZ" sz="2000" b="1" dirty="0"/>
              <a:t>Bez</a:t>
            </a:r>
            <a:r>
              <a:rPr lang="cs-CZ" sz="2000" dirty="0"/>
              <a:t> je naše domácí dřevina, má složené listy, plodem jsou černé bobule. Roste planě</a:t>
            </a:r>
            <a:r>
              <a:rPr lang="cs-CZ" sz="2000" dirty="0" smtClean="0"/>
              <a:t>.</a:t>
            </a:r>
          </a:p>
          <a:p>
            <a:pPr algn="ctr"/>
            <a:endParaRPr lang="cs-CZ" sz="2000" dirty="0"/>
          </a:p>
          <a:p>
            <a:pPr algn="ctr"/>
            <a:endParaRPr lang="cs-CZ" sz="2000" dirty="0"/>
          </a:p>
          <a:p>
            <a:pPr algn="ctr"/>
            <a:r>
              <a:rPr lang="cs-CZ" sz="2000" b="1" dirty="0"/>
              <a:t>Šeříku</a:t>
            </a:r>
            <a:r>
              <a:rPr lang="cs-CZ" sz="2000" dirty="0"/>
              <a:t> se někdy lidově říká také </a:t>
            </a:r>
            <a:r>
              <a:rPr lang="cs-CZ" sz="2000" dirty="0" smtClean="0"/>
              <a:t>„bez“. </a:t>
            </a:r>
            <a:r>
              <a:rPr lang="cs-CZ" sz="2000" dirty="0"/>
              <a:t>Pochází  z jihu Evropy, má jednoduché listy, plodem je tobolka. Vysazuje se jako okrasný keř.</a:t>
            </a:r>
          </a:p>
        </p:txBody>
      </p:sp>
      <p:pic>
        <p:nvPicPr>
          <p:cNvPr id="5" name="Obrázek 4" descr="http://www.onlinezena.cz/wp-content/uploads/2010/08/černý-be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1928802"/>
            <a:ext cx="2928958" cy="33575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il_fi" descr="http://photo-dict.faqs.org/photofiles/list/1180/4198lilac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-18" y="2214570"/>
            <a:ext cx="2857522" cy="28574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428596" y="5857892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 ……………………………….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15074" y="5857892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 ………………………………….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28926" y="571480"/>
            <a:ext cx="2928958" cy="575542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dirty="0" smtClean="0"/>
              <a:t> </a:t>
            </a:r>
            <a:r>
              <a:rPr lang="cs-CZ" sz="2400" dirty="0"/>
              <a:t>JÍROVEC </a:t>
            </a:r>
            <a:r>
              <a:rPr lang="cs-CZ" sz="2400" dirty="0" smtClean="0"/>
              <a:t>– KAŠTAN</a:t>
            </a:r>
          </a:p>
          <a:p>
            <a:endParaRPr lang="cs-CZ" sz="2400" dirty="0" smtClean="0"/>
          </a:p>
          <a:p>
            <a:endParaRPr lang="cs-CZ" sz="2400" dirty="0"/>
          </a:p>
          <a:p>
            <a:pPr algn="ctr"/>
            <a:r>
              <a:rPr lang="cs-CZ" sz="2000" b="1" dirty="0"/>
              <a:t>Jírovec maďal </a:t>
            </a:r>
            <a:r>
              <a:rPr lang="cs-CZ" sz="2000" dirty="0"/>
              <a:t>má složené listy, jeho plody se nedají jíst. Slouží jako potrava pro zvířata</a:t>
            </a:r>
            <a:r>
              <a:rPr lang="cs-CZ" sz="2000" dirty="0" smtClean="0"/>
              <a:t>.</a:t>
            </a:r>
          </a:p>
          <a:p>
            <a:pPr algn="ctr"/>
            <a:endParaRPr lang="cs-CZ" sz="2000" dirty="0" smtClean="0"/>
          </a:p>
          <a:p>
            <a:pPr algn="ctr"/>
            <a:endParaRPr lang="cs-CZ" sz="2000" dirty="0" smtClean="0"/>
          </a:p>
          <a:p>
            <a:pPr algn="ctr"/>
            <a:endParaRPr lang="cs-CZ" sz="2000" dirty="0"/>
          </a:p>
          <a:p>
            <a:pPr algn="ctr"/>
            <a:r>
              <a:rPr lang="cs-CZ" sz="2000" b="1" dirty="0"/>
              <a:t>Kaštan</a:t>
            </a:r>
            <a:r>
              <a:rPr lang="cs-CZ" sz="2000" dirty="0"/>
              <a:t> pochází z jižní Evropy. Jeho plody jsou jedlé = pečené kaštany. Má  jednoduché ostře pilovité listy a roste v parcích.</a:t>
            </a:r>
          </a:p>
        </p:txBody>
      </p:sp>
      <p:pic>
        <p:nvPicPr>
          <p:cNvPr id="3" name="il_fi" descr="http://www.guh.cz/edu/bi/biologie_rostliny/foto02/foto_043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714620"/>
            <a:ext cx="2428892" cy="1857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il_fi" descr="http://www.herbavitalis.cz/bylinky/Pagastan.gi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15074" y="2214554"/>
            <a:ext cx="2357454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57158" y="5429264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E  …………………………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357950" y="5429264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  ……………………………..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l_fi" descr="http://znamky.szesro.cz/text/O%C5%BDP/O%C5%BDP%20druhy%20biotop%C5%AF/Kulturn%C3%AD%20lesy/buk.lesn%C3%AD.bmp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20" y="2143116"/>
            <a:ext cx="2643206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il_fi" descr="http://znamky.szesro.cz/text/O%C5%BDP/O%C5%BDP%20druhy%20biotop%C5%AF/Lu%C5%BEn%C3%AD%20les/dub.letn%C3%AD.bmp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1928802"/>
            <a:ext cx="2643206" cy="29289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3000364" y="1357298"/>
            <a:ext cx="2928958" cy="424731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BUK – DUB</a:t>
            </a:r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r>
              <a:rPr lang="cs-CZ" sz="2000" b="1" dirty="0" smtClean="0"/>
              <a:t>Buk</a:t>
            </a:r>
            <a:r>
              <a:rPr lang="cs-CZ" sz="2000" dirty="0" smtClean="0"/>
              <a:t> je strom s oválnými listy a hladkou šedou kůrou. Plodem jsou bukvice.</a:t>
            </a:r>
          </a:p>
          <a:p>
            <a:pPr algn="ctr"/>
            <a:endParaRPr lang="cs-CZ" sz="2000" dirty="0" smtClean="0"/>
          </a:p>
          <a:p>
            <a:pPr algn="ctr"/>
            <a:endParaRPr lang="cs-CZ" sz="2000" dirty="0" smtClean="0"/>
          </a:p>
          <a:p>
            <a:pPr algn="ctr"/>
            <a:r>
              <a:rPr lang="cs-CZ" sz="2000" b="1" dirty="0" smtClean="0"/>
              <a:t>Dub</a:t>
            </a:r>
            <a:r>
              <a:rPr lang="cs-CZ" sz="2000" dirty="0" smtClean="0"/>
              <a:t> má laločnaté listy a drsnou kůru. Jeho plodem jsou žaludy.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521495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  …………………………….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286512" y="5214950"/>
            <a:ext cx="2286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  …………………………….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142852"/>
            <a:ext cx="8286808" cy="61863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/>
              <a:t>Správné řešení: </a:t>
            </a:r>
            <a:endParaRPr lang="cs-CZ" sz="2000" dirty="0"/>
          </a:p>
          <a:p>
            <a:pPr algn="ctr"/>
            <a:r>
              <a:rPr lang="cs-CZ" sz="2000" dirty="0"/>
              <a:t>         A = šťovík</a:t>
            </a:r>
          </a:p>
          <a:p>
            <a:pPr algn="ctr"/>
            <a:r>
              <a:rPr lang="cs-CZ" sz="2000" dirty="0"/>
              <a:t>         B = šťavel</a:t>
            </a:r>
          </a:p>
          <a:p>
            <a:pPr algn="ctr"/>
            <a:r>
              <a:rPr lang="cs-CZ" sz="2000" dirty="0"/>
              <a:t>         C = bez</a:t>
            </a:r>
          </a:p>
          <a:p>
            <a:pPr algn="ctr"/>
            <a:r>
              <a:rPr lang="cs-CZ" sz="2000" dirty="0"/>
              <a:t>         D = šeřík</a:t>
            </a:r>
          </a:p>
          <a:p>
            <a:pPr algn="ctr"/>
            <a:r>
              <a:rPr lang="cs-CZ" sz="2000" dirty="0"/>
              <a:t>         E = kaštan</a:t>
            </a:r>
          </a:p>
          <a:p>
            <a:pPr algn="ctr"/>
            <a:r>
              <a:rPr lang="cs-CZ" sz="2000" dirty="0"/>
              <a:t>         F = jírovec </a:t>
            </a:r>
            <a:r>
              <a:rPr lang="cs-CZ" sz="2000" dirty="0" smtClean="0"/>
              <a:t>maďal</a:t>
            </a:r>
          </a:p>
          <a:p>
            <a:pPr algn="ctr"/>
            <a:r>
              <a:rPr lang="cs-CZ" sz="2000" dirty="0" smtClean="0"/>
              <a:t>         G = buk</a:t>
            </a:r>
          </a:p>
          <a:p>
            <a:pPr algn="ctr"/>
            <a:r>
              <a:rPr lang="cs-CZ" sz="2000" dirty="0" smtClean="0"/>
              <a:t>         H = dub</a:t>
            </a:r>
            <a:endParaRPr lang="cs-CZ" sz="2000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  <a:r>
              <a:rPr lang="cs-CZ" b="1" u="sng" dirty="0" smtClean="0"/>
              <a:t>Zdroje obrázků:</a:t>
            </a:r>
            <a:endParaRPr lang="cs-CZ" b="1" u="sng" dirty="0"/>
          </a:p>
          <a:p>
            <a:r>
              <a:rPr lang="cs-CZ" dirty="0"/>
              <a:t>jírovec maďal </a:t>
            </a:r>
            <a:r>
              <a:rPr lang="cs-CZ" u="sng" dirty="0"/>
              <a:t>http://www.</a:t>
            </a:r>
            <a:r>
              <a:rPr lang="cs-CZ" u="sng" dirty="0" err="1"/>
              <a:t>herbavitalis.cz</a:t>
            </a:r>
            <a:r>
              <a:rPr lang="cs-CZ" u="sng" dirty="0"/>
              <a:t>/</a:t>
            </a:r>
            <a:r>
              <a:rPr lang="cs-CZ" u="sng" dirty="0" err="1"/>
              <a:t>herbar.html</a:t>
            </a:r>
            <a:endParaRPr lang="cs-CZ" dirty="0"/>
          </a:p>
          <a:p>
            <a:r>
              <a:rPr lang="cs-CZ" dirty="0"/>
              <a:t>kaštan </a:t>
            </a:r>
            <a:r>
              <a:rPr lang="cs-CZ" u="sng" dirty="0"/>
              <a:t>http://www.</a:t>
            </a:r>
            <a:r>
              <a:rPr lang="cs-CZ" u="sng" dirty="0" err="1"/>
              <a:t>guh.cz</a:t>
            </a:r>
            <a:r>
              <a:rPr lang="cs-CZ" u="sng" dirty="0"/>
              <a:t>/</a:t>
            </a:r>
            <a:r>
              <a:rPr lang="cs-CZ" u="sng" dirty="0" err="1"/>
              <a:t>edu</a:t>
            </a:r>
            <a:r>
              <a:rPr lang="cs-CZ" u="sng" dirty="0"/>
              <a:t>/</a:t>
            </a:r>
            <a:r>
              <a:rPr lang="cs-CZ" u="sng" dirty="0" err="1"/>
              <a:t>bi</a:t>
            </a:r>
            <a:r>
              <a:rPr lang="cs-CZ" u="sng" dirty="0"/>
              <a:t>/biologie_rostliny/html02/foto_043.html</a:t>
            </a:r>
            <a:endParaRPr lang="cs-CZ" dirty="0"/>
          </a:p>
          <a:p>
            <a:r>
              <a:rPr lang="cs-CZ" dirty="0"/>
              <a:t>bez černý </a:t>
            </a:r>
            <a:r>
              <a:rPr lang="cs-CZ" u="sng" dirty="0"/>
              <a:t>http://www.</a:t>
            </a:r>
            <a:r>
              <a:rPr lang="cs-CZ" u="sng" dirty="0" err="1"/>
              <a:t>onlinezena.cz</a:t>
            </a:r>
            <a:r>
              <a:rPr lang="cs-CZ" u="sng" dirty="0"/>
              <a:t>/</a:t>
            </a:r>
            <a:r>
              <a:rPr lang="cs-CZ" u="sng" dirty="0" err="1"/>
              <a:t>zdravi</a:t>
            </a:r>
            <a:r>
              <a:rPr lang="cs-CZ" u="sng" dirty="0"/>
              <a:t>/z-</a:t>
            </a:r>
            <a:r>
              <a:rPr lang="cs-CZ" u="sng" dirty="0" err="1"/>
              <a:t>babiccina</a:t>
            </a:r>
            <a:r>
              <a:rPr lang="cs-CZ" u="sng" dirty="0"/>
              <a:t>-</a:t>
            </a:r>
            <a:r>
              <a:rPr lang="cs-CZ" u="sng" dirty="0" err="1"/>
              <a:t>bylinkare</a:t>
            </a:r>
            <a:r>
              <a:rPr lang="cs-CZ" u="sng" dirty="0"/>
              <a:t>-bez-</a:t>
            </a:r>
            <a:r>
              <a:rPr lang="cs-CZ" u="sng" dirty="0" err="1"/>
              <a:t>cerny</a:t>
            </a:r>
            <a:endParaRPr lang="cs-CZ" dirty="0"/>
          </a:p>
          <a:p>
            <a:r>
              <a:rPr lang="cs-CZ" dirty="0"/>
              <a:t>šeřík  </a:t>
            </a:r>
            <a:r>
              <a:rPr lang="cs-CZ" u="sng" dirty="0"/>
              <a:t>http://photo-dict.faqs.org/phrase/1180/lilac.html</a:t>
            </a:r>
            <a:endParaRPr lang="cs-CZ" dirty="0"/>
          </a:p>
          <a:p>
            <a:r>
              <a:rPr lang="cs-CZ" dirty="0"/>
              <a:t>šťavel  </a:t>
            </a:r>
            <a:r>
              <a:rPr lang="cs-CZ" u="sng" dirty="0"/>
              <a:t>http://www.</a:t>
            </a:r>
            <a:r>
              <a:rPr lang="cs-CZ" u="sng" dirty="0" err="1"/>
              <a:t>guh.cz</a:t>
            </a:r>
            <a:r>
              <a:rPr lang="cs-CZ" u="sng" dirty="0"/>
              <a:t>/</a:t>
            </a:r>
            <a:r>
              <a:rPr lang="cs-CZ" u="sng" dirty="0" err="1"/>
              <a:t>edu</a:t>
            </a:r>
            <a:r>
              <a:rPr lang="cs-CZ" u="sng" dirty="0"/>
              <a:t>/</a:t>
            </a:r>
            <a:r>
              <a:rPr lang="cs-CZ" u="sng" dirty="0" err="1"/>
              <a:t>bi</a:t>
            </a:r>
            <a:r>
              <a:rPr lang="cs-CZ" u="sng" dirty="0"/>
              <a:t>/biologie_rostliny/html03/foto_015.html</a:t>
            </a:r>
            <a:endParaRPr lang="cs-CZ" dirty="0"/>
          </a:p>
          <a:p>
            <a:r>
              <a:rPr lang="cs-CZ" dirty="0"/>
              <a:t>šťovík </a:t>
            </a:r>
            <a:r>
              <a:rPr lang="cs-CZ" u="sng" dirty="0"/>
              <a:t>http://</a:t>
            </a:r>
            <a:r>
              <a:rPr lang="cs-CZ" u="sng" dirty="0" smtClean="0"/>
              <a:t>www.</a:t>
            </a:r>
            <a:r>
              <a:rPr lang="cs-CZ" u="sng" dirty="0" err="1" smtClean="0"/>
              <a:t>guh.cz</a:t>
            </a:r>
            <a:r>
              <a:rPr lang="cs-CZ" u="sng" dirty="0" smtClean="0"/>
              <a:t>/</a:t>
            </a:r>
            <a:r>
              <a:rPr lang="cs-CZ" u="sng" dirty="0" err="1" smtClean="0"/>
              <a:t>edu</a:t>
            </a:r>
            <a:r>
              <a:rPr lang="cs-CZ" u="sng" dirty="0" smtClean="0"/>
              <a:t>/</a:t>
            </a:r>
            <a:r>
              <a:rPr lang="cs-CZ" u="sng" dirty="0" err="1" smtClean="0"/>
              <a:t>bi</a:t>
            </a:r>
            <a:r>
              <a:rPr lang="cs-CZ" u="sng" dirty="0" smtClean="0"/>
              <a:t>/biologie_rostliny/html02/foto_053.html</a:t>
            </a:r>
          </a:p>
          <a:p>
            <a:r>
              <a:rPr lang="cs-CZ" dirty="0" smtClean="0"/>
              <a:t>buk  </a:t>
            </a:r>
            <a:r>
              <a:rPr lang="cs-CZ" u="sng" dirty="0" smtClean="0"/>
              <a:t>http://www.</a:t>
            </a:r>
            <a:r>
              <a:rPr lang="cs-CZ" u="sng" dirty="0" err="1" smtClean="0"/>
              <a:t>guh.cz</a:t>
            </a:r>
            <a:r>
              <a:rPr lang="cs-CZ" u="sng" dirty="0" smtClean="0"/>
              <a:t>/</a:t>
            </a:r>
            <a:r>
              <a:rPr lang="cs-CZ" u="sng" dirty="0" err="1" smtClean="0"/>
              <a:t>edu</a:t>
            </a:r>
            <a:r>
              <a:rPr lang="cs-CZ" u="sng" dirty="0" smtClean="0"/>
              <a:t>/</a:t>
            </a:r>
            <a:r>
              <a:rPr lang="cs-CZ" u="sng" dirty="0" err="1" smtClean="0"/>
              <a:t>bi</a:t>
            </a:r>
            <a:r>
              <a:rPr lang="cs-CZ" u="sng" dirty="0" smtClean="0"/>
              <a:t>/biologie_rostliny/html02/foto_039.html</a:t>
            </a:r>
            <a:endParaRPr lang="cs-CZ" dirty="0" smtClean="0"/>
          </a:p>
          <a:p>
            <a:r>
              <a:rPr lang="cs-CZ" dirty="0" smtClean="0"/>
              <a:t>dub   h</a:t>
            </a:r>
            <a:r>
              <a:rPr lang="cs-CZ" u="sng" dirty="0" smtClean="0"/>
              <a:t>ttp://znamky.szesro.cz/text/O%C5%BDP/O%C5%BDP%20druhy%20biotop%C5%AF/Lu%C5%BEn%C3%AD%20les/dub.letn%C3%AD.bmp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203</Words>
  <Application>Microsoft Office PowerPoint</Application>
  <PresentationFormat>Předvádění na obrazovce (4:3)</PresentationFormat>
  <Paragraphs>66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TAKÉ SI JE PLETETE? rostliny</vt:lpstr>
      <vt:lpstr>Přečti si pozorně texty  a pojmenuj správně rostlinu na obrázku: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TAKÉ SI JE PLETETE? rostliny</dc:title>
  <dc:creator>Eva</dc:creator>
  <cp:lastModifiedBy>0XLQ</cp:lastModifiedBy>
  <cp:revision>15</cp:revision>
  <dcterms:created xsi:type="dcterms:W3CDTF">2011-10-15T10:51:24Z</dcterms:created>
  <dcterms:modified xsi:type="dcterms:W3CDTF">2012-02-05T11:52:07Z</dcterms:modified>
</cp:coreProperties>
</file>