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E59DD9-FAE4-4B07-A93F-C61D64A8F488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75D0EF-B55B-47AC-9AA8-3DE8ED531AC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E59DD9-FAE4-4B07-A93F-C61D64A8F488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75D0EF-B55B-47AC-9AA8-3DE8ED531A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E59DD9-FAE4-4B07-A93F-C61D64A8F488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75D0EF-B55B-47AC-9AA8-3DE8ED531AC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E59DD9-FAE4-4B07-A93F-C61D64A8F488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75D0EF-B55B-47AC-9AA8-3DE8ED531A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E59DD9-FAE4-4B07-A93F-C61D64A8F488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75D0EF-B55B-47AC-9AA8-3DE8ED531A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E59DD9-FAE4-4B07-A93F-C61D64A8F488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75D0EF-B55B-47AC-9AA8-3DE8ED531A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E59DD9-FAE4-4B07-A93F-C61D64A8F488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75D0EF-B55B-47AC-9AA8-3DE8ED531AC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E59DD9-FAE4-4B07-A93F-C61D64A8F488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75D0EF-B55B-47AC-9AA8-3DE8ED531A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E59DD9-FAE4-4B07-A93F-C61D64A8F488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75D0EF-B55B-47AC-9AA8-3DE8ED531AC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E59DD9-FAE4-4B07-A93F-C61D64A8F488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75D0EF-B55B-47AC-9AA8-3DE8ED531A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E59DD9-FAE4-4B07-A93F-C61D64A8F488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75D0EF-B55B-47AC-9AA8-3DE8ED531A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7E59DD9-FAE4-4B07-A93F-C61D64A8F488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075D0EF-B55B-47AC-9AA8-3DE8ED531AC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iki/M%C4%9Bs%C3%ADc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F%C3%A1ze_M%C4%9Bs%C3%ADce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cs.wikipedia.org/wiki/Zatm%C4%9Bn%C3%AD_m%C4%9Bs%C3%ADce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hyperlink" Target="http://cs.wikipedia.org/wiki/Soubor:Aldrin_Apollo_11.jpg" TargetMode="External"/><Relationship Id="rId7" Type="http://schemas.openxmlformats.org/officeDocument/2006/relationships/hyperlink" Target="http://cs.wikipedia.org/wiki/Soubor:Moon_Eclipse_cs.svg" TargetMode="External"/><Relationship Id="rId2" Type="http://schemas.openxmlformats.org/officeDocument/2006/relationships/hyperlink" Target="http://cs.wikipedia.org/wiki/Soubor:Apollo11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Mond_Phasen.jpg" TargetMode="External"/><Relationship Id="rId5" Type="http://schemas.openxmlformats.org/officeDocument/2006/relationships/hyperlink" Target="http://cs.wikipedia.org/wiki/Soubor:Mond_Grafik1.jpg" TargetMode="External"/><Relationship Id="rId4" Type="http://schemas.openxmlformats.org/officeDocument/2006/relationships/hyperlink" Target="http://cs.wikipedia.org/wiki/Soubor:Full_Moon_Luc_Viatou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2277014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2400" dirty="0">
                <a:solidFill>
                  <a:schemeClr val="tx1"/>
                </a:solidFill>
                <a:effectLst/>
              </a:rPr>
              <a:t>Název školy: ZŠ Varnsdorf, Edisonova 2821, okres Děčín, příspěvková organizace</a:t>
            </a:r>
            <a:br>
              <a:rPr lang="cs-CZ" sz="2400" dirty="0">
                <a:solidFill>
                  <a:schemeClr val="tx1"/>
                </a:solidFill>
                <a:effectLst/>
              </a:rPr>
            </a:br>
            <a:r>
              <a:rPr lang="cs-CZ" sz="2400" dirty="0">
                <a:solidFill>
                  <a:schemeClr val="tx1"/>
                </a:solidFill>
                <a:effectLst/>
              </a:rPr>
              <a:t>Člověk a jeho svět, Přírodověda, </a:t>
            </a:r>
            <a:r>
              <a:rPr lang="cs-CZ" sz="2400" dirty="0" smtClean="0">
                <a:solidFill>
                  <a:schemeClr val="tx1"/>
                </a:solidFill>
                <a:effectLst/>
              </a:rPr>
              <a:t>Měsíc</a:t>
            </a:r>
            <a:r>
              <a:rPr lang="cs-CZ" sz="2400" dirty="0">
                <a:solidFill>
                  <a:schemeClr val="tx1"/>
                </a:solidFill>
                <a:effectLst/>
              </a:rPr>
              <a:t/>
            </a:r>
            <a:br>
              <a:rPr lang="cs-CZ" sz="2400" dirty="0">
                <a:solidFill>
                  <a:schemeClr val="tx1"/>
                </a:solidFill>
                <a:effectLst/>
              </a:rPr>
            </a:br>
            <a:r>
              <a:rPr lang="cs-CZ" sz="2400" dirty="0">
                <a:solidFill>
                  <a:schemeClr val="tx1"/>
                </a:solidFill>
                <a:effectLst/>
              </a:rPr>
              <a:t>Autor: Mgr. Marta Samlerová</a:t>
            </a:r>
            <a:br>
              <a:rPr lang="cs-CZ" sz="2400" dirty="0">
                <a:solidFill>
                  <a:schemeClr val="tx1"/>
                </a:solidFill>
                <a:effectLst/>
              </a:rPr>
            </a:br>
            <a:r>
              <a:rPr lang="cs-CZ" sz="2400" dirty="0">
                <a:solidFill>
                  <a:schemeClr val="tx1"/>
                </a:solidFill>
                <a:effectLst/>
              </a:rPr>
              <a:t>Název materiálu: </a:t>
            </a:r>
            <a:r>
              <a:rPr lang="cs-CZ" sz="2400" b="1" dirty="0">
                <a:solidFill>
                  <a:schemeClr val="tx1"/>
                </a:solidFill>
                <a:effectLst/>
              </a:rPr>
              <a:t> </a:t>
            </a:r>
            <a:r>
              <a:rPr lang="cs-CZ" sz="2400" b="1" dirty="0" smtClean="0">
                <a:solidFill>
                  <a:schemeClr val="tx1"/>
                </a:solidFill>
                <a:effectLst/>
              </a:rPr>
              <a:t>VY_32_INOVACE_18/III.SADA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7664" y="3573016"/>
            <a:ext cx="7406640" cy="1512168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solidFill>
                  <a:schemeClr val="tx1"/>
                </a:solidFill>
              </a:rPr>
              <a:t>Anotace: </a:t>
            </a:r>
            <a:r>
              <a:rPr lang="cs-CZ" sz="2400" dirty="0">
                <a:solidFill>
                  <a:schemeClr val="tx1"/>
                </a:solidFill>
              </a:rPr>
              <a:t>Prezentace je určena pro žáky 5.ročníku, slouží   k výkladu učiva </a:t>
            </a:r>
            <a:r>
              <a:rPr lang="cs-CZ" sz="2400" dirty="0" smtClean="0">
                <a:solidFill>
                  <a:schemeClr val="tx1"/>
                </a:solidFill>
              </a:rPr>
              <a:t>Měsíc. </a:t>
            </a:r>
            <a:r>
              <a:rPr lang="cs-CZ" sz="2400" dirty="0">
                <a:solidFill>
                  <a:schemeClr val="tx1"/>
                </a:solidFill>
              </a:rPr>
              <a:t>Žáci pracují na PC.</a:t>
            </a:r>
          </a:p>
          <a:p>
            <a:r>
              <a:rPr lang="cs-CZ" sz="2400" dirty="0">
                <a:solidFill>
                  <a:schemeClr val="tx1"/>
                </a:solidFill>
              </a:rPr>
              <a:t>Období: září-prosinec 2011</a:t>
            </a:r>
          </a:p>
          <a:p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50706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Návod k práci: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Každý žák sedí u PC, který je připojen k internetu a na dané internetové stránce podle pokynů učitele vyhledává potřebné informace. </a:t>
            </a:r>
          </a:p>
          <a:p>
            <a:r>
              <a:rPr lang="cs-CZ" dirty="0" smtClean="0"/>
              <a:t>Žáci odpovídají na zadané otázky učiteli nebo si dělají zápis do sešitu.</a:t>
            </a:r>
            <a:endParaRPr lang="cs-CZ" smtClean="0"/>
          </a:p>
          <a:p>
            <a:pPr>
              <a:buNone/>
            </a:pP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77893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26170"/>
          </a:xfrm>
        </p:spPr>
        <p:txBody>
          <a:bodyPr>
            <a:normAutofit fontScale="90000"/>
          </a:bodyPr>
          <a:lstStyle/>
          <a:p>
            <a:r>
              <a:rPr lang="cs-CZ" sz="3200" dirty="0">
                <a:latin typeface="+mn-lt"/>
              </a:rPr>
              <a:t>Najdi na </a:t>
            </a:r>
            <a:r>
              <a:rPr lang="cs-CZ" sz="3200" dirty="0">
                <a:latin typeface="+mn-lt"/>
                <a:hlinkClick r:id="rId2"/>
              </a:rPr>
              <a:t>http://</a:t>
            </a:r>
            <a:r>
              <a:rPr lang="cs-CZ" sz="3200" dirty="0" smtClean="0">
                <a:latin typeface="+mn-lt"/>
                <a:hlinkClick r:id="rId2"/>
              </a:rPr>
              <a:t>cs.wikipedia.org/wiki/M%C4%9Bs%C3%ADc</a:t>
            </a:r>
            <a:r>
              <a:rPr lang="cs-CZ" sz="3200" dirty="0" smtClean="0">
                <a:latin typeface="+mn-lt"/>
              </a:rPr>
              <a:t> co je to Měsíc.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700808"/>
            <a:ext cx="4464496" cy="4680520"/>
          </a:xfrm>
        </p:spPr>
        <p:txBody>
          <a:bodyPr>
            <a:normAutofit/>
          </a:bodyPr>
          <a:lstStyle/>
          <a:p>
            <a:r>
              <a:rPr lang="cs-CZ" b="1" dirty="0"/>
              <a:t>Měsíc</a:t>
            </a:r>
            <a:r>
              <a:rPr lang="cs-CZ" dirty="0"/>
              <a:t> je jediný známý přirozený satelit Země</a:t>
            </a:r>
            <a:r>
              <a:rPr lang="cs-CZ" dirty="0" smtClean="0"/>
              <a:t>.</a:t>
            </a:r>
          </a:p>
          <a:p>
            <a:r>
              <a:rPr lang="cs-CZ" dirty="0"/>
              <a:t>Měsíc je nejjasnější v noci, ale občas je možné ho vidět i ve </a:t>
            </a:r>
            <a:r>
              <a:rPr lang="cs-CZ" dirty="0" smtClean="0"/>
              <a:t>dne.</a:t>
            </a:r>
          </a:p>
          <a:p>
            <a:r>
              <a:rPr lang="cs-CZ" dirty="0" smtClean="0"/>
              <a:t>Vidíme jen tu část, na kterou svítí Slunce.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916832"/>
            <a:ext cx="3872676" cy="390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8832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9412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Kdo první přistál na Měsíci?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2773288"/>
          </a:xfrm>
        </p:spPr>
        <p:txBody>
          <a:bodyPr/>
          <a:lstStyle/>
          <a:p>
            <a:r>
              <a:rPr lang="cs-CZ" dirty="0"/>
              <a:t>Roku 1969 přistáli Neil Armstrong a Edwin Aldrin v rámci programu Apollo jako první lidé na Měsíci, a tím se stali i prvními lidmi, kteří stanuli na povrchu jiného vesmírného tělesa než Země.</a:t>
            </a:r>
          </a:p>
        </p:txBody>
      </p:sp>
    </p:spTree>
    <p:extLst>
      <p:ext uri="{BB962C8B-B14F-4D97-AF65-F5344CB8AC3E}">
        <p14:creationId xmlns="" xmlns:p14="http://schemas.microsoft.com/office/powerpoint/2010/main" val="214677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       Apollo 11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60649"/>
            <a:ext cx="4704924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204864"/>
            <a:ext cx="4441676" cy="4441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34410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354162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Jaké jsou měsíční fáze? </a:t>
            </a:r>
            <a:r>
              <a:rPr lang="cs-CZ" sz="3200" dirty="0"/>
              <a:t>Najdi na </a:t>
            </a:r>
            <a:r>
              <a:rPr lang="cs-CZ" sz="3200" dirty="0">
                <a:hlinkClick r:id="rId2"/>
              </a:rPr>
              <a:t>http://</a:t>
            </a:r>
            <a:r>
              <a:rPr lang="cs-CZ" sz="3200" dirty="0" smtClean="0">
                <a:hlinkClick r:id="rId2"/>
              </a:rPr>
              <a:t>cs.wikipedia.org/wiki/F%C3%A1ze_M%C4%9Bs%C3%ADce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1844824"/>
            <a:ext cx="7498080" cy="4464496"/>
          </a:xfrm>
        </p:spPr>
        <p:txBody>
          <a:bodyPr>
            <a:normAutofit/>
          </a:bodyPr>
          <a:lstStyle/>
          <a:p>
            <a:r>
              <a:rPr lang="cs-CZ" b="1" dirty="0"/>
              <a:t>Měsíční fáze</a:t>
            </a:r>
            <a:r>
              <a:rPr lang="cs-CZ" dirty="0"/>
              <a:t> se rozlišují podle toho, jak velkou část Měsíce ozářenou </a:t>
            </a:r>
            <a:r>
              <a:rPr lang="cs-CZ" dirty="0" smtClean="0"/>
              <a:t>Sluncem můžeme </a:t>
            </a:r>
            <a:r>
              <a:rPr lang="cs-CZ" dirty="0"/>
              <a:t>pozorovat ze Země. </a:t>
            </a:r>
          </a:p>
          <a:p>
            <a:r>
              <a:rPr lang="cs-CZ" dirty="0">
                <a:solidFill>
                  <a:srgbClr val="FF0000"/>
                </a:solidFill>
              </a:rPr>
              <a:t>Nov. </a:t>
            </a:r>
            <a:r>
              <a:rPr lang="cs-CZ" dirty="0"/>
              <a:t>Měsíc je k Zemi přivrácen neosvětlenou stranou.</a:t>
            </a:r>
          </a:p>
          <a:p>
            <a:r>
              <a:rPr lang="cs-CZ" dirty="0">
                <a:solidFill>
                  <a:srgbClr val="FF0000"/>
                </a:solidFill>
              </a:rPr>
              <a:t>První čtvrť</a:t>
            </a:r>
            <a:r>
              <a:rPr lang="cs-CZ" dirty="0"/>
              <a:t>. Po novu před úplňkem má Měsíc tvar písmene </a:t>
            </a:r>
            <a:r>
              <a:rPr lang="cs-CZ" b="1" dirty="0"/>
              <a:t>D</a:t>
            </a:r>
            <a:r>
              <a:rPr lang="cs-CZ" dirty="0"/>
              <a:t>, říká se o něm, že </a:t>
            </a:r>
            <a:r>
              <a:rPr lang="cs-CZ" b="1" dirty="0"/>
              <a:t>dorůstá</a:t>
            </a:r>
            <a:r>
              <a:rPr lang="cs-CZ" dirty="0"/>
              <a:t>.</a:t>
            </a:r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204017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80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332656"/>
            <a:ext cx="7498080" cy="3166294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Úplněk</a:t>
            </a:r>
            <a:r>
              <a:rPr lang="cs-CZ" dirty="0"/>
              <a:t>. Měsíc je k Zemi přivrácen osvětlenou stranou.</a:t>
            </a:r>
          </a:p>
          <a:p>
            <a:r>
              <a:rPr lang="cs-CZ" dirty="0">
                <a:solidFill>
                  <a:srgbClr val="FF0000"/>
                </a:solidFill>
              </a:rPr>
              <a:t>Poslední čtvrť</a:t>
            </a:r>
            <a:r>
              <a:rPr lang="cs-CZ" dirty="0"/>
              <a:t>. Po úplňku před novem má Měsíc tvar písmene </a:t>
            </a:r>
            <a:r>
              <a:rPr lang="cs-CZ" b="1" dirty="0"/>
              <a:t>C</a:t>
            </a:r>
            <a:r>
              <a:rPr lang="cs-CZ" dirty="0"/>
              <a:t>, říká se o něm, že </a:t>
            </a:r>
            <a:r>
              <a:rPr lang="cs-CZ" b="1" dirty="0"/>
              <a:t>couvá</a:t>
            </a:r>
            <a:r>
              <a:rPr lang="cs-CZ" dirty="0"/>
              <a:t>.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508" y="4509120"/>
            <a:ext cx="2870923" cy="2149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017712"/>
            <a:ext cx="7320975" cy="1235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22155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188640"/>
            <a:ext cx="7498080" cy="1728192"/>
          </a:xfrm>
        </p:spPr>
        <p:txBody>
          <a:bodyPr>
            <a:normAutofit fontScale="90000"/>
          </a:bodyPr>
          <a:lstStyle/>
          <a:p>
            <a:r>
              <a:rPr lang="cs-CZ" sz="3200" dirty="0">
                <a:latin typeface="+mn-lt"/>
              </a:rPr>
              <a:t>Najdi na </a:t>
            </a:r>
            <a:r>
              <a:rPr lang="cs-CZ" sz="3200" dirty="0">
                <a:latin typeface="+mn-lt"/>
                <a:hlinkClick r:id="rId2"/>
              </a:rPr>
              <a:t>http://</a:t>
            </a:r>
            <a:r>
              <a:rPr lang="cs-CZ" sz="3200" dirty="0" smtClean="0">
                <a:latin typeface="+mn-lt"/>
                <a:hlinkClick r:id="rId2"/>
              </a:rPr>
              <a:t>cs.wikipedia.org/wiki/Zatm%C4%9Bn%C3%AD_m%C4%9Bs%C3%ADce</a:t>
            </a:r>
            <a:r>
              <a:rPr lang="cs-CZ" sz="3200" dirty="0" smtClean="0">
                <a:latin typeface="+mn-lt"/>
              </a:rPr>
              <a:t> co je to zatmění měsíce.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988840"/>
            <a:ext cx="7498080" cy="2160240"/>
          </a:xfrm>
        </p:spPr>
        <p:txBody>
          <a:bodyPr/>
          <a:lstStyle/>
          <a:p>
            <a:r>
              <a:rPr lang="cs-CZ" dirty="0" smtClean="0"/>
              <a:t>Je to jev</a:t>
            </a:r>
            <a:r>
              <a:rPr lang="cs-CZ" dirty="0"/>
              <a:t>, kdy měsíční kotouč je zastíněn planetou Zemí. Nastává při úplňku, pokud se </a:t>
            </a:r>
            <a:r>
              <a:rPr lang="cs-CZ" dirty="0">
                <a:solidFill>
                  <a:srgbClr val="FF0000"/>
                </a:solidFill>
              </a:rPr>
              <a:t>Slunce</a:t>
            </a:r>
            <a:r>
              <a:rPr lang="cs-CZ" dirty="0"/>
              <a:t>, </a:t>
            </a:r>
            <a:r>
              <a:rPr lang="cs-CZ" dirty="0">
                <a:solidFill>
                  <a:srgbClr val="FF0000"/>
                </a:solidFill>
              </a:rPr>
              <a:t>Země</a:t>
            </a:r>
            <a:r>
              <a:rPr lang="cs-CZ" dirty="0"/>
              <a:t> a </a:t>
            </a:r>
            <a:r>
              <a:rPr lang="cs-CZ" dirty="0">
                <a:solidFill>
                  <a:srgbClr val="FF0000"/>
                </a:solidFill>
              </a:rPr>
              <a:t>Měsíc</a:t>
            </a:r>
            <a:r>
              <a:rPr lang="cs-CZ" dirty="0"/>
              <a:t> ocitnou v jedné </a:t>
            </a:r>
            <a:r>
              <a:rPr lang="cs-CZ" dirty="0" smtClean="0"/>
              <a:t>přímce.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293096"/>
            <a:ext cx="7199313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102658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Použité zdroje: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925888"/>
          </a:xfrm>
        </p:spPr>
        <p:txBody>
          <a:bodyPr/>
          <a:lstStyle/>
          <a:p>
            <a:r>
              <a:rPr lang="cs-CZ" sz="2400" dirty="0">
                <a:hlinkClick r:id="rId2"/>
              </a:rPr>
              <a:t>http://</a:t>
            </a:r>
            <a:r>
              <a:rPr lang="cs-CZ" sz="2400" dirty="0" smtClean="0">
                <a:hlinkClick r:id="rId2"/>
              </a:rPr>
              <a:t>cs.wikipedia.org/wiki/Soubor:Apollo11.png</a:t>
            </a:r>
            <a:r>
              <a:rPr lang="cs-CZ" sz="2400" dirty="0" smtClean="0"/>
              <a:t> </a:t>
            </a:r>
          </a:p>
          <a:p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cs.wikipedia.org/wiki/Soubor:Aldrin_Apollo_11.jpg</a:t>
            </a:r>
            <a:r>
              <a:rPr lang="cs-CZ" sz="2400" dirty="0" smtClean="0"/>
              <a:t> </a:t>
            </a:r>
          </a:p>
          <a:p>
            <a:r>
              <a:rPr lang="cs-CZ" sz="2400" dirty="0">
                <a:hlinkClick r:id="rId4"/>
              </a:rPr>
              <a:t>http://</a:t>
            </a:r>
            <a:r>
              <a:rPr lang="cs-CZ" sz="2400" dirty="0" smtClean="0">
                <a:hlinkClick r:id="rId4"/>
              </a:rPr>
              <a:t>cs.wikipedia.org/wiki/Soubor:Full_Moon_Luc_Viatour.jpg</a:t>
            </a:r>
            <a:r>
              <a:rPr lang="cs-CZ" sz="2400" dirty="0" smtClean="0"/>
              <a:t> </a:t>
            </a:r>
          </a:p>
          <a:p>
            <a:r>
              <a:rPr lang="cs-CZ" sz="2400" dirty="0">
                <a:hlinkClick r:id="rId5"/>
              </a:rPr>
              <a:t>http://</a:t>
            </a:r>
            <a:r>
              <a:rPr lang="cs-CZ" sz="2400" dirty="0" smtClean="0">
                <a:hlinkClick r:id="rId5"/>
              </a:rPr>
              <a:t>cs.wikipedia.org/wiki/Soubor:Mond_Grafik1.jpg</a:t>
            </a:r>
            <a:r>
              <a:rPr lang="cs-CZ" sz="2400" dirty="0" smtClean="0"/>
              <a:t> </a:t>
            </a:r>
          </a:p>
          <a:p>
            <a:r>
              <a:rPr lang="cs-CZ" sz="2400" dirty="0">
                <a:hlinkClick r:id="rId6"/>
              </a:rPr>
              <a:t>http://</a:t>
            </a:r>
            <a:r>
              <a:rPr lang="cs-CZ" sz="2400" dirty="0" smtClean="0">
                <a:hlinkClick r:id="rId6"/>
              </a:rPr>
              <a:t>cs.wikipedia.org/wiki/Soubor:Mond_Phasen.jpg</a:t>
            </a:r>
            <a:r>
              <a:rPr lang="cs-CZ" sz="2400" dirty="0" smtClean="0"/>
              <a:t> </a:t>
            </a:r>
          </a:p>
          <a:p>
            <a:r>
              <a:rPr lang="cs-CZ" sz="2400" dirty="0">
                <a:hlinkClick r:id="rId7"/>
              </a:rPr>
              <a:t>http://</a:t>
            </a:r>
            <a:r>
              <a:rPr lang="cs-CZ" sz="2400" dirty="0" smtClean="0">
                <a:hlinkClick r:id="rId7"/>
              </a:rPr>
              <a:t>cs.wikipedia.org/wiki/Soubor:Moon_Eclipse_cs.svg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Citováno 22.11.2011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2456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31</TotalTime>
  <Words>284</Words>
  <Application>Microsoft Office PowerPoint</Application>
  <PresentationFormat>Předvádění na obrazovce (4:3)</PresentationFormat>
  <Paragraphs>29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Název školy: ZŠ Varnsdorf, Edisonova 2821, okres Děčín, příspěvková organizace Člověk a jeho svět, Přírodověda, Měsíc Autor: Mgr. Marta Samlerová Název materiálu:  VY_32_INOVACE_18/III.SADA</vt:lpstr>
      <vt:lpstr>Návod k práci:</vt:lpstr>
      <vt:lpstr>Najdi na http://cs.wikipedia.org/wiki/M%C4%9Bs%C3%ADc co je to Měsíc.</vt:lpstr>
      <vt:lpstr>Kdo první přistál na Měsíci?</vt:lpstr>
      <vt:lpstr>                             Apollo 11    </vt:lpstr>
      <vt:lpstr>Jaké jsou měsíční fáze? Najdi na http://cs.wikipedia.org/wiki/F%C3%A1ze_M%C4%9Bs%C3%ADce </vt:lpstr>
      <vt:lpstr>Snímek 7</vt:lpstr>
      <vt:lpstr>Najdi na http://cs.wikipedia.org/wiki/Zatm%C4%9Bn%C3%AD_m%C4%9Bs%C3%ADce co je to zatmění měsíce.</vt:lpstr>
      <vt:lpstr>Použité zdroje:</vt:lpstr>
    </vt:vector>
  </TitlesOfParts>
  <Company>ZŠ Edisonova 2821, Varnsdorf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Varnsdorf, Edisonova 2821, okres Děčín, příspěvková organizace Člověk a jeho svět, Přírodověda, Měsíc Autor: Mgr. Marta Samlerová Název materiálu:  VY_32_INOVACE__18/III.SADA</dc:title>
  <dc:creator>třída 5A</dc:creator>
  <cp:lastModifiedBy>Marta</cp:lastModifiedBy>
  <cp:revision>6</cp:revision>
  <dcterms:created xsi:type="dcterms:W3CDTF">2011-11-22T18:16:57Z</dcterms:created>
  <dcterms:modified xsi:type="dcterms:W3CDTF">2011-12-29T12:11:44Z</dcterms:modified>
</cp:coreProperties>
</file>