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378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483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535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615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064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843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983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063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170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903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537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8BDF2-A0A5-4EF7-8709-EB258645D0B9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47B95-063F-4B38-90DD-49C0385EFC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21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1124744"/>
            <a:ext cx="7775575" cy="18722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ČESKÁ LITERATURA 8 -9 </a:t>
            </a:r>
            <a:br>
              <a:rPr lang="cs-CZ" dirty="0" smtClean="0"/>
            </a:br>
            <a:r>
              <a:rPr lang="cs-CZ" b="1" u="sng" dirty="0">
                <a:solidFill>
                  <a:srgbClr val="92D050"/>
                </a:solidFill>
              </a:rPr>
              <a:t>BOŽENA NĚNCOVÁ</a:t>
            </a:r>
            <a:br>
              <a:rPr lang="cs-CZ" b="1" u="sng" dirty="0">
                <a:solidFill>
                  <a:srgbClr val="92D050"/>
                </a:solidFill>
              </a:rPr>
            </a:b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VY_32_INOVACE_X-A-02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6430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000">
        <p:fade/>
      </p:transition>
    </mc:Choice>
    <mc:Fallback xmlns="">
      <p:transition spd="med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1584175"/>
          </a:xfrm>
        </p:spPr>
        <p:txBody>
          <a:bodyPr/>
          <a:lstStyle/>
          <a:p>
            <a:r>
              <a:rPr lang="cs-CZ" dirty="0" smtClean="0"/>
              <a:t>ČESKÁ LITERATURA 19. STOLETÍ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1371600" y="3140968"/>
            <a:ext cx="6400800" cy="1872208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92D050"/>
                </a:solidFill>
              </a:rPr>
              <a:t>BOŽENA NĚNCOVÁ</a:t>
            </a:r>
            <a:endParaRPr lang="cs-CZ" sz="5400" b="1" u="sng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854839"/>
      </p:ext>
    </p:extLst>
  </p:cSld>
  <p:clrMapOvr>
    <a:masterClrMapping/>
  </p:clrMapOvr>
  <p:transition spd="slow" advTm="2000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3"/>
                </a:solidFill>
              </a:rPr>
              <a:t>BOŽENA NĚMCOVÁ</a:t>
            </a:r>
            <a:br>
              <a:rPr lang="cs-CZ" b="1" u="sng" dirty="0" smtClean="0">
                <a:solidFill>
                  <a:schemeClr val="accent3"/>
                </a:solidFill>
              </a:rPr>
            </a:br>
            <a:r>
              <a:rPr lang="cs-CZ" b="1" dirty="0" smtClean="0">
                <a:solidFill>
                  <a:schemeClr val="accent3"/>
                </a:solidFill>
              </a:rPr>
              <a:t>(1820 – 1862)</a:t>
            </a:r>
            <a:endParaRPr lang="cs-CZ" b="1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se narodila v rodině panského kočího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prožila dětství na ratibořickém panství 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byla v 17 letech provdána za mnohem staršího  Josefa Němce, úředníka finanční stráže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se často stěhovala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pobývala na Chodsku, na Slovensku i v Uhrách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se s manželem rozešla a žila v Litomyšli a v Praze v bídě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1365031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INSPIRACE LIDOVOU SLOVESNOSTÍ</a:t>
            </a:r>
            <a:endParaRPr lang="cs-CZ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POHÁDKY</a:t>
            </a:r>
            <a:endParaRPr lang="cs-CZ" sz="4000" i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FF0000"/>
                </a:solidFill>
              </a:rPr>
              <a:t>Národní báchorky a pověsti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(LIDOVÉ POHÁDKY UPRAVOVALA)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u="sng" dirty="0" smtClean="0"/>
              <a:t>ČESKÉ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 zlatém kolovrátku</a:t>
            </a:r>
          </a:p>
          <a:p>
            <a:pPr marL="0" indent="0">
              <a:buNone/>
            </a:pPr>
            <a:r>
              <a:rPr lang="cs-CZ" dirty="0" smtClean="0"/>
              <a:t>Jak Jaromil ke štěstí přišel</a:t>
            </a:r>
          </a:p>
          <a:p>
            <a:pPr marL="0" indent="0">
              <a:buNone/>
            </a:pPr>
            <a:r>
              <a:rPr lang="cs-CZ" dirty="0" smtClean="0"/>
              <a:t> Čert a Káča</a:t>
            </a:r>
          </a:p>
          <a:p>
            <a:pPr marL="0" indent="0">
              <a:buNone/>
            </a:pPr>
            <a:r>
              <a:rPr lang="cs-CZ" dirty="0" smtClean="0"/>
              <a:t>Chytrá horákyně</a:t>
            </a:r>
          </a:p>
          <a:p>
            <a:pPr marL="0" indent="0">
              <a:buNone/>
            </a:pPr>
            <a:r>
              <a:rPr lang="cs-CZ" dirty="0" smtClean="0"/>
              <a:t>Princ Bajaja</a:t>
            </a:r>
          </a:p>
          <a:p>
            <a:pPr marL="0" indent="0">
              <a:buNone/>
            </a:pPr>
            <a:r>
              <a:rPr lang="cs-CZ" dirty="0" smtClean="0"/>
              <a:t>O hloupém Honzovi</a:t>
            </a:r>
          </a:p>
          <a:p>
            <a:pPr marL="0" indent="0">
              <a:buNone/>
            </a:pPr>
            <a:r>
              <a:rPr lang="cs-CZ" dirty="0" smtClean="0"/>
              <a:t>O Smolíčkovi</a:t>
            </a:r>
          </a:p>
          <a:p>
            <a:pPr marL="0" indent="0">
              <a:buNone/>
            </a:pPr>
            <a:r>
              <a:rPr lang="cs-CZ" dirty="0" smtClean="0"/>
              <a:t>Pohádka o kohoutkovi a slepičce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8781324"/>
      </p:ext>
    </p:extLst>
  </p:cSld>
  <p:clrMapOvr>
    <a:masterClrMapping/>
  </p:clrMapOvr>
  <p:transition spd="slow" advTm="500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INSPIRACE LIDOVOU SLOVESNOSTÍ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POHÁDKY</a:t>
            </a:r>
            <a:endParaRPr lang="cs-CZ" sz="4000" i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FF0000"/>
                </a:solidFill>
              </a:rPr>
              <a:t> Slovenské pohádky  a pověsti</a:t>
            </a:r>
          </a:p>
          <a:p>
            <a:pPr marL="0" indent="0">
              <a:buNone/>
            </a:pPr>
            <a:r>
              <a:rPr lang="cs-CZ" dirty="0" smtClean="0"/>
              <a:t>      (LIDOVÉ POHÁDKY UPRAVOVALA)</a:t>
            </a:r>
            <a:endParaRPr lang="cs-CZ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572000" y="1556792"/>
            <a:ext cx="4041775" cy="639762"/>
          </a:xfrm>
        </p:spPr>
        <p:txBody>
          <a:bodyPr/>
          <a:lstStyle/>
          <a:p>
            <a:r>
              <a:rPr lang="cs-CZ" u="sng" dirty="0" smtClean="0"/>
              <a:t>Slovensky  jen přímá řeč</a:t>
            </a:r>
            <a:endParaRPr lang="cs-CZ" u="sng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 dvanácti měsíčkách</a:t>
            </a:r>
          </a:p>
          <a:p>
            <a:pPr marL="0" indent="0">
              <a:buNone/>
            </a:pPr>
            <a:r>
              <a:rPr lang="cs-CZ" dirty="0" smtClean="0"/>
              <a:t>O Zlatovlásce</a:t>
            </a:r>
          </a:p>
          <a:p>
            <a:pPr marL="0" indent="0">
              <a:buNone/>
            </a:pPr>
            <a:r>
              <a:rPr lang="cs-CZ" dirty="0" smtClean="0"/>
              <a:t>Sůl nad zlato</a:t>
            </a:r>
          </a:p>
          <a:p>
            <a:pPr marL="0" indent="0">
              <a:buNone/>
            </a:pPr>
            <a:r>
              <a:rPr lang="cs-CZ" dirty="0" smtClean="0"/>
              <a:t>O Slunečníku, Měsíčníku a Větrníku</a:t>
            </a:r>
          </a:p>
          <a:p>
            <a:pPr marL="0" indent="0">
              <a:buNone/>
            </a:pPr>
            <a:r>
              <a:rPr lang="cs-CZ" dirty="0" smtClean="0"/>
              <a:t>O krásné </a:t>
            </a:r>
            <a:r>
              <a:rPr lang="cs-CZ" dirty="0" err="1" smtClean="0"/>
              <a:t>Ulianě</a:t>
            </a:r>
            <a:r>
              <a:rPr lang="cs-CZ" dirty="0" smtClean="0"/>
              <a:t> a dvou </a:t>
            </a:r>
            <a:r>
              <a:rPr lang="cs-CZ" dirty="0" err="1" smtClean="0"/>
              <a:t>tátošíkách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 Širokém, Dlouhém a Žárookém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073249"/>
      </p:ext>
    </p:extLst>
  </p:cSld>
  <p:clrMapOvr>
    <a:masterClrMapping/>
  </p:clrMapOvr>
  <p:transition spd="slow" advTm="1000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002060"/>
                </a:solidFill>
              </a:rPr>
              <a:t>POVÍDKY</a:t>
            </a:r>
            <a:endParaRPr lang="cs-CZ" b="1" i="1" u="sng" dirty="0">
              <a:solidFill>
                <a:srgbClr val="00206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3500" b="1" i="1" u="sng" dirty="0" smtClean="0">
                <a:solidFill>
                  <a:srgbClr val="FF6600"/>
                </a:solidFill>
              </a:rPr>
              <a:t>POHORSKÁ VESNICE</a:t>
            </a:r>
            <a:r>
              <a:rPr lang="cs-CZ" sz="3500" dirty="0" smtClean="0"/>
              <a:t>- </a:t>
            </a:r>
            <a:r>
              <a:rPr lang="cs-CZ" sz="2600" dirty="0" smtClean="0"/>
              <a:t>obraz ideálního vztahu mezi šlechtou a lidem, ukazuje vztah mezi Čechy a Slováky žijícími v Čechách</a:t>
            </a:r>
          </a:p>
          <a:p>
            <a:pPr>
              <a:buFont typeface="Wingdings" pitchFamily="2" charset="2"/>
              <a:buChar char="v"/>
            </a:pPr>
            <a:r>
              <a:rPr lang="cs-CZ" sz="3500" dirty="0"/>
              <a:t> </a:t>
            </a:r>
            <a:r>
              <a:rPr lang="cs-CZ" sz="3500" b="1" i="1" u="sng" dirty="0" smtClean="0">
                <a:solidFill>
                  <a:srgbClr val="FF6600"/>
                </a:solidFill>
              </a:rPr>
              <a:t>V ZÁMKU A PODZÁMČÍ </a:t>
            </a:r>
            <a:r>
              <a:rPr lang="cs-CZ" dirty="0" smtClean="0"/>
              <a:t>– </a:t>
            </a:r>
            <a:r>
              <a:rPr lang="cs-CZ" sz="2600" dirty="0" smtClean="0"/>
              <a:t>ukazuje společenské rozdíly, závěr je však smířlivý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sz="3500" b="1" i="1" u="sng" dirty="0">
                <a:solidFill>
                  <a:srgbClr val="FF6600"/>
                </a:solidFill>
              </a:rPr>
              <a:t>CHÝŽE POD </a:t>
            </a:r>
            <a:r>
              <a:rPr lang="cs-CZ" sz="3500" b="1" i="1" u="sng" dirty="0" smtClean="0">
                <a:solidFill>
                  <a:srgbClr val="FF6600"/>
                </a:solidFill>
              </a:rPr>
              <a:t>HORAMI </a:t>
            </a:r>
            <a:r>
              <a:rPr lang="cs-CZ" dirty="0" smtClean="0"/>
              <a:t>– </a:t>
            </a:r>
            <a:r>
              <a:rPr lang="cs-CZ" sz="2600" dirty="0" smtClean="0"/>
              <a:t>o českém studentovi, který se zamiloval do slovenské dívky</a:t>
            </a:r>
            <a:endParaRPr lang="cs-CZ" sz="2600" dirty="0"/>
          </a:p>
          <a:p>
            <a:pPr>
              <a:buFont typeface="Wingdings" pitchFamily="2" charset="2"/>
              <a:buChar char="v"/>
            </a:pPr>
            <a:r>
              <a:rPr lang="cs-CZ" sz="3000" dirty="0" smtClean="0"/>
              <a:t> povídky o nebojácných lidech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3500" b="1" i="1" u="sng" dirty="0" smtClean="0">
                <a:solidFill>
                  <a:srgbClr val="FF6600"/>
                </a:solidFill>
              </a:rPr>
              <a:t>KARLA</a:t>
            </a:r>
          </a:p>
          <a:p>
            <a:pPr marL="0" indent="0">
              <a:buNone/>
            </a:pPr>
            <a:r>
              <a:rPr lang="cs-CZ" b="1" i="1" dirty="0">
                <a:solidFill>
                  <a:srgbClr val="FF6600"/>
                </a:solidFill>
              </a:rPr>
              <a:t> </a:t>
            </a:r>
            <a:r>
              <a:rPr lang="cs-CZ" b="1" i="1" dirty="0" smtClean="0">
                <a:solidFill>
                  <a:srgbClr val="FF6600"/>
                </a:solidFill>
              </a:rPr>
              <a:t>      </a:t>
            </a:r>
            <a:r>
              <a:rPr lang="cs-CZ" b="1" i="1" u="sng" dirty="0" smtClean="0">
                <a:solidFill>
                  <a:srgbClr val="FF6600"/>
                </a:solidFill>
              </a:rPr>
              <a:t> </a:t>
            </a:r>
            <a:r>
              <a:rPr lang="cs-CZ" sz="3500" b="1" i="1" u="sng" dirty="0" smtClean="0">
                <a:solidFill>
                  <a:srgbClr val="FF6600"/>
                </a:solidFill>
              </a:rPr>
              <a:t>DOBRÝ </a:t>
            </a:r>
            <a:r>
              <a:rPr lang="cs-CZ" sz="3500" b="1" i="1" u="sng" dirty="0">
                <a:solidFill>
                  <a:srgbClr val="FF6600"/>
                </a:solidFill>
              </a:rPr>
              <a:t>ČLOVĚK</a:t>
            </a:r>
            <a:r>
              <a:rPr lang="cs-CZ" sz="3500" dirty="0"/>
              <a:t> </a:t>
            </a:r>
            <a:r>
              <a:rPr lang="cs-CZ" dirty="0" smtClean="0"/>
              <a:t>– </a:t>
            </a:r>
            <a:r>
              <a:rPr lang="cs-CZ" sz="2600" dirty="0" smtClean="0"/>
              <a:t>o formanu Hájkovi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</a:t>
            </a:r>
            <a:r>
              <a:rPr lang="cs-CZ" sz="3500" b="1" i="1" u="sng" dirty="0" smtClean="0">
                <a:solidFill>
                  <a:srgbClr val="FF6600"/>
                </a:solidFill>
              </a:rPr>
              <a:t>DIVÁ BÁRA</a:t>
            </a:r>
            <a:endParaRPr lang="cs-CZ" sz="3500" b="1" i="1" u="sng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058388"/>
      </p:ext>
    </p:extLst>
  </p:cSld>
  <p:clrMapOvr>
    <a:masterClrMapping/>
  </p:clrMapOvr>
  <p:transition spd="slow" advTm="1000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002060"/>
                </a:solidFill>
              </a:rPr>
              <a:t>POVÍDKY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24536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14400" dirty="0" smtClean="0"/>
              <a:t> </a:t>
            </a:r>
            <a:r>
              <a:rPr lang="cs-CZ" sz="14400" b="1" i="1" u="sng" dirty="0" smtClean="0">
                <a:solidFill>
                  <a:srgbClr val="FFC000"/>
                </a:solidFill>
              </a:rPr>
              <a:t>BABIČKA </a:t>
            </a:r>
            <a:r>
              <a:rPr lang="cs-CZ" sz="14400" b="1" i="1" dirty="0" smtClean="0">
                <a:solidFill>
                  <a:srgbClr val="FFC000"/>
                </a:solidFill>
              </a:rPr>
              <a:t>(Obrazy  </a:t>
            </a:r>
            <a:r>
              <a:rPr lang="cs-CZ" sz="14400" b="1" i="1" dirty="0">
                <a:solidFill>
                  <a:srgbClr val="FFC000"/>
                </a:solidFill>
              </a:rPr>
              <a:t>venkovského </a:t>
            </a:r>
            <a:r>
              <a:rPr lang="cs-CZ" sz="14400" b="1" i="1" dirty="0" smtClean="0">
                <a:solidFill>
                  <a:srgbClr val="FFC000"/>
                </a:solidFill>
              </a:rPr>
              <a:t>života)</a:t>
            </a:r>
          </a:p>
          <a:p>
            <a:pPr marL="0" indent="0">
              <a:buNone/>
            </a:pPr>
            <a:endParaRPr lang="cs-CZ" sz="14400" b="1" i="1" dirty="0" smtClean="0">
              <a:solidFill>
                <a:srgbClr val="FFC000"/>
              </a:solidFill>
            </a:endParaRPr>
          </a:p>
          <a:p>
            <a:r>
              <a:rPr lang="cs-CZ" sz="11200" b="1" dirty="0" smtClean="0">
                <a:solidFill>
                  <a:schemeClr val="accent3">
                    <a:lumMod val="50000"/>
                  </a:schemeClr>
                </a:solidFill>
              </a:rPr>
              <a:t>vzpomínky na dětství prožité v Ratibořicích a na babičku Magdalénu Novotnou</a:t>
            </a:r>
          </a:p>
          <a:p>
            <a:r>
              <a:rPr lang="cs-CZ" sz="11200" b="1" dirty="0" smtClean="0">
                <a:solidFill>
                  <a:schemeClr val="accent3">
                    <a:lumMod val="50000"/>
                  </a:schemeClr>
                </a:solidFill>
              </a:rPr>
              <a:t> popis života na venkově – zvyky a slavnosti spojené s jednotlivými ročními obdobími</a:t>
            </a:r>
          </a:p>
          <a:p>
            <a:pPr marL="0" indent="0">
              <a:buNone/>
            </a:pPr>
            <a:endParaRPr lang="cs-CZ" sz="9600" dirty="0" smtClean="0"/>
          </a:p>
          <a:p>
            <a:pPr>
              <a:buFont typeface="Wingdings" pitchFamily="2" charset="2"/>
              <a:buChar char="ü"/>
            </a:pPr>
            <a:r>
              <a:rPr lang="cs-CZ" sz="9600" dirty="0" smtClean="0"/>
              <a:t>babička vede děti k životu v souladu s přírodou a lidmi</a:t>
            </a:r>
          </a:p>
          <a:p>
            <a:pPr marL="0" indent="0">
              <a:buNone/>
            </a:pPr>
            <a:r>
              <a:rPr lang="cs-CZ" sz="9600" dirty="0" smtClean="0"/>
              <a:t>        (autorka užívá přísloví a pranostiky)</a:t>
            </a:r>
          </a:p>
          <a:p>
            <a:pPr>
              <a:buFont typeface="Wingdings" pitchFamily="2" charset="2"/>
              <a:buChar char="ü"/>
            </a:pPr>
            <a:r>
              <a:rPr lang="cs-CZ" sz="9600" dirty="0" smtClean="0"/>
              <a:t> babička se díky své moudrosti stává rádkyní svého okolí</a:t>
            </a:r>
          </a:p>
          <a:p>
            <a:pPr>
              <a:buFont typeface="Wingdings" pitchFamily="2" charset="2"/>
              <a:buChar char="ü"/>
            </a:pPr>
            <a:r>
              <a:rPr lang="cs-CZ" sz="9600" dirty="0"/>
              <a:t> </a:t>
            </a:r>
            <a:r>
              <a:rPr lang="cs-CZ" sz="9600" dirty="0" smtClean="0"/>
              <a:t>knihou procházejí dva příběhy :  příběh Kristly 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                                                   tragický příběh Viktorky</a:t>
            </a:r>
          </a:p>
          <a:p>
            <a:endParaRPr lang="cs-CZ" sz="9600" dirty="0" smtClean="0"/>
          </a:p>
          <a:p>
            <a:endParaRPr lang="cs-CZ" sz="9600" dirty="0"/>
          </a:p>
          <a:p>
            <a:pPr>
              <a:buFont typeface="Wingdings" pitchFamily="2" charset="2"/>
              <a:buChar char="v"/>
            </a:pPr>
            <a:endParaRPr lang="cs-CZ" b="1" i="1" u="sng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754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20000">
        <p:circle/>
      </p:transition>
    </mc:Choice>
    <mc:Fallback xmlns="">
      <p:transition spd="slow" advTm="2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POUŽITÉ MATERIÁLY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POLÁK, J.: Česká literatura 19. století. 1. vyd. SPN Praha 1990. </a:t>
            </a:r>
            <a:r>
              <a:rPr lang="cs-CZ" dirty="0" smtClean="0"/>
              <a:t>s</a:t>
            </a:r>
            <a:r>
              <a:rPr lang="cs-CZ" dirty="0"/>
              <a:t>. </a:t>
            </a:r>
            <a:r>
              <a:rPr lang="cs-CZ" dirty="0" smtClean="0"/>
              <a:t>52 -53.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58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POKYNY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PREZENTACI NOVÉHO </a:t>
            </a:r>
            <a:r>
              <a:rPr lang="cs-CZ" dirty="0" smtClean="0"/>
              <a:t>UČIVA,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 VÝKLAD LITERATURY 19. STOLETÍ </a:t>
            </a:r>
          </a:p>
          <a:p>
            <a:pPr marL="0" indent="0">
              <a:buNone/>
            </a:pPr>
            <a:r>
              <a:rPr lang="cs-CZ" dirty="0" smtClean="0"/>
              <a:t>V 8. </a:t>
            </a:r>
            <a:r>
              <a:rPr lang="cs-CZ" smtClean="0"/>
              <a:t>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929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346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ČESKÁ LITERATURA 8 -9  BOŽENA NĚNCOVÁ </vt:lpstr>
      <vt:lpstr>ČESKÁ LITERATURA 19. STOLETÍ</vt:lpstr>
      <vt:lpstr>BOŽENA NĚMCOVÁ (1820 – 1862)</vt:lpstr>
      <vt:lpstr> INSPIRACE LIDOVOU SLOVESNOSTÍ</vt:lpstr>
      <vt:lpstr>INSPIRACE LIDOVOU SLOVESNOSTÍ</vt:lpstr>
      <vt:lpstr>POVÍDKY</vt:lpstr>
      <vt:lpstr>POVÍDKY</vt:lpstr>
      <vt:lpstr>POUŽITÉ MATERIÁLY</vt:lpstr>
      <vt:lpstr>METODICKÉ POKYNY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 (1820 – 1862)</dc:title>
  <dc:creator>Renata Krejčíková</dc:creator>
  <cp:lastModifiedBy>Renata Krejčíková</cp:lastModifiedBy>
  <cp:revision>23</cp:revision>
  <dcterms:created xsi:type="dcterms:W3CDTF">2011-08-25T19:47:36Z</dcterms:created>
  <dcterms:modified xsi:type="dcterms:W3CDTF">2012-08-16T11:11:48Z</dcterms:modified>
</cp:coreProperties>
</file>