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60" r:id="rId5"/>
    <p:sldId id="261" r:id="rId6"/>
    <p:sldId id="258" r:id="rId7"/>
    <p:sldId id="259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FF6600"/>
    <a:srgbClr val="FF5050"/>
    <a:srgbClr val="4ABC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692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1933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6148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3800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643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764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648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34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550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155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176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0237C-32E9-4A8C-85D2-20626B58FF1E}" type="datetimeFigureOut">
              <a:rPr lang="cs-CZ" smtClean="0"/>
              <a:t>16.8.2012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E39AF-21B4-434A-BE31-85CCEABFC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3439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765175"/>
            <a:ext cx="7772400" cy="1470025"/>
          </a:xfrm>
        </p:spPr>
        <p:txBody>
          <a:bodyPr/>
          <a:lstStyle/>
          <a:p>
            <a:pPr eaLnBrk="1" hangingPunct="1"/>
            <a:r>
              <a:rPr lang="cs-CZ" dirty="0" smtClean="0"/>
              <a:t>ČESKÁ LITERATURA 8-9</a:t>
            </a:r>
            <a:br>
              <a:rPr lang="cs-CZ" dirty="0" smtClean="0"/>
            </a:br>
            <a:r>
              <a:rPr lang="cs-CZ" dirty="0" smtClean="0"/>
              <a:t>JAN NERUDA- PRÓZA</a:t>
            </a: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5661025"/>
            <a:ext cx="8064500" cy="742950"/>
          </a:xfrm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827088" y="4581525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2400" b="1" dirty="0" smtClean="0"/>
              <a:t>VY_32_INOVACE_X-A-12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859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2403698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JAN NERUDA</a:t>
            </a:r>
            <a:endParaRPr lang="cs-CZ" sz="5400" b="1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1403648" y="3284984"/>
            <a:ext cx="6400800" cy="1584176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PRÓZA</a:t>
            </a:r>
            <a:endParaRPr lang="cs-CZ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3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POVÍDKY</a:t>
            </a:r>
            <a:endParaRPr lang="cs-CZ" b="1" u="sng" dirty="0">
              <a:solidFill>
                <a:srgbClr val="FF5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i="1" u="sng" dirty="0" smtClean="0">
                <a:solidFill>
                  <a:srgbClr val="FF0000"/>
                </a:solidFill>
              </a:rPr>
              <a:t>ARABESKY</a:t>
            </a:r>
            <a:r>
              <a:rPr lang="cs-CZ" b="1" i="1" u="sng" dirty="0" smtClean="0"/>
              <a:t> </a:t>
            </a:r>
            <a:r>
              <a:rPr lang="cs-CZ" dirty="0" smtClean="0"/>
              <a:t>– drobné prózy, náměty ze života Malé Strany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v"/>
            </a:pPr>
            <a:r>
              <a:rPr lang="cs-CZ" b="1" i="1" u="sng" dirty="0" smtClean="0">
                <a:solidFill>
                  <a:srgbClr val="FF0000"/>
                </a:solidFill>
              </a:rPr>
              <a:t>POVÍDKY MALOSTRANSKÉ (1878) </a:t>
            </a:r>
            <a:r>
              <a:rPr lang="cs-CZ" dirty="0" smtClean="0"/>
              <a:t>- </a:t>
            </a:r>
            <a:r>
              <a:rPr lang="cs-CZ" dirty="0"/>
              <a:t>vzpomínkový </a:t>
            </a:r>
            <a:r>
              <a:rPr lang="cs-CZ" dirty="0" smtClean="0"/>
              <a:t>soubor, zachycuje zážitky </a:t>
            </a:r>
            <a:r>
              <a:rPr lang="cs-CZ" dirty="0"/>
              <a:t>z dětství, puberty, studentské </a:t>
            </a:r>
            <a:r>
              <a:rPr lang="cs-CZ" dirty="0" smtClean="0"/>
              <a:t>vzpomínky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8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chemeClr val="accent6">
                    <a:lumMod val="75000"/>
                  </a:schemeClr>
                </a:solidFill>
              </a:rPr>
              <a:t>POVÍDKY MALOSTRANSKÉ</a:t>
            </a:r>
            <a:endParaRPr lang="cs-CZ" b="1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u="sng" dirty="0">
                <a:solidFill>
                  <a:srgbClr val="00B050"/>
                </a:solidFill>
              </a:rPr>
              <a:t>TÝDEN V TICHÉM DOMĚ </a:t>
            </a:r>
            <a:r>
              <a:rPr lang="cs-CZ" sz="2400" dirty="0">
                <a:solidFill>
                  <a:srgbClr val="00B050"/>
                </a:solidFill>
              </a:rPr>
              <a:t>– </a:t>
            </a:r>
            <a:r>
              <a:rPr lang="cs-CZ" sz="2400" dirty="0"/>
              <a:t>povídková směs</a:t>
            </a:r>
          </a:p>
          <a:p>
            <a:r>
              <a:rPr lang="cs-CZ" sz="2400" u="sng" dirty="0" smtClean="0">
                <a:solidFill>
                  <a:srgbClr val="00B050"/>
                </a:solidFill>
              </a:rPr>
              <a:t>VEČERNÍ </a:t>
            </a:r>
            <a:r>
              <a:rPr lang="cs-CZ" sz="2400" u="sng" dirty="0">
                <a:solidFill>
                  <a:srgbClr val="00B050"/>
                </a:solidFill>
              </a:rPr>
              <a:t>ŠPLECHTY </a:t>
            </a:r>
            <a:r>
              <a:rPr lang="cs-CZ" sz="2400" dirty="0">
                <a:solidFill>
                  <a:srgbClr val="00B050"/>
                </a:solidFill>
              </a:rPr>
              <a:t>– </a:t>
            </a:r>
            <a:r>
              <a:rPr lang="cs-CZ" sz="2400" dirty="0"/>
              <a:t>hovory studentů scházejících se na střeše domů</a:t>
            </a:r>
          </a:p>
          <a:p>
            <a:r>
              <a:rPr lang="cs-CZ" sz="2400" u="sng" dirty="0" smtClean="0">
                <a:solidFill>
                  <a:srgbClr val="00B050"/>
                </a:solidFill>
              </a:rPr>
              <a:t>U </a:t>
            </a:r>
            <a:r>
              <a:rPr lang="cs-CZ" sz="2400" u="sng" dirty="0">
                <a:solidFill>
                  <a:srgbClr val="00B050"/>
                </a:solidFill>
              </a:rPr>
              <a:t>TŘÍ LILIÍ </a:t>
            </a:r>
            <a:r>
              <a:rPr lang="cs-CZ" sz="2400" dirty="0">
                <a:solidFill>
                  <a:srgbClr val="00B050"/>
                </a:solidFill>
              </a:rPr>
              <a:t>– </a:t>
            </a:r>
            <a:r>
              <a:rPr lang="cs-CZ" sz="2400" dirty="0" smtClean="0"/>
              <a:t>o lásce </a:t>
            </a:r>
            <a:r>
              <a:rPr lang="cs-CZ" sz="2400" dirty="0"/>
              <a:t>k neznámé dívce na zábavě v hospodě</a:t>
            </a:r>
          </a:p>
          <a:p>
            <a:r>
              <a:rPr lang="cs-CZ" sz="2400" u="sng" dirty="0" smtClean="0">
                <a:solidFill>
                  <a:srgbClr val="00B050"/>
                </a:solidFill>
              </a:rPr>
              <a:t>PSÁNO </a:t>
            </a:r>
            <a:r>
              <a:rPr lang="cs-CZ" sz="2400" u="sng" dirty="0">
                <a:solidFill>
                  <a:srgbClr val="00B050"/>
                </a:solidFill>
              </a:rPr>
              <a:t>O LETOŠNÍCH DUŠIČKÁCH </a:t>
            </a:r>
            <a:r>
              <a:rPr lang="cs-CZ" sz="2400" dirty="0">
                <a:solidFill>
                  <a:srgbClr val="00B050"/>
                </a:solidFill>
              </a:rPr>
              <a:t>– </a:t>
            </a:r>
            <a:r>
              <a:rPr lang="cs-CZ" sz="2400" dirty="0" smtClean="0"/>
              <a:t>o slečně Máry, která </a:t>
            </a:r>
            <a:r>
              <a:rPr lang="cs-CZ" sz="2400" dirty="0"/>
              <a:t>si nedokázala zvolit ženich, a tak zůstala nakonec svobodná, nápadníci brzy zemřeli a slečna navštěvovala </a:t>
            </a:r>
            <a:r>
              <a:rPr lang="cs-CZ" sz="2400" dirty="0" smtClean="0"/>
              <a:t>hroby obou</a:t>
            </a:r>
            <a:endParaRPr lang="cs-CZ" sz="2400" dirty="0"/>
          </a:p>
          <a:p>
            <a:r>
              <a:rPr lang="cs-CZ" sz="2400" u="sng" dirty="0" smtClean="0">
                <a:solidFill>
                  <a:srgbClr val="00B050"/>
                </a:solidFill>
              </a:rPr>
              <a:t>PAN RYŠÁNEK A PAN SCHLEGL </a:t>
            </a:r>
            <a:r>
              <a:rPr lang="cs-CZ" sz="2400" dirty="0" smtClean="0">
                <a:solidFill>
                  <a:srgbClr val="00B050"/>
                </a:solidFill>
              </a:rPr>
              <a:t>– </a:t>
            </a:r>
            <a:r>
              <a:rPr lang="cs-CZ" sz="2400" dirty="0" smtClean="0"/>
              <a:t>o celoživotní nevraživosti dvou soků v lásce, která skončí díky nemoci jednoho z nich</a:t>
            </a:r>
          </a:p>
          <a:p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u="sng" dirty="0">
                <a:solidFill>
                  <a:srgbClr val="00B050"/>
                </a:solidFill>
              </a:rPr>
              <a:t>FIGURKY</a:t>
            </a:r>
            <a:r>
              <a:rPr lang="cs-CZ" sz="2400" dirty="0">
                <a:solidFill>
                  <a:srgbClr val="00B050"/>
                </a:solidFill>
              </a:rPr>
              <a:t> </a:t>
            </a:r>
            <a:r>
              <a:rPr lang="cs-CZ" sz="2400" dirty="0"/>
              <a:t>– úryvek ze zápisníku advokátního </a:t>
            </a:r>
            <a:r>
              <a:rPr lang="cs-CZ" sz="2400" dirty="0" smtClean="0"/>
              <a:t>koncipienta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1219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chemeClr val="accent6">
                    <a:lumMod val="75000"/>
                  </a:schemeClr>
                </a:solidFill>
              </a:rPr>
              <a:t>POVÍDKY MALOSTRANSKÉ</a:t>
            </a:r>
            <a:endParaRPr lang="cs-CZ" b="1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u="sng" dirty="0" smtClean="0">
                <a:solidFill>
                  <a:srgbClr val="00B050"/>
                </a:solidFill>
              </a:rPr>
              <a:t>HASTRMAN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– o panu Rybáři, který zjistil na sklonku svého života, že jeho sbírka kamenů je bezcenná, rodina však miluje pana Rybáře i chudého</a:t>
            </a:r>
          </a:p>
          <a:p>
            <a:r>
              <a:rPr lang="cs-CZ" u="sng" dirty="0" smtClean="0">
                <a:solidFill>
                  <a:srgbClr val="00B050"/>
                </a:solidFill>
              </a:rPr>
              <a:t>PŘIVEDLA ŽEBRÁKA NA MIZINU</a:t>
            </a:r>
            <a:r>
              <a:rPr lang="cs-CZ" u="sng" dirty="0" smtClean="0"/>
              <a:t> </a:t>
            </a:r>
            <a:r>
              <a:rPr lang="cs-CZ" dirty="0" smtClean="0"/>
              <a:t>– o závisti mezi žebráky a nečistém boji o místo k žebrání, který skončil smrtí žebráka</a:t>
            </a:r>
          </a:p>
          <a:p>
            <a:r>
              <a:rPr lang="cs-CZ" u="sng" dirty="0" smtClean="0">
                <a:solidFill>
                  <a:srgbClr val="00B050"/>
                </a:solidFill>
              </a:rPr>
              <a:t>JAK SI NAKOUŘIL PAN VOREL PĚNOVKU</a:t>
            </a:r>
            <a:r>
              <a:rPr lang="cs-CZ" b="1" u="sng" dirty="0" smtClean="0"/>
              <a:t> </a:t>
            </a:r>
            <a:r>
              <a:rPr lang="cs-CZ" dirty="0" smtClean="0"/>
              <a:t>– o tom, jak pomluvy a nepřátelství k „cizinci“ způsobí jeho smrt</a:t>
            </a:r>
          </a:p>
          <a:p>
            <a:r>
              <a:rPr lang="cs-CZ" u="sng" dirty="0" smtClean="0">
                <a:solidFill>
                  <a:srgbClr val="00B050"/>
                </a:solidFill>
              </a:rPr>
              <a:t>O MĚKKÉM SRDCI PANÍ RUSKY </a:t>
            </a:r>
            <a:r>
              <a:rPr lang="cs-CZ" dirty="0" smtClean="0"/>
              <a:t>– o ženě, která navštěvovala cizí pohřby a hodnotila na nich  životy nebožtíků </a:t>
            </a:r>
          </a:p>
          <a:p>
            <a:r>
              <a:rPr lang="cs-CZ" u="sng" dirty="0" smtClean="0">
                <a:solidFill>
                  <a:srgbClr val="00B050"/>
                </a:solidFill>
              </a:rPr>
              <a:t>DOKTOR KAZISVĚT </a:t>
            </a:r>
            <a:r>
              <a:rPr lang="cs-CZ" dirty="0" smtClean="0"/>
              <a:t>– o doktoru „morousovi “, ke kterému nechtěl nikdo chodit, ale který náhodou zachrání člověka před pohřbením zaživa</a:t>
            </a:r>
          </a:p>
          <a:p>
            <a:r>
              <a:rPr lang="cs-CZ" u="sng" dirty="0" smtClean="0">
                <a:solidFill>
                  <a:srgbClr val="00B050"/>
                </a:solidFill>
              </a:rPr>
              <a:t>JAK TO PŘIŠLO, ŽE DNE 20. SRPNA 1849, O PŮL JEDNÉ S POLEDNE</a:t>
            </a:r>
            <a:r>
              <a:rPr lang="cs-CZ" b="1" u="sng" dirty="0">
                <a:solidFill>
                  <a:srgbClr val="00B050"/>
                </a:solidFill>
              </a:rPr>
              <a:t> </a:t>
            </a:r>
            <a:r>
              <a:rPr lang="cs-CZ" u="sng" dirty="0" smtClean="0">
                <a:solidFill>
                  <a:srgbClr val="00B050"/>
                </a:solidFill>
              </a:rPr>
              <a:t>RAKOUSKO NEBYLO ROZBOŘENO </a:t>
            </a:r>
            <a:r>
              <a:rPr lang="cs-CZ" dirty="0" smtClean="0"/>
              <a:t>–  o tom, jak chtěli kluci napodobit slavné vojáky a zničit Rakousko, vše však skončilo dříve než začalo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814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CESTOPISY</a:t>
            </a:r>
            <a:endParaRPr lang="cs-CZ" b="1" u="sng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b="1" i="1" u="sng" dirty="0" smtClean="0">
                <a:solidFill>
                  <a:srgbClr val="FF6600"/>
                </a:solidFill>
              </a:rPr>
              <a:t> OBRAZY Z CIZINY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b="1" i="1" u="sng" dirty="0" smtClean="0">
                <a:solidFill>
                  <a:srgbClr val="FF6600"/>
                </a:solidFill>
              </a:rPr>
              <a:t> RŮZNÍ LIDÉ</a:t>
            </a:r>
          </a:p>
          <a:p>
            <a:pPr marL="0" indent="0">
              <a:buNone/>
            </a:pPr>
            <a:endParaRPr lang="cs-CZ" dirty="0"/>
          </a:p>
          <a:p>
            <a:pPr lvl="0"/>
            <a:r>
              <a:rPr lang="cs-CZ" dirty="0" smtClean="0"/>
              <a:t>postřehy z daleké cesty do Cařihradu a do Atiky</a:t>
            </a:r>
          </a:p>
          <a:p>
            <a:pPr lvl="0"/>
            <a:r>
              <a:rPr lang="cs-CZ" dirty="0" smtClean="0"/>
              <a:t>zachycují lidské osudy i obrazy měst</a:t>
            </a:r>
          </a:p>
        </p:txBody>
      </p:sp>
    </p:spTree>
    <p:extLst>
      <p:ext uri="{BB962C8B-B14F-4D97-AF65-F5344CB8AC3E}">
        <p14:creationId xmlns:p14="http://schemas.microsoft.com/office/powerpoint/2010/main" val="256323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FEJETONY</a:t>
            </a:r>
            <a:endParaRPr lang="cs-CZ" b="1" u="sng" dirty="0">
              <a:solidFill>
                <a:srgbClr val="FF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u="sng" dirty="0" smtClean="0">
                <a:solidFill>
                  <a:srgbClr val="FF9966"/>
                </a:solidFill>
              </a:rPr>
              <a:t>   STUDIE, KRÁTKÉ A KRATŠÍ</a:t>
            </a:r>
          </a:p>
          <a:p>
            <a:pPr marL="0" lvl="0" indent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b="1" i="1" u="sng" dirty="0" smtClean="0">
                <a:solidFill>
                  <a:srgbClr val="FF9966"/>
                </a:solidFill>
              </a:rPr>
              <a:t>   ŽERTY,HRAVÉ </a:t>
            </a:r>
            <a:r>
              <a:rPr lang="cs-CZ" b="1" i="1" u="sng" dirty="0">
                <a:solidFill>
                  <a:srgbClr val="FF9966"/>
                </a:solidFill>
              </a:rPr>
              <a:t>I </a:t>
            </a:r>
            <a:r>
              <a:rPr lang="cs-CZ" b="1" i="1" u="sng" dirty="0" smtClean="0">
                <a:solidFill>
                  <a:srgbClr val="FF9966"/>
                </a:solidFill>
              </a:rPr>
              <a:t>DRAVÉ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p</a:t>
            </a:r>
            <a:r>
              <a:rPr lang="cs-CZ" dirty="0" smtClean="0"/>
              <a:t>řes 2 tisíce humorných </a:t>
            </a:r>
            <a:r>
              <a:rPr lang="cs-CZ" dirty="0"/>
              <a:t>i</a:t>
            </a:r>
            <a:r>
              <a:rPr lang="cs-CZ" dirty="0" smtClean="0"/>
              <a:t> satirických glos a postřehů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660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POUŽITÉ MATERIÁLY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POLÁK, J.: Česká literatura 19. století. 1. vyd. SPN Praha 1990. </a:t>
            </a:r>
            <a:r>
              <a:rPr lang="cs-CZ" dirty="0" smtClean="0"/>
              <a:t>s.86 -89.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73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Metodické pokyny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 nového učiva</a:t>
            </a:r>
          </a:p>
          <a:p>
            <a:r>
              <a:rPr lang="cs-CZ" dirty="0" smtClean="0"/>
              <a:t>Zápis </a:t>
            </a:r>
            <a:r>
              <a:rPr lang="cs-CZ" smtClean="0"/>
              <a:t>nového učiva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28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237</Words>
  <Application>Microsoft Office PowerPoint</Application>
  <PresentationFormat>Předvádění na obrazovce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ČESKÁ LITERATURA 8-9 JAN NERUDA- PRÓZA</vt:lpstr>
      <vt:lpstr>JAN NERUDA</vt:lpstr>
      <vt:lpstr>POVÍDKY</vt:lpstr>
      <vt:lpstr>POVÍDKY MALOSTRANSKÉ</vt:lpstr>
      <vt:lpstr>POVÍDKY MALOSTRANSKÉ</vt:lpstr>
      <vt:lpstr>CESTOPISY</vt:lpstr>
      <vt:lpstr>FEJETONY</vt:lpstr>
      <vt:lpstr>POUŽITÉ MATERIÁLY</vt:lpstr>
      <vt:lpstr>Metodické pokyny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 NERUDA</dc:title>
  <dc:creator>Renata Krejčíková</dc:creator>
  <cp:lastModifiedBy>Renata Krejčíková</cp:lastModifiedBy>
  <cp:revision>12</cp:revision>
  <dcterms:created xsi:type="dcterms:W3CDTF">2011-08-16T15:58:18Z</dcterms:created>
  <dcterms:modified xsi:type="dcterms:W3CDTF">2012-08-16T11:44:06Z</dcterms:modified>
</cp:coreProperties>
</file>