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4E3D1-0BB3-4619-8FBB-24178601237D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3789-14C1-4322-8AEC-20C5E3434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40243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4E3D1-0BB3-4619-8FBB-24178601237D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3789-14C1-4322-8AEC-20C5E3434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9316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4E3D1-0BB3-4619-8FBB-24178601237D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3789-14C1-4322-8AEC-20C5E3434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625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4E3D1-0BB3-4619-8FBB-24178601237D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3789-14C1-4322-8AEC-20C5E3434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5411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4E3D1-0BB3-4619-8FBB-24178601237D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3789-14C1-4322-8AEC-20C5E3434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7318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4E3D1-0BB3-4619-8FBB-24178601237D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3789-14C1-4322-8AEC-20C5E3434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715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4E3D1-0BB3-4619-8FBB-24178601237D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3789-14C1-4322-8AEC-20C5E3434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50403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4E3D1-0BB3-4619-8FBB-24178601237D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3789-14C1-4322-8AEC-20C5E3434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909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4E3D1-0BB3-4619-8FBB-24178601237D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3789-14C1-4322-8AEC-20C5E3434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892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4E3D1-0BB3-4619-8FBB-24178601237D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3789-14C1-4322-8AEC-20C5E3434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3379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4E3D1-0BB3-4619-8FBB-24178601237D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3789-14C1-4322-8AEC-20C5E3434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4668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4E3D1-0BB3-4619-8FBB-24178601237D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3789-14C1-4322-8AEC-20C5E3434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162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19113" y="692150"/>
            <a:ext cx="7775575" cy="2016125"/>
          </a:xfrm>
        </p:spPr>
        <p:txBody>
          <a:bodyPr/>
          <a:lstStyle/>
          <a:p>
            <a:r>
              <a:rPr lang="cs-CZ" dirty="0" smtClean="0"/>
              <a:t>ČESKÁ LITERATURA 8 -9 </a:t>
            </a:r>
            <a:br>
              <a:rPr lang="cs-CZ" dirty="0" smtClean="0"/>
            </a:br>
            <a:r>
              <a:rPr lang="cs-CZ" dirty="0"/>
              <a:t>NEJSTARŠÍ ČESKÁ LITERATURA</a:t>
            </a:r>
            <a:endParaRPr lang="cs-CZ" dirty="0" smtClean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661025"/>
            <a:ext cx="8064500" cy="74295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584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 dirty="0" smtClean="0"/>
              <a:t>VY_32_INOVACE_X-A-13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14420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1124744"/>
            <a:ext cx="7484368" cy="2088231"/>
          </a:xfrm>
        </p:spPr>
        <p:txBody>
          <a:bodyPr/>
          <a:lstStyle/>
          <a:p>
            <a:r>
              <a:rPr lang="cs-CZ" dirty="0" smtClean="0"/>
              <a:t>NEJSTARŠÍ ČESKÁ LITERATURA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type="subTitle" idx="1"/>
          </p:nvPr>
        </p:nvSpPr>
        <p:spPr>
          <a:xfrm>
            <a:off x="1187624" y="3140968"/>
            <a:ext cx="5616624" cy="2472680"/>
          </a:xfrm>
        </p:spPr>
        <p:txBody>
          <a:bodyPr>
            <a:normAutofit fontScale="92500"/>
          </a:bodyPr>
          <a:lstStyle/>
          <a:p>
            <a:pPr lvl="3"/>
            <a:r>
              <a:rPr lang="cs-CZ" sz="5400" b="1" u="sng" dirty="0" smtClean="0">
                <a:solidFill>
                  <a:schemeClr val="accent3">
                    <a:lumMod val="75000"/>
                  </a:schemeClr>
                </a:solidFill>
              </a:rPr>
              <a:t>Kulturní jazyky </a:t>
            </a:r>
          </a:p>
          <a:p>
            <a:pPr lvl="3"/>
            <a:r>
              <a:rPr lang="cs-CZ" sz="5400" b="1" u="sng" dirty="0" smtClean="0">
                <a:solidFill>
                  <a:schemeClr val="accent3">
                    <a:lumMod val="75000"/>
                  </a:schemeClr>
                </a:solidFill>
              </a:rPr>
              <a:t>středověku</a:t>
            </a:r>
            <a:endParaRPr lang="cs-CZ" sz="5400" b="1" u="sng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5009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3">
                    <a:lumMod val="50000"/>
                  </a:schemeClr>
                </a:solidFill>
              </a:rPr>
              <a:t>staroslověnština</a:t>
            </a:r>
            <a:endParaRPr lang="cs-CZ" b="1" u="sng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= slovanský jazyk přinesený misionáři z Byzantské říše (Konstantinem a Metodějem) na Velkou Moravu</a:t>
            </a:r>
          </a:p>
          <a:p>
            <a:r>
              <a:rPr lang="cs-CZ" i="1" dirty="0">
                <a:solidFill>
                  <a:srgbClr val="92D050"/>
                </a:solidFill>
              </a:rPr>
              <a:t>l</a:t>
            </a:r>
            <a:r>
              <a:rPr lang="cs-CZ" i="1" dirty="0" smtClean="0">
                <a:solidFill>
                  <a:srgbClr val="92D050"/>
                </a:solidFill>
              </a:rPr>
              <a:t>iturgický jazyk východní církve</a:t>
            </a:r>
          </a:p>
          <a:p>
            <a:r>
              <a:rPr lang="cs-CZ" dirty="0" smtClean="0"/>
              <a:t>centrem užívání v Čechách byl Sázavský klášter</a:t>
            </a:r>
          </a:p>
          <a:p>
            <a:r>
              <a:rPr lang="cs-CZ" b="1" u="sng" dirty="0" smtClean="0">
                <a:solidFill>
                  <a:srgbClr val="FF5050"/>
                </a:solidFill>
              </a:rPr>
              <a:t>užívala se od 9. do 11.století</a:t>
            </a:r>
            <a:endParaRPr lang="cs-CZ" b="1" u="sng" dirty="0">
              <a:solidFill>
                <a:srgbClr val="FF5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2839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3">
                    <a:lumMod val="50000"/>
                  </a:schemeClr>
                </a:solidFill>
              </a:rPr>
              <a:t>latina</a:t>
            </a:r>
            <a:endParaRPr lang="cs-CZ" b="1" u="sng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 </a:t>
            </a:r>
            <a:r>
              <a:rPr lang="cs-CZ" i="1" dirty="0" smtClean="0">
                <a:solidFill>
                  <a:srgbClr val="92D050"/>
                </a:solidFill>
              </a:rPr>
              <a:t>liturgický jazyk západní církve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b="1" u="sng" dirty="0" smtClean="0">
                <a:solidFill>
                  <a:srgbClr val="FF5050"/>
                </a:solidFill>
              </a:rPr>
              <a:t>převažovala od konce 10. do přelomu 13. a 14.století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od poloviny 14. století  ustupuje před češtinou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9642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3"/>
                </a:solidFill>
              </a:rPr>
              <a:t>čeština</a:t>
            </a:r>
            <a:endParaRPr lang="cs-CZ" b="1" u="sng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/>
              <a:t>byla </a:t>
            </a:r>
            <a:r>
              <a:rPr lang="cs-CZ" dirty="0">
                <a:solidFill>
                  <a:srgbClr val="FF5050"/>
                </a:solidFill>
              </a:rPr>
              <a:t>spojena s</a:t>
            </a:r>
            <a:r>
              <a:rPr lang="cs-CZ" dirty="0"/>
              <a:t> tzv. </a:t>
            </a:r>
            <a:r>
              <a:rPr lang="cs-CZ" dirty="0">
                <a:solidFill>
                  <a:srgbClr val="FF5050"/>
                </a:solidFill>
              </a:rPr>
              <a:t>laicizací literatury </a:t>
            </a:r>
            <a:r>
              <a:rPr lang="cs-CZ" dirty="0"/>
              <a:t>(= </a:t>
            </a:r>
            <a:r>
              <a:rPr lang="cs-CZ" dirty="0" smtClean="0">
                <a:solidFill>
                  <a:srgbClr val="FF5050"/>
                </a:solidFill>
              </a:rPr>
              <a:t>zesvětštěním</a:t>
            </a:r>
            <a:r>
              <a:rPr lang="cs-CZ" dirty="0" smtClean="0"/>
              <a:t>)  </a:t>
            </a:r>
            <a:r>
              <a:rPr lang="cs-CZ" dirty="0"/>
              <a:t>– objevují se nové žánry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byla užívána především šlechtou  a měšťany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b="1" u="sng" dirty="0" smtClean="0">
                <a:solidFill>
                  <a:srgbClr val="FF5050"/>
                </a:solidFill>
              </a:rPr>
              <a:t>převažuje  od poloviny  14. století</a:t>
            </a:r>
          </a:p>
        </p:txBody>
      </p:sp>
    </p:spTree>
    <p:extLst>
      <p:ext uri="{BB962C8B-B14F-4D97-AF65-F5344CB8AC3E}">
        <p14:creationId xmlns:p14="http://schemas.microsoft.com/office/powerpoint/2010/main" val="906968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SOUKAL. J.: Literární výchova pro 2.stupeň základní školy. 1. vyd. SPN Praha 2002.s.56 – 66.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5189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Metodické pokyny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 nového učiva</a:t>
            </a:r>
          </a:p>
          <a:p>
            <a:r>
              <a:rPr lang="cs-CZ" dirty="0" smtClean="0"/>
              <a:t>Zápis </a:t>
            </a:r>
            <a:r>
              <a:rPr lang="cs-CZ" smtClean="0"/>
              <a:t>nového učiva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924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137</Words>
  <Application>Microsoft Office PowerPoint</Application>
  <PresentationFormat>Předvádění na obrazovce (4:3)</PresentationFormat>
  <Paragraphs>23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ČESKÁ LITERATURA 8 -9  NEJSTARŠÍ ČESKÁ LITERATURA</vt:lpstr>
      <vt:lpstr>NEJSTARŠÍ ČESKÁ LITERATURA</vt:lpstr>
      <vt:lpstr>staroslověnština</vt:lpstr>
      <vt:lpstr>latina</vt:lpstr>
      <vt:lpstr>čeština</vt:lpstr>
      <vt:lpstr>POUŽITÉ MATERIÁLY</vt:lpstr>
      <vt:lpstr>Metodické pokyny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NEJSTARŠÍ ČESKÁ LITERATURA</dc:title>
  <dc:creator>Renata Krejčíková</dc:creator>
  <cp:lastModifiedBy>Renata Krejčíková</cp:lastModifiedBy>
  <cp:revision>16</cp:revision>
  <dcterms:created xsi:type="dcterms:W3CDTF">2011-08-25T20:56:49Z</dcterms:created>
  <dcterms:modified xsi:type="dcterms:W3CDTF">2012-08-16T11:52:06Z</dcterms:modified>
</cp:coreProperties>
</file>