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2"/>
  </p:notesMasterIdLst>
  <p:handoutMasterIdLst>
    <p:handoutMasterId r:id="rId13"/>
  </p:handout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0066CC"/>
    <a:srgbClr val="66FF33"/>
    <a:srgbClr val="FF99FF"/>
    <a:srgbClr val="A9D3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343295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043767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840760" cy="18722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Informatika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VII.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celek: Poučení o bezpečnosti, </a:t>
            </a:r>
            <a:b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seznámení s náplní předmětu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i="1" dirty="0" err="1" smtClean="0"/>
              <a:t>Mgr.Jana</a:t>
            </a:r>
            <a:r>
              <a:rPr lang="cs-CZ" i="1" dirty="0" smtClean="0"/>
              <a:t> </a:t>
            </a:r>
            <a:r>
              <a:rPr lang="cs-CZ" i="1" dirty="0" err="1" smtClean="0"/>
              <a:t>Hložková</a:t>
            </a:r>
            <a:endParaRPr lang="cs-CZ" i="1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6.9.2010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5889848" cy="457200"/>
          </a:xfrm>
        </p:spPr>
        <p:txBody>
          <a:bodyPr/>
          <a:lstStyle/>
          <a:p>
            <a:r>
              <a:rPr lang="cs-CZ" dirty="0" smtClean="0"/>
              <a:t>EU do škol šablona III/2 Inovace a zkvalitnění výuky prostřednictvím ICT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Seznámení s řádem učebny PAVUČINA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Žáci  mohou v učebně pracovat pouze pod dozorem pedagogického pracovníka školy, v odpoledních hodinách pod dozorem pověřené osoby, který koná v učebně službu.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Provoz učebny se řídí rozvrhem, který je umístěn u vchodu do učebny a v zasedací místnosti školy. 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Pokud </a:t>
            </a:r>
            <a:r>
              <a:rPr lang="cs-CZ" dirty="0" smtClean="0"/>
              <a:t>chce učebnu navštívit vyučující s žáky mimo stanovený rozvrh nahlásí tuto skutečnost správci učebny jeden den předem.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Žáci mohou využívat veškeré vybavení počítačové učebny. tj. počítače a na nich instalovaný software, tiskárny, CD disky, knihy a časopisy, internet. CD disky, knihy a časopisy si lze zapůjčit v rámci učebny pouze se souhlasem dozírajícího. Domů je lze zapůjčit pouze se souhlasem správce učebny. </a:t>
            </a:r>
          </a:p>
          <a:p>
            <a:pPr marL="514350" lvl="0" indent="-514350"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548680"/>
            <a:ext cx="7772400" cy="5471120"/>
          </a:xfrm>
        </p:spPr>
        <p:txBody>
          <a:bodyPr/>
          <a:lstStyle/>
          <a:p>
            <a:pPr marL="514350" lvl="0" indent="-514350">
              <a:buFont typeface="+mj-lt"/>
              <a:buAutoNum type="arabicPeriod" startAt="4"/>
            </a:pPr>
            <a:r>
              <a:rPr lang="cs-CZ" dirty="0" smtClean="0"/>
              <a:t>Žáci jsou před začátkem práce s počítačem povinni zkontrolovat stav počítače a příslušenství a zjištěné závady ihned nahlásit vyučujícímu, nebo jiné zodpovědné osobě (službě, správci učebny). 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cs-CZ" dirty="0" smtClean="0"/>
              <a:t>Uživatele musí znát obsahy dokumentů a vývěsek, které jsou spojeny s využíváním výpočetní techniky a počítačové učebny a jsou povinni se jimi řídit. (Jednotlivé dokumenty jsou umístěny na dveřích učebny a v </a:t>
            </a:r>
            <a:r>
              <a:rPr lang="cs-CZ" i="1" dirty="0" smtClean="0"/>
              <a:t>www</a:t>
            </a:r>
            <a:r>
              <a:rPr lang="cs-CZ" dirty="0" smtClean="0"/>
              <a:t> podobě na nástěnce v sekci škola ve složce Bezpečnost). 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cs-CZ" dirty="0" smtClean="0"/>
              <a:t>Je zakázáno jakkoliv poškozovat zařízení učebny. 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cs-CZ" dirty="0" smtClean="0"/>
              <a:t>Je zakázáno rozebírat počítače a jejich sestavy. 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764704"/>
            <a:ext cx="7772400" cy="5255096"/>
          </a:xfrm>
        </p:spPr>
        <p:txBody>
          <a:bodyPr/>
          <a:lstStyle/>
          <a:p>
            <a:pPr marL="514350" indent="-514350">
              <a:buFont typeface="+mj-lt"/>
              <a:buAutoNum type="arabicPeriod" startAt="8"/>
            </a:pPr>
            <a:r>
              <a:rPr lang="cs-CZ" dirty="0" smtClean="0"/>
              <a:t>Je zakázáno dotýkat se a jakkoliv manipulovat s přívody a vedením el. proudu.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cs-CZ" dirty="0" smtClean="0"/>
              <a:t>Je zakázáno jakkoliv měnit nastavení, konfiguraci či komponenty řídícího počítače</a:t>
            </a:r>
          </a:p>
          <a:p>
            <a:pPr marL="514350" lvl="0" indent="-514350">
              <a:buFont typeface="+mj-lt"/>
              <a:buAutoNum type="arabicPeriod" startAt="8"/>
            </a:pPr>
            <a:r>
              <a:rPr lang="cs-CZ" dirty="0" smtClean="0"/>
              <a:t>Je zakázáno získávat a používat neoprávněné přístupy k programům, informacím, privilegovaným stavům, k datům jiných uživatelů apod. Nastane-li takový stav neúmyslně, je uživatel povinen neprodleně informovat správce sítě nebo službu konajícího osobu. </a:t>
            </a:r>
          </a:p>
          <a:p>
            <a:pPr marL="514350" lvl="0" indent="-514350">
              <a:buFont typeface="+mj-lt"/>
              <a:buAutoNum type="arabicPeriod" startAt="8"/>
            </a:pPr>
            <a:r>
              <a:rPr lang="cs-CZ" dirty="0" smtClean="0"/>
              <a:t>Je zakázáno uchovávat vlastní data na jiném místě než na osobním disku . 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332656"/>
            <a:ext cx="7772400" cy="5687144"/>
          </a:xfrm>
        </p:spPr>
        <p:txBody>
          <a:bodyPr>
            <a:normAutofit fontScale="92500" lnSpcReduction="20000"/>
          </a:bodyPr>
          <a:lstStyle/>
          <a:p>
            <a:pPr marL="514350" lvl="0" indent="-514350">
              <a:buFont typeface="+mj-lt"/>
              <a:buAutoNum type="arabicPeriod" startAt="12"/>
            </a:pPr>
            <a:r>
              <a:rPr lang="cs-CZ" dirty="0" smtClean="0"/>
              <a:t>Je zakázáno spouštět jakékoliv programy z disket či jiných výměnných médií. </a:t>
            </a:r>
          </a:p>
          <a:p>
            <a:pPr marL="514350" lvl="0" indent="-514350">
              <a:buFont typeface="+mj-lt"/>
              <a:buAutoNum type="arabicPeriod" startAt="12"/>
            </a:pPr>
            <a:r>
              <a:rPr lang="cs-CZ" dirty="0" smtClean="0"/>
              <a:t>Je zakázáno kopírovat do sítě a na lokální disky jakákoliv data bez souhlasu  správce učebny</a:t>
            </a:r>
          </a:p>
          <a:p>
            <a:pPr marL="514350" lvl="0" indent="-514350">
              <a:buFont typeface="+mj-lt"/>
              <a:buAutoNum type="arabicPeriod" startAt="12"/>
            </a:pPr>
            <a:r>
              <a:rPr lang="cs-CZ" dirty="0" smtClean="0"/>
              <a:t>Je zakázáno kopírovat na externí média ze sítě, z lokálních disků, INTERNETU apod. jakákoliv data bez souhlasu pedagoga či správce sítě. (To ustanovení se nevztahuje na vlastní produkty). </a:t>
            </a:r>
          </a:p>
          <a:p>
            <a:pPr marL="514350" lvl="0" indent="-514350">
              <a:buFont typeface="+mj-lt"/>
              <a:buAutoNum type="arabicPeriod" startAt="12"/>
            </a:pPr>
            <a:r>
              <a:rPr lang="cs-CZ" dirty="0" smtClean="0"/>
              <a:t>Je zakázáno používat jakýkoliv software, k jehož používání nemá uživatel oprávnění (za používání se považuje i pasivní umístění tohoto software na osobních discích, WWW stránkách či FTP serveru). </a:t>
            </a:r>
          </a:p>
          <a:p>
            <a:pPr marL="514350" lvl="0" indent="-514350">
              <a:buFont typeface="+mj-lt"/>
              <a:buAutoNum type="arabicPeriod" startAt="12"/>
            </a:pPr>
            <a:r>
              <a:rPr lang="cs-CZ" dirty="0" smtClean="0"/>
              <a:t>Je zakázáno zneužívat počítačové sítě k šíření informací, které jsou v rozporu se zákonem nebo které by mohly poškodit dobré jméno školy. Dále je zakázáno šířit komerční, politické, náboženské, nacionální a jiné propagandy. 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692696"/>
            <a:ext cx="7772400" cy="5327104"/>
          </a:xfrm>
        </p:spPr>
        <p:txBody>
          <a:bodyPr>
            <a:normAutofit fontScale="92500" lnSpcReduction="10000"/>
          </a:bodyPr>
          <a:lstStyle/>
          <a:p>
            <a:pPr marL="514350" lvl="0" indent="-514350">
              <a:buFont typeface="+mj-lt"/>
              <a:buAutoNum type="arabicPeriod" startAt="17"/>
            </a:pPr>
            <a:r>
              <a:rPr lang="cs-CZ" dirty="0" smtClean="0"/>
              <a:t>Je zakázáno odesílat poštu, která svým obsahem obtěžuje či uráží ostatní uživatele. Elektronický dopis je nutné považovat za otevřenou zásilku a proto je zakázáno používání vulgarismů apod. </a:t>
            </a:r>
          </a:p>
          <a:p>
            <a:pPr marL="514350" lvl="0" indent="-514350">
              <a:buFont typeface="+mj-lt"/>
              <a:buAutoNum type="arabicPeriod" startAt="17"/>
            </a:pPr>
            <a:r>
              <a:rPr lang="cs-CZ" dirty="0" smtClean="0"/>
              <a:t>Je zakázáno používat programy, </a:t>
            </a:r>
            <a:r>
              <a:rPr lang="cs-CZ" dirty="0" err="1" smtClean="0"/>
              <a:t>javovské</a:t>
            </a:r>
            <a:r>
              <a:rPr lang="cs-CZ" dirty="0" smtClean="0"/>
              <a:t> </a:t>
            </a:r>
            <a:r>
              <a:rPr lang="cs-CZ" dirty="0" err="1" smtClean="0"/>
              <a:t>applety</a:t>
            </a:r>
            <a:r>
              <a:rPr lang="cs-CZ" dirty="0" smtClean="0"/>
              <a:t> a jiné aplikace, které svým používáním nadměrně zatěžují klávesnici (např. hry apod.). </a:t>
            </a:r>
          </a:p>
          <a:p>
            <a:pPr marL="514350" lvl="0" indent="-514350">
              <a:buFont typeface="+mj-lt"/>
              <a:buAutoNum type="arabicPeriod" startAt="17"/>
            </a:pPr>
            <a:r>
              <a:rPr lang="cs-CZ" dirty="0" smtClean="0"/>
              <a:t>Je zakázáno jíst a pít v učebně. </a:t>
            </a:r>
          </a:p>
          <a:p>
            <a:pPr marL="514350" lvl="0" indent="-514350">
              <a:buFont typeface="+mj-lt"/>
              <a:buAutoNum type="arabicPeriod" startAt="17"/>
            </a:pPr>
            <a:r>
              <a:rPr lang="cs-CZ" dirty="0" smtClean="0"/>
              <a:t>Při nedodržování pravidel řádu učebny se postupuje kázeňsky dle školního řádu, zákazem vstupu do počítačové učebny (kromě výuky </a:t>
            </a:r>
            <a:r>
              <a:rPr lang="cs-CZ" dirty="0" err="1" smtClean="0"/>
              <a:t>inf</a:t>
            </a:r>
            <a:r>
              <a:rPr lang="cs-CZ" dirty="0" smtClean="0"/>
              <a:t>) </a:t>
            </a:r>
          </a:p>
          <a:p>
            <a:pPr marL="514350" lvl="0" indent="-514350">
              <a:buFont typeface="+mj-lt"/>
              <a:buAutoNum type="arabicPeriod" startAt="17"/>
            </a:pPr>
            <a:r>
              <a:rPr lang="cs-CZ" dirty="0" smtClean="0"/>
              <a:t>Zákonný zástupce žáka je povinen uhradit veškeré náklady na odstranění následků jednání jeho dítěte pokud způsobil žák škodu úmyslně. (oprava, </a:t>
            </a:r>
            <a:r>
              <a:rPr lang="cs-CZ" dirty="0" err="1" smtClean="0"/>
              <a:t>odvirování</a:t>
            </a:r>
            <a:r>
              <a:rPr lang="cs-CZ" dirty="0" smtClean="0"/>
              <a:t>…) 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764704"/>
            <a:ext cx="7772400" cy="5255096"/>
          </a:xfrm>
        </p:spPr>
        <p:txBody>
          <a:bodyPr>
            <a:normAutofit lnSpcReduction="10000"/>
          </a:bodyPr>
          <a:lstStyle/>
          <a:p>
            <a:pPr marL="514350" lvl="0" indent="-514350">
              <a:buFont typeface="+mj-lt"/>
              <a:buAutoNum type="arabicPeriod" startAt="22"/>
            </a:pPr>
            <a:r>
              <a:rPr lang="cs-CZ" dirty="0" smtClean="0"/>
              <a:t>Pracovník, který v učebně koná dozor nebo výuku je odpovědný za to, že při odchodu uzavře všechna okna, vypne všechny pracovní stanice i monitory a vypne všechny ostatní zařízení.</a:t>
            </a:r>
          </a:p>
          <a:p>
            <a:pPr marL="514350" indent="-514350">
              <a:buFont typeface="+mj-lt"/>
              <a:buAutoNum type="arabicPeriod" startAt="22"/>
            </a:pPr>
            <a:r>
              <a:rPr lang="cs-CZ" dirty="0" smtClean="0"/>
              <a:t>Provoz učebny začíná v 7.00 (mříž odemkne uklízečka v budově) a končí pokud rozvrh neurčí jinak v 16.00 (mříž uzamyká uklízečka v budově). </a:t>
            </a:r>
          </a:p>
          <a:p>
            <a:pPr marL="514350" indent="-514350">
              <a:buFont typeface="+mj-lt"/>
              <a:buAutoNum type="arabicPeriod" startAt="22"/>
            </a:pPr>
            <a:r>
              <a:rPr lang="cs-CZ" dirty="0" smtClean="0"/>
              <a:t>Zaměstnanec, který užívá učebnu nepravidelně si klíče vyzvedne u správce učebny a po ukončení práce v učebně je vrátí zpět</a:t>
            </a:r>
          </a:p>
          <a:p>
            <a:pPr marL="514350" indent="-514350">
              <a:buFont typeface="+mj-lt"/>
              <a:buAutoNum type="arabicPeriod" startAt="22"/>
            </a:pPr>
            <a:r>
              <a:rPr lang="cs-CZ" dirty="0" smtClean="0"/>
              <a:t>Požadavky na obsazení vyučovací hodiny mimo hodiny informatiky se hlásí zástupci ředitele v přípravném týdnu (poslední týden v srpnu)</a:t>
            </a:r>
          </a:p>
          <a:p>
            <a:pPr marL="514350" lvl="0" indent="-514350">
              <a:buFont typeface="+mj-lt"/>
              <a:buAutoNum type="arabicPeriod" startAt="22"/>
            </a:pPr>
            <a:endParaRPr lang="cs-CZ" dirty="0" smtClean="0"/>
          </a:p>
          <a:p>
            <a:pPr marL="514350" indent="-514350">
              <a:buFont typeface="+mj-lt"/>
              <a:buAutoNum type="arabicPeriod" startAt="22"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Stručné seznámení s obsahem učiva sedmého ročníku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Informace z oblasti hardwaru</a:t>
            </a:r>
          </a:p>
          <a:p>
            <a:pPr lvl="1"/>
            <a:r>
              <a:rPr lang="cs-CZ" dirty="0" smtClean="0"/>
              <a:t>Historie vývoje VT</a:t>
            </a:r>
          </a:p>
          <a:p>
            <a:pPr lvl="1"/>
            <a:r>
              <a:rPr lang="cs-CZ" dirty="0" smtClean="0"/>
              <a:t>Základy práce s informacemi</a:t>
            </a:r>
          </a:p>
          <a:p>
            <a:pPr lvl="1"/>
            <a:r>
              <a:rPr lang="cs-CZ" dirty="0" smtClean="0"/>
              <a:t>Základní deska</a:t>
            </a:r>
          </a:p>
          <a:p>
            <a:pPr lvl="1"/>
            <a:r>
              <a:rPr lang="cs-CZ" dirty="0" smtClean="0"/>
              <a:t>Externí zařízení</a:t>
            </a:r>
          </a:p>
          <a:p>
            <a:pPr lvl="1"/>
            <a:r>
              <a:rPr lang="cs-CZ" dirty="0" smtClean="0"/>
              <a:t>Záznamová média</a:t>
            </a:r>
          </a:p>
          <a:p>
            <a:r>
              <a:rPr lang="cs-CZ" dirty="0" smtClean="0"/>
              <a:t>Práce s emailem</a:t>
            </a:r>
          </a:p>
          <a:p>
            <a:pPr lvl="1"/>
            <a:r>
              <a:rPr lang="cs-CZ" dirty="0" smtClean="0"/>
              <a:t>Doplnění učiva z minulého ročníku</a:t>
            </a:r>
          </a:p>
          <a:p>
            <a:pPr lvl="1"/>
            <a:r>
              <a:rPr lang="cs-CZ" dirty="0" smtClean="0"/>
              <a:t>Nebezpečí při práci s emailem</a:t>
            </a:r>
            <a:r>
              <a:rPr lang="cs-CZ" smtClean="0"/>
              <a:t>, SPAM,….</a:t>
            </a:r>
            <a:endParaRPr lang="cs-CZ" dirty="0" smtClean="0"/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980728"/>
            <a:ext cx="7772400" cy="5039072"/>
          </a:xfrm>
        </p:spPr>
        <p:txBody>
          <a:bodyPr/>
          <a:lstStyle/>
          <a:p>
            <a:r>
              <a:rPr lang="cs-CZ" dirty="0" smtClean="0"/>
              <a:t>Operační systém WINDOWS</a:t>
            </a:r>
          </a:p>
          <a:p>
            <a:pPr lvl="1"/>
            <a:r>
              <a:rPr lang="cs-CZ" dirty="0" smtClean="0"/>
              <a:t>Prostředí systému</a:t>
            </a:r>
          </a:p>
          <a:p>
            <a:pPr lvl="1"/>
            <a:r>
              <a:rPr lang="cs-CZ" dirty="0" smtClean="0"/>
              <a:t>Programy pracující v systému</a:t>
            </a:r>
          </a:p>
          <a:p>
            <a:pPr lvl="1"/>
            <a:r>
              <a:rPr lang="cs-CZ" dirty="0" smtClean="0"/>
              <a:t>Stromová struktura</a:t>
            </a:r>
          </a:p>
          <a:p>
            <a:r>
              <a:rPr lang="cs-CZ" dirty="0" smtClean="0"/>
              <a:t>Práce s textovým editorem WORD</a:t>
            </a:r>
          </a:p>
          <a:p>
            <a:r>
              <a:rPr lang="cs-CZ" dirty="0" smtClean="0"/>
              <a:t>Práce s prezentačním programem POWERPOINT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Informatika </a:t>
            </a:r>
            <a:r>
              <a:rPr lang="cs-CZ" dirty="0" smtClean="0"/>
              <a:t>pro základní školy </a:t>
            </a:r>
            <a:r>
              <a:rPr lang="cs-CZ" dirty="0" err="1" smtClean="0"/>
              <a:t>Computer</a:t>
            </a:r>
            <a:r>
              <a:rPr lang="cs-CZ" dirty="0" smtClean="0"/>
              <a:t> </a:t>
            </a:r>
            <a:r>
              <a:rPr lang="cs-CZ" dirty="0" err="1" smtClean="0"/>
              <a:t>press</a:t>
            </a:r>
            <a:endParaRPr lang="cs-CZ" dirty="0" smtClean="0"/>
          </a:p>
          <a:p>
            <a:r>
              <a:rPr lang="cs-CZ" smtClean="0"/>
              <a:t>Informatika </a:t>
            </a:r>
            <a:r>
              <a:rPr lang="cs-CZ" dirty="0" smtClean="0"/>
              <a:t>a výpočetní technika </a:t>
            </a:r>
            <a:r>
              <a:rPr lang="cs-CZ" dirty="0" err="1" smtClean="0"/>
              <a:t>Kompedium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Vnitřní předpisy školy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126</TotalTime>
  <Words>462</Words>
  <Application>Microsoft Office PowerPoint</Application>
  <PresentationFormat>Předvádění na obrazovce (4:3)</PresentationFormat>
  <Paragraphs>81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Základní škola a mateřská škola Staré Město   Interaktivní škola pro žáka 21.století</vt:lpstr>
      <vt:lpstr>Seznámení s řádem učebny PAVUČINA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Stručné seznámení s obsahem učiva sedmého ročníku</vt:lpstr>
      <vt:lpstr>Prezentace aplikace PowerPoint</vt:lpstr>
      <vt:lpstr>Přehled zdrojů a odkazů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icts</cp:lastModifiedBy>
  <cp:revision>25</cp:revision>
  <dcterms:created xsi:type="dcterms:W3CDTF">2010-07-04T09:26:34Z</dcterms:created>
  <dcterms:modified xsi:type="dcterms:W3CDTF">2012-10-28T09:29:03Z</dcterms:modified>
</cp:coreProperties>
</file>