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4" r:id="rId1"/>
  </p:sldMasterIdLst>
  <p:notesMasterIdLst>
    <p:notesMasterId r:id="rId14"/>
  </p:notesMasterIdLst>
  <p:handoutMasterIdLst>
    <p:handoutMasterId r:id="rId15"/>
  </p:handoutMasterIdLst>
  <p:sldIdLst>
    <p:sldId id="261" r:id="rId2"/>
    <p:sldId id="267" r:id="rId3"/>
    <p:sldId id="268" r:id="rId4"/>
    <p:sldId id="269" r:id="rId5"/>
    <p:sldId id="259" r:id="rId6"/>
    <p:sldId id="262" r:id="rId7"/>
    <p:sldId id="263" r:id="rId8"/>
    <p:sldId id="264" r:id="rId9"/>
    <p:sldId id="270" r:id="rId10"/>
    <p:sldId id="265" r:id="rId11"/>
    <p:sldId id="266" r:id="rId12"/>
    <p:sldId id="260"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66"/>
    <a:srgbClr val="0066CC"/>
    <a:srgbClr val="66FF33"/>
    <a:srgbClr val="FF99FF"/>
    <a:srgbClr val="A9D3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58" autoAdjust="0"/>
  </p:normalViewPr>
  <p:slideViewPr>
    <p:cSldViewPr>
      <p:cViewPr>
        <p:scale>
          <a:sx n="77" d="100"/>
          <a:sy n="77" d="100"/>
        </p:scale>
        <p:origin x="-117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692CDFC-8FD0-49DC-A0A4-ED42502CDC35}" type="datetimeFigureOut">
              <a:rPr lang="cs-CZ" smtClean="0"/>
              <a:pPr/>
              <a:t>28.10.2012</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EC2A71F-541F-4D21-B04C-84FAB2006B03}" type="slidenum">
              <a:rPr lang="cs-CZ" smtClean="0"/>
              <a:pPr/>
              <a:t>‹#›</a:t>
            </a:fld>
            <a:endParaRPr lang="cs-CZ"/>
          </a:p>
        </p:txBody>
      </p:sp>
    </p:spTree>
    <p:extLst>
      <p:ext uri="{BB962C8B-B14F-4D97-AF65-F5344CB8AC3E}">
        <p14:creationId xmlns:p14="http://schemas.microsoft.com/office/powerpoint/2010/main" val="2745686050"/>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47D9224-DE73-446D-BF98-EEBBFC187DC5}" type="datetimeFigureOut">
              <a:rPr lang="cs-CZ" smtClean="0"/>
              <a:pPr/>
              <a:t>28.10.2012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561369-3170-43D5-BE99-2362ADE0537C}" type="slidenum">
              <a:rPr lang="cs-CZ" smtClean="0"/>
              <a:pPr/>
              <a:t>‹#›</a:t>
            </a:fld>
            <a:endParaRPr lang="cs-CZ"/>
          </a:p>
        </p:txBody>
      </p:sp>
    </p:spTree>
    <p:extLst>
      <p:ext uri="{BB962C8B-B14F-4D97-AF65-F5344CB8AC3E}">
        <p14:creationId xmlns:p14="http://schemas.microsoft.com/office/powerpoint/2010/main" val="256608384"/>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záhlaví 3"/>
          <p:cNvSpPr>
            <a:spLocks noGrp="1"/>
          </p:cNvSpPr>
          <p:nvPr>
            <p:ph type="hdr" sz="quarter" idx="10"/>
          </p:nvPr>
        </p:nvSpPr>
        <p:spPr/>
        <p:txBody>
          <a:bodyPr/>
          <a:lstStyle/>
          <a:p>
            <a:r>
              <a:rPr lang="cs-CZ" smtClean="0"/>
              <a:t>ZŠaMŠ Staré Město, Jamnická 270</a:t>
            </a:r>
            <a:endParaRPr lang="cs-CZ"/>
          </a:p>
        </p:txBody>
      </p:sp>
      <p:sp>
        <p:nvSpPr>
          <p:cNvPr id="5" name="Zástupný symbol pro zápatí 4"/>
          <p:cNvSpPr>
            <a:spLocks noGrp="1"/>
          </p:cNvSpPr>
          <p:nvPr>
            <p:ph type="ftr" sz="quarter" idx="11"/>
          </p:nvPr>
        </p:nvSpPr>
        <p:spPr/>
        <p:txBody>
          <a:bodyPr/>
          <a:lstStyle/>
          <a:p>
            <a:r>
              <a:rPr lang="cs-CZ" smtClean="0"/>
              <a:t>Interaktivní škola pro 21.století</a:t>
            </a:r>
            <a:endParaRPr lang="cs-CZ"/>
          </a:p>
        </p:txBody>
      </p:sp>
      <p:sp>
        <p:nvSpPr>
          <p:cNvPr id="6" name="Zástupný symbol pro číslo snímku 5"/>
          <p:cNvSpPr>
            <a:spLocks noGrp="1"/>
          </p:cNvSpPr>
          <p:nvPr>
            <p:ph type="sldNum" sz="quarter" idx="12"/>
          </p:nvPr>
        </p:nvSpPr>
        <p:spPr/>
        <p:txBody>
          <a:bodyPr/>
          <a:lstStyle/>
          <a:p>
            <a:fld id="{3D561369-3170-43D5-BE99-2362ADE0537C}" type="slidenum">
              <a:rPr lang="cs-CZ" smtClean="0"/>
              <a:pPr/>
              <a:t>5</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923685F3-E133-4858-B294-0C6E49408448}" type="datetime1">
              <a:rPr lang="cs-CZ" smtClean="0"/>
              <a:pPr/>
              <a:t>28.10.2012</a:t>
            </a:fld>
            <a:endParaRPr lang="cs-CZ"/>
          </a:p>
        </p:txBody>
      </p:sp>
      <p:sp>
        <p:nvSpPr>
          <p:cNvPr id="17" name="Zástupný symbol pro zápatí 16"/>
          <p:cNvSpPr>
            <a:spLocks noGrp="1"/>
          </p:cNvSpPr>
          <p:nvPr>
            <p:ph type="ftr" sz="quarter" idx="11"/>
          </p:nvPr>
        </p:nvSpPr>
        <p:spPr/>
        <p:txBody>
          <a:bodyPr/>
          <a:lstStyle/>
          <a:p>
            <a:r>
              <a:rPr lang="cs-CZ" smtClean="0"/>
              <a:t>EU do škol</a:t>
            </a:r>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83FA5E7F-1F9C-46F3-BFDD-38517685D8EC}"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65F9F2B9-68B8-4300-A6EA-D1F6D8B8F950}" type="datetime1">
              <a:rPr lang="cs-CZ" smtClean="0"/>
              <a:pPr/>
              <a:t>28.10.2012</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D13E955E-D009-4903-8C19-D9F05332AE09}" type="datetime1">
              <a:rPr lang="cs-CZ" smtClean="0"/>
              <a:pPr/>
              <a:t>28.10.2012</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r>
              <a:rPr lang="cs-CZ" smtClean="0"/>
              <a:t>EU do škol</a:t>
            </a:r>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9CBB2F36-BD2C-49D8-8191-9D7331C24EE2}" type="datetime1">
              <a:rPr lang="cs-CZ" smtClean="0"/>
              <a:pPr/>
              <a:t>28.10.2012</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502112E3-0750-447A-90FE-A30DF891D1BB}" type="datetime1">
              <a:rPr lang="cs-CZ" smtClean="0"/>
              <a:pPr/>
              <a:t>28.10.2012</a:t>
            </a:fld>
            <a:endParaRPr lang="cs-CZ"/>
          </a:p>
        </p:txBody>
      </p:sp>
      <p:sp>
        <p:nvSpPr>
          <p:cNvPr id="8" name="Zástupný symbol pro zápatí 7"/>
          <p:cNvSpPr>
            <a:spLocks noGrp="1"/>
          </p:cNvSpPr>
          <p:nvPr>
            <p:ph type="ftr" sz="quarter" idx="11"/>
          </p:nvPr>
        </p:nvSpPr>
        <p:spPr/>
        <p:txBody>
          <a:bodyPr/>
          <a:lstStyle/>
          <a:p>
            <a:r>
              <a:rPr lang="cs-CZ" smtClean="0"/>
              <a:t>EU do škol</a:t>
            </a:r>
            <a:endParaRPr lang="cs-CZ"/>
          </a:p>
        </p:txBody>
      </p:sp>
      <p:sp>
        <p:nvSpPr>
          <p:cNvPr id="9" name="Zástupný symbol pro číslo snímku 8"/>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2CAC3B8B-2BE7-46BD-AD0D-1A575DB0D3E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8DAC1B2-999C-43D5-8EE2-D53AEF34293D}" type="datetime1">
              <a:rPr lang="cs-CZ" smtClean="0"/>
              <a:pPr/>
              <a:t>28.10.2012</a:t>
            </a:fld>
            <a:endParaRPr lang="cs-CZ"/>
          </a:p>
        </p:txBody>
      </p:sp>
      <p:sp>
        <p:nvSpPr>
          <p:cNvPr id="3" name="Zástupný symbol pro zápatí 2"/>
          <p:cNvSpPr>
            <a:spLocks noGrp="1"/>
          </p:cNvSpPr>
          <p:nvPr>
            <p:ph type="ftr" sz="quarter" idx="11"/>
          </p:nvPr>
        </p:nvSpPr>
        <p:spPr/>
        <p:txBody>
          <a:bodyPr/>
          <a:lstStyle/>
          <a:p>
            <a:r>
              <a:rPr lang="cs-CZ" smtClean="0"/>
              <a:t>EU do škol</a:t>
            </a:r>
            <a:endParaRPr lang="cs-CZ"/>
          </a:p>
        </p:txBody>
      </p:sp>
      <p:sp>
        <p:nvSpPr>
          <p:cNvPr id="4" name="Zástupný symbol pro číslo snímku 3"/>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A85B0D9D-E761-40AC-B6CF-0CC5B762B30E}" type="datetime1">
              <a:rPr lang="cs-CZ" smtClean="0"/>
              <a:pPr/>
              <a:t>28.10.2012</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6988B553-629D-4CD8-A611-8DB37B3A896B}" type="datetime1">
              <a:rPr lang="cs-CZ" smtClean="0"/>
              <a:pPr/>
              <a:t>28.10.2012</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r>
              <a:rPr lang="cs-CZ" smtClean="0"/>
              <a:t>EU do škol</a:t>
            </a:r>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F122096-18D7-4782-B560-593545B1ED3F}" type="datetime1">
              <a:rPr lang="cs-CZ" smtClean="0"/>
              <a:pPr/>
              <a:t>28.10.2012</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1A7F02A-1B24-4407-AB42-6A36ABE131B3}" type="datetime1">
              <a:rPr lang="cs-CZ" smtClean="0"/>
              <a:pPr/>
              <a:t>28.10.2012</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23C3DFD-CF4D-4908-AC01-BBB60C592872}" type="datetime1">
              <a:rPr lang="cs-CZ" smtClean="0"/>
              <a:pPr/>
              <a:t>28.10.2012</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r>
              <a:rPr lang="cs-CZ" smtClean="0"/>
              <a:t>EU do škol</a:t>
            </a:r>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83FA5E7F-1F9C-46F3-BFDD-38517685D8E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odnadpis 8"/>
          <p:cNvSpPr>
            <a:spLocks noGrp="1"/>
          </p:cNvSpPr>
          <p:nvPr>
            <p:ph type="subTitle" idx="1"/>
          </p:nvPr>
        </p:nvSpPr>
        <p:spPr>
          <a:xfrm>
            <a:off x="1331640" y="3645024"/>
            <a:ext cx="6400800" cy="1872208"/>
          </a:xfrm>
        </p:spPr>
        <p:txBody>
          <a:bodyPr>
            <a:normAutofit lnSpcReduction="10000"/>
          </a:bodyPr>
          <a:lstStyle/>
          <a:p>
            <a:pPr algn="l"/>
            <a:r>
              <a:rPr lang="cs-CZ" dirty="0" smtClean="0">
                <a:solidFill>
                  <a:schemeClr val="accent1">
                    <a:lumMod val="50000"/>
                  </a:schemeClr>
                </a:solidFill>
                <a:latin typeface="Arial" pitchFamily="34" charset="0"/>
                <a:cs typeface="Arial" pitchFamily="34" charset="0"/>
              </a:rPr>
              <a:t>Předmět: Informatika</a:t>
            </a:r>
          </a:p>
          <a:p>
            <a:pPr algn="l"/>
            <a:r>
              <a:rPr lang="cs-CZ" dirty="0" smtClean="0">
                <a:solidFill>
                  <a:schemeClr val="accent1">
                    <a:lumMod val="50000"/>
                  </a:schemeClr>
                </a:solidFill>
                <a:latin typeface="Arial" pitchFamily="34" charset="0"/>
                <a:cs typeface="Arial" pitchFamily="34" charset="0"/>
              </a:rPr>
              <a:t>Ročník: VI.</a:t>
            </a:r>
          </a:p>
          <a:p>
            <a:pPr algn="l"/>
            <a:r>
              <a:rPr lang="cs-CZ" dirty="0" smtClean="0">
                <a:solidFill>
                  <a:schemeClr val="accent1">
                    <a:lumMod val="50000"/>
                  </a:schemeClr>
                </a:solidFill>
                <a:latin typeface="Arial" pitchFamily="34" charset="0"/>
                <a:cs typeface="Arial" pitchFamily="34" charset="0"/>
              </a:rPr>
              <a:t>Tematický </a:t>
            </a:r>
            <a:r>
              <a:rPr lang="cs-CZ" dirty="0" smtClean="0">
                <a:solidFill>
                  <a:schemeClr val="accent1">
                    <a:lumMod val="50000"/>
                  </a:schemeClr>
                </a:solidFill>
                <a:latin typeface="Arial" pitchFamily="34" charset="0"/>
                <a:cs typeface="Arial" pitchFamily="34" charset="0"/>
              </a:rPr>
              <a:t>celek: Zásady práce s PC</a:t>
            </a:r>
          </a:p>
          <a:p>
            <a:pPr algn="l"/>
            <a:r>
              <a:rPr lang="cs-CZ" dirty="0" smtClean="0">
                <a:solidFill>
                  <a:schemeClr val="accent1">
                    <a:lumMod val="50000"/>
                  </a:schemeClr>
                </a:solidFill>
                <a:latin typeface="Arial" pitchFamily="34" charset="0"/>
                <a:cs typeface="Arial" pitchFamily="34" charset="0"/>
              </a:rPr>
              <a:t>Autor prezentace</a:t>
            </a:r>
            <a:r>
              <a:rPr lang="cs-CZ" dirty="0" smtClean="0"/>
              <a:t>: </a:t>
            </a:r>
            <a:r>
              <a:rPr lang="cs-CZ" i="1" dirty="0" smtClean="0"/>
              <a:t>Mgr</a:t>
            </a:r>
            <a:r>
              <a:rPr lang="cs-CZ" i="1" dirty="0" smtClean="0"/>
              <a:t>. Jana </a:t>
            </a:r>
            <a:r>
              <a:rPr lang="cs-CZ" i="1" dirty="0" smtClean="0"/>
              <a:t>Hložková</a:t>
            </a:r>
          </a:p>
          <a:p>
            <a:pPr algn="l"/>
            <a:endParaRPr lang="cs-CZ" dirty="0" smtClean="0"/>
          </a:p>
        </p:txBody>
      </p:sp>
      <p:sp>
        <p:nvSpPr>
          <p:cNvPr id="5" name="Zástupný symbol pro datum 4"/>
          <p:cNvSpPr>
            <a:spLocks noGrp="1"/>
          </p:cNvSpPr>
          <p:nvPr>
            <p:ph type="dt" sz="half" idx="10"/>
          </p:nvPr>
        </p:nvSpPr>
        <p:spPr/>
        <p:txBody>
          <a:bodyPr/>
          <a:lstStyle/>
          <a:p>
            <a:r>
              <a:rPr lang="cs-CZ" smtClean="0"/>
              <a:t>9.9.2010</a:t>
            </a:r>
            <a:endParaRPr lang="cs-CZ" dirty="0"/>
          </a:p>
        </p:txBody>
      </p:sp>
      <p:sp>
        <p:nvSpPr>
          <p:cNvPr id="6" name="Zástupný symbol pro zápatí 5"/>
          <p:cNvSpPr>
            <a:spLocks noGrp="1"/>
          </p:cNvSpPr>
          <p:nvPr>
            <p:ph type="ftr" sz="quarter" idx="11"/>
          </p:nvPr>
        </p:nvSpPr>
        <p:spPr>
          <a:xfrm>
            <a:off x="914400" y="6172200"/>
            <a:ext cx="5529808" cy="457200"/>
          </a:xfrm>
        </p:spPr>
        <p:txBody>
          <a:bodyPr/>
          <a:lstStyle/>
          <a:p>
            <a:r>
              <a:rPr lang="cs-CZ" dirty="0" smtClean="0"/>
              <a:t>EU do škol šablona III/2 Inovace a zkvalitnění výuky prostřednictvím ICT</a:t>
            </a:r>
            <a:endParaRPr lang="cs-CZ" dirty="0"/>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1</a:t>
            </a:fld>
            <a:endParaRPr lang="cs-CZ"/>
          </a:p>
        </p:txBody>
      </p:sp>
      <p:sp>
        <p:nvSpPr>
          <p:cNvPr id="8" name="Nadpis 7"/>
          <p:cNvSpPr>
            <a:spLocks noGrp="1"/>
          </p:cNvSpPr>
          <p:nvPr>
            <p:ph type="ctrTitle"/>
          </p:nvPr>
        </p:nvSpPr>
        <p:spPr>
          <a:xfrm>
            <a:off x="755576" y="548680"/>
            <a:ext cx="7772400" cy="2232248"/>
          </a:xfrm>
        </p:spPr>
        <p:txBody>
          <a:bodyPr>
            <a:normAutofit fontScale="90000"/>
          </a:bodyPr>
          <a:lstStyle/>
          <a:p>
            <a:r>
              <a:rPr lang="cs-CZ" sz="3200" dirty="0" smtClean="0">
                <a:solidFill>
                  <a:srgbClr val="00B0F0"/>
                </a:solidFill>
              </a:rPr>
              <a:t>Základní škola a mateřská škola Staré Město </a:t>
            </a:r>
            <a:r>
              <a:rPr lang="cs-CZ" sz="3200" dirty="0" smtClean="0"/>
              <a:t/>
            </a:r>
            <a:br>
              <a:rPr lang="cs-CZ" sz="3200" dirty="0" smtClean="0"/>
            </a:br>
            <a:r>
              <a:rPr lang="cs-CZ" sz="3600" dirty="0" smtClean="0"/>
              <a:t/>
            </a:r>
            <a:br>
              <a:rPr lang="cs-CZ" sz="3600" dirty="0" smtClean="0"/>
            </a:br>
            <a:r>
              <a:rPr lang="cs-CZ" sz="4000" dirty="0" smtClean="0"/>
              <a:t>Interaktivní škola pro žáka 21.století</a:t>
            </a:r>
            <a:endParaRPr lang="cs-CZ" sz="4000" dirty="0"/>
          </a:p>
        </p:txBody>
      </p:sp>
      <p:pic>
        <p:nvPicPr>
          <p:cNvPr id="1026" name="Picture 2"/>
          <p:cNvPicPr>
            <a:picLocks noChangeAspect="1" noChangeArrowheads="1"/>
          </p:cNvPicPr>
          <p:nvPr/>
        </p:nvPicPr>
        <p:blipFill>
          <a:blip r:embed="rId2" cstate="print"/>
          <a:srcRect/>
          <a:stretch>
            <a:fillRect/>
          </a:stretch>
        </p:blipFill>
        <p:spPr bwMode="auto">
          <a:xfrm>
            <a:off x="5580112" y="2636912"/>
            <a:ext cx="2724150" cy="8286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Co se naučíte v informatice</a:t>
            </a:r>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2</a:t>
            </a:fld>
            <a:endParaRPr lang="cs-CZ"/>
          </a:p>
        </p:txBody>
      </p:sp>
      <p:sp>
        <p:nvSpPr>
          <p:cNvPr id="6" name="Zástupný symbol pro obsah 5"/>
          <p:cNvSpPr>
            <a:spLocks noGrp="1"/>
          </p:cNvSpPr>
          <p:nvPr>
            <p:ph sz="quarter" idx="1"/>
          </p:nvPr>
        </p:nvSpPr>
        <p:spPr/>
        <p:txBody>
          <a:bodyPr>
            <a:normAutofit/>
          </a:bodyPr>
          <a:lstStyle/>
          <a:p>
            <a:r>
              <a:rPr lang="cs-CZ" sz="3200" dirty="0" smtClean="0"/>
              <a:t>Naučíte se ovládat počítač</a:t>
            </a:r>
          </a:p>
          <a:p>
            <a:pPr lvl="1"/>
            <a:r>
              <a:rPr lang="cs-CZ" sz="2800" dirty="0" smtClean="0"/>
              <a:t>budeme kreslit obrázky,</a:t>
            </a:r>
          </a:p>
          <a:p>
            <a:pPr lvl="1"/>
            <a:r>
              <a:rPr lang="cs-CZ" sz="2800" dirty="0" smtClean="0"/>
              <a:t> psát dopisy, </a:t>
            </a:r>
          </a:p>
          <a:p>
            <a:pPr lvl="1"/>
            <a:r>
              <a:rPr lang="cs-CZ" sz="2800" dirty="0" smtClean="0"/>
              <a:t>psát pohádky a příběhy, </a:t>
            </a:r>
          </a:p>
          <a:p>
            <a:pPr lvl="1"/>
            <a:r>
              <a:rPr lang="cs-CZ" sz="2800" dirty="0" smtClean="0"/>
              <a:t>programovat, </a:t>
            </a:r>
          </a:p>
          <a:p>
            <a:pPr lvl="1"/>
            <a:r>
              <a:rPr lang="cs-CZ" sz="2800" dirty="0" smtClean="0"/>
              <a:t>počítat, tvořit grafy, </a:t>
            </a:r>
          </a:p>
          <a:p>
            <a:pPr lvl="1"/>
            <a:r>
              <a:rPr lang="cs-CZ" sz="2800" dirty="0" smtClean="0"/>
              <a:t>upravovat fotografie,</a:t>
            </a:r>
          </a:p>
          <a:p>
            <a:pPr lvl="1"/>
            <a:r>
              <a:rPr lang="cs-CZ" sz="2800" dirty="0" smtClean="0"/>
              <a:t>tvořit animované filmy</a:t>
            </a:r>
          </a:p>
          <a:p>
            <a:pPr lvl="1"/>
            <a:r>
              <a:rPr lang="cs-CZ" sz="2800" dirty="0" smtClean="0"/>
              <a:t>tvořit jednoduché webové stránky</a:t>
            </a:r>
            <a:endParaRPr lang="cs-CZ" sz="3200" dirty="0" smtClean="0"/>
          </a:p>
          <a:p>
            <a:pPr>
              <a:buNone/>
            </a:pPr>
            <a:endParaRPr lang="cs-CZ"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datum 2"/>
          <p:cNvSpPr>
            <a:spLocks noGrp="1"/>
          </p:cNvSpPr>
          <p:nvPr>
            <p:ph type="dt" sz="half" idx="10"/>
          </p:nvPr>
        </p:nvSpPr>
        <p:spPr/>
        <p:txBody>
          <a:bodyPr/>
          <a:lstStyle/>
          <a:p>
            <a:fld id="{65F9F2B9-68B8-4300-A6EA-D1F6D8B8F95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3</a:t>
            </a:fld>
            <a:endParaRPr lang="cs-CZ"/>
          </a:p>
        </p:txBody>
      </p:sp>
      <p:sp>
        <p:nvSpPr>
          <p:cNvPr id="6" name="Zástupný symbol pro obsah 5"/>
          <p:cNvSpPr>
            <a:spLocks noGrp="1"/>
          </p:cNvSpPr>
          <p:nvPr>
            <p:ph sz="quarter" idx="1"/>
          </p:nvPr>
        </p:nvSpPr>
        <p:spPr/>
        <p:txBody>
          <a:bodyPr>
            <a:normAutofit fontScale="92500"/>
          </a:bodyPr>
          <a:lstStyle/>
          <a:p>
            <a:r>
              <a:rPr lang="cs-CZ" sz="3200" dirty="0" smtClean="0"/>
              <a:t>Naučíte se počítači rozumět</a:t>
            </a:r>
          </a:p>
          <a:p>
            <a:pPr lvl="1"/>
            <a:r>
              <a:rPr lang="cs-CZ" sz="3200" dirty="0" smtClean="0"/>
              <a:t>dozvíte se co znamenají důležité pojmy a cizí slova,</a:t>
            </a:r>
          </a:p>
          <a:p>
            <a:pPr lvl="1"/>
            <a:r>
              <a:rPr lang="cs-CZ" sz="3200" dirty="0" smtClean="0"/>
              <a:t> pochopíte jak počítač pracuje, </a:t>
            </a:r>
          </a:p>
          <a:p>
            <a:pPr lvl="1"/>
            <a:r>
              <a:rPr lang="cs-CZ" sz="3200" dirty="0" smtClean="0"/>
              <a:t>poznáte jak uchovává a zpracovává data, </a:t>
            </a:r>
          </a:p>
          <a:p>
            <a:pPr lvl="1"/>
            <a:r>
              <a:rPr lang="cs-CZ" sz="3200" dirty="0" smtClean="0"/>
              <a:t>porozumíte tomu jak pracují přídavná zařízení, </a:t>
            </a:r>
          </a:p>
          <a:p>
            <a:pPr lvl="1"/>
            <a:r>
              <a:rPr lang="cs-CZ" sz="3200" dirty="0" smtClean="0"/>
              <a:t>dozvíte se čím mohou být počítače škodlivé ,</a:t>
            </a:r>
          </a:p>
          <a:p>
            <a:pPr lvl="1"/>
            <a:r>
              <a:rPr lang="cs-CZ" sz="3200" dirty="0" smtClean="0"/>
              <a:t>jak si počítač chránit</a:t>
            </a:r>
          </a:p>
          <a:p>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datum 2"/>
          <p:cNvSpPr>
            <a:spLocks noGrp="1"/>
          </p:cNvSpPr>
          <p:nvPr>
            <p:ph type="dt" sz="half" idx="10"/>
          </p:nvPr>
        </p:nvSpPr>
        <p:spPr/>
        <p:txBody>
          <a:bodyPr/>
          <a:lstStyle/>
          <a:p>
            <a:fld id="{65F9F2B9-68B8-4300-A6EA-D1F6D8B8F95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4</a:t>
            </a:fld>
            <a:endParaRPr lang="cs-CZ"/>
          </a:p>
        </p:txBody>
      </p:sp>
      <p:sp>
        <p:nvSpPr>
          <p:cNvPr id="6" name="Zástupný symbol pro obsah 5"/>
          <p:cNvSpPr>
            <a:spLocks noGrp="1"/>
          </p:cNvSpPr>
          <p:nvPr>
            <p:ph sz="quarter" idx="1"/>
          </p:nvPr>
        </p:nvSpPr>
        <p:spPr/>
        <p:txBody>
          <a:bodyPr/>
          <a:lstStyle/>
          <a:p>
            <a:r>
              <a:rPr lang="cs-CZ" dirty="0" smtClean="0"/>
              <a:t>Naučíte se počítač využívat pro svou školní práci</a:t>
            </a:r>
          </a:p>
          <a:p>
            <a:pPr lvl="1"/>
            <a:r>
              <a:rPr lang="cs-CZ" dirty="0" smtClean="0"/>
              <a:t>Vytvářet vlastní projekty</a:t>
            </a:r>
          </a:p>
          <a:p>
            <a:pPr lvl="1"/>
            <a:r>
              <a:rPr lang="cs-CZ" dirty="0" smtClean="0"/>
              <a:t>Sestavovat prezentace</a:t>
            </a:r>
          </a:p>
          <a:p>
            <a:pPr lvl="1"/>
            <a:r>
              <a:rPr lang="cs-CZ" dirty="0" smtClean="0"/>
              <a:t>Připravovat referáty a laboratorní práce</a:t>
            </a:r>
          </a:p>
          <a:p>
            <a:pPr lvl="1"/>
            <a:r>
              <a:rPr lang="cs-CZ" dirty="0" smtClean="0"/>
              <a:t>Využívat výukové programy</a:t>
            </a:r>
          </a:p>
          <a:p>
            <a:pPr lvl="1"/>
            <a:r>
              <a:rPr lang="cs-CZ" dirty="0" smtClean="0"/>
              <a:t>Hledat informace</a:t>
            </a:r>
          </a:p>
          <a:p>
            <a:pPr lvl="1"/>
            <a:r>
              <a:rPr lang="cs-CZ" dirty="0" smtClean="0"/>
              <a:t>Dopisovat si s jinými lidmi</a:t>
            </a:r>
          </a:p>
          <a:p>
            <a:pPr lvl="1"/>
            <a:r>
              <a:rPr lang="cs-CZ" dirty="0" err="1" smtClean="0"/>
              <a:t>Vyzkošíte</a:t>
            </a:r>
            <a:r>
              <a:rPr lang="cs-CZ" dirty="0" smtClean="0"/>
              <a:t> si práci animátora, programátora, úředníka, fotografa, překladatele i učitele</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sz="3600" dirty="0" smtClean="0"/>
              <a:t/>
            </a:r>
            <a:br>
              <a:rPr lang="cs-CZ" sz="3600" dirty="0" smtClean="0"/>
            </a:br>
            <a:r>
              <a:rPr lang="cs-CZ" sz="3600" dirty="0" smtClean="0"/>
              <a:t/>
            </a:r>
            <a:br>
              <a:rPr lang="cs-CZ" sz="3600" dirty="0" smtClean="0"/>
            </a:br>
            <a:r>
              <a:rPr lang="cs-CZ" sz="3600" dirty="0" smtClean="0"/>
              <a:t/>
            </a:r>
            <a:br>
              <a:rPr lang="cs-CZ" sz="3600" dirty="0" smtClean="0"/>
            </a:br>
            <a:r>
              <a:rPr lang="cs-CZ" sz="3600" dirty="0" smtClean="0"/>
              <a:t/>
            </a:r>
            <a:br>
              <a:rPr lang="cs-CZ" sz="3600" dirty="0" smtClean="0"/>
            </a:br>
            <a:r>
              <a:rPr lang="cs-CZ" sz="3100" b="1" dirty="0" smtClean="0"/>
              <a:t>Co si musím uvědomit než začnu používat  PC</a:t>
            </a:r>
            <a:r>
              <a:rPr lang="cs-CZ" sz="3100" dirty="0" smtClean="0"/>
              <a:t/>
            </a:r>
            <a:br>
              <a:rPr lang="cs-CZ" sz="3100" dirty="0" smtClean="0"/>
            </a:br>
            <a:endParaRPr lang="cs-CZ" dirty="0"/>
          </a:p>
        </p:txBody>
      </p:sp>
      <p:sp>
        <p:nvSpPr>
          <p:cNvPr id="4" name="Zástupný symbol pro datum 3"/>
          <p:cNvSpPr>
            <a:spLocks noGrp="1"/>
          </p:cNvSpPr>
          <p:nvPr>
            <p:ph type="dt" sz="half" idx="10"/>
          </p:nvPr>
        </p:nvSpPr>
        <p:spPr/>
        <p:txBody>
          <a:bodyPr/>
          <a:lstStyle/>
          <a:p>
            <a:fld id="{62EBC4FF-95E9-470F-A7D2-95C1B12FE164}" type="datetime1">
              <a:rPr lang="cs-CZ" smtClean="0"/>
              <a:pPr/>
              <a:t>28.10.2012</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5</a:t>
            </a:fld>
            <a:endParaRPr lang="cs-CZ"/>
          </a:p>
        </p:txBody>
      </p:sp>
      <p:sp>
        <p:nvSpPr>
          <p:cNvPr id="7" name="Obdélník 6"/>
          <p:cNvSpPr/>
          <p:nvPr/>
        </p:nvSpPr>
        <p:spPr>
          <a:xfrm>
            <a:off x="1115616" y="1484784"/>
            <a:ext cx="7200800" cy="4431983"/>
          </a:xfrm>
          <a:prstGeom prst="rect">
            <a:avLst/>
          </a:prstGeom>
        </p:spPr>
        <p:txBody>
          <a:bodyPr wrap="square">
            <a:spAutoFit/>
          </a:bodyPr>
          <a:lstStyle/>
          <a:p>
            <a:pPr algn="ctr"/>
            <a:endParaRPr lang="cs-CZ" dirty="0" smtClean="0"/>
          </a:p>
          <a:p>
            <a:pPr lvl="1">
              <a:buFont typeface="Wingdings" pitchFamily="2" charset="2"/>
              <a:buChar char="Ø"/>
            </a:pPr>
            <a:r>
              <a:rPr lang="cs-CZ" sz="2400" dirty="0" smtClean="0">
                <a:latin typeface="Arial" pitchFamily="34" charset="0"/>
                <a:cs typeface="Arial" pitchFamily="34" charset="0"/>
              </a:rPr>
              <a:t>Počítač je jenom stroj</a:t>
            </a:r>
            <a:br>
              <a:rPr lang="cs-CZ" sz="2400" dirty="0" smtClean="0">
                <a:latin typeface="Arial" pitchFamily="34" charset="0"/>
                <a:cs typeface="Arial" pitchFamily="34" charset="0"/>
              </a:rPr>
            </a:br>
            <a:endParaRPr lang="cs-CZ" sz="2400" dirty="0" smtClean="0">
              <a:latin typeface="Arial" pitchFamily="34" charset="0"/>
              <a:cs typeface="Arial" pitchFamily="34" charset="0"/>
            </a:endParaRPr>
          </a:p>
          <a:p>
            <a:pPr lvl="1">
              <a:buFont typeface="Wingdings" pitchFamily="2" charset="2"/>
              <a:buChar char="Ø"/>
            </a:pPr>
            <a:r>
              <a:rPr lang="cs-CZ" sz="2400" dirty="0" smtClean="0">
                <a:latin typeface="Arial" pitchFamily="34" charset="0"/>
                <a:cs typeface="Arial" pitchFamily="34" charset="0"/>
              </a:rPr>
              <a:t>Stroj dělá jenom to co mu zadáš</a:t>
            </a:r>
            <a:br>
              <a:rPr lang="cs-CZ" sz="2400" dirty="0" smtClean="0">
                <a:latin typeface="Arial" pitchFamily="34" charset="0"/>
                <a:cs typeface="Arial" pitchFamily="34" charset="0"/>
              </a:rPr>
            </a:br>
            <a:endParaRPr lang="cs-CZ" sz="2400" dirty="0" smtClean="0">
              <a:latin typeface="Arial" pitchFamily="34" charset="0"/>
              <a:cs typeface="Arial" pitchFamily="34" charset="0"/>
            </a:endParaRPr>
          </a:p>
          <a:p>
            <a:pPr lvl="1">
              <a:buFont typeface="Wingdings" pitchFamily="2" charset="2"/>
              <a:buChar char="Ø"/>
            </a:pPr>
            <a:r>
              <a:rPr lang="cs-CZ" sz="2400" dirty="0" smtClean="0">
                <a:latin typeface="Arial" pitchFamily="34" charset="0"/>
                <a:cs typeface="Arial" pitchFamily="34" charset="0"/>
              </a:rPr>
              <a:t>Každý stroj potřebuje údržbu</a:t>
            </a:r>
            <a:br>
              <a:rPr lang="cs-CZ" sz="2400" dirty="0" smtClean="0">
                <a:latin typeface="Arial" pitchFamily="34" charset="0"/>
                <a:cs typeface="Arial" pitchFamily="34" charset="0"/>
              </a:rPr>
            </a:br>
            <a:endParaRPr lang="cs-CZ" sz="2400" dirty="0" smtClean="0">
              <a:latin typeface="Arial" pitchFamily="34" charset="0"/>
              <a:cs typeface="Arial" pitchFamily="34" charset="0"/>
            </a:endParaRPr>
          </a:p>
          <a:p>
            <a:pPr lvl="1">
              <a:buFont typeface="Wingdings" pitchFamily="2" charset="2"/>
              <a:buChar char="Ø"/>
            </a:pPr>
            <a:r>
              <a:rPr lang="cs-CZ" sz="2400" dirty="0" smtClean="0">
                <a:latin typeface="Arial" pitchFamily="34" charset="0"/>
                <a:cs typeface="Arial" pitchFamily="34" charset="0"/>
              </a:rPr>
              <a:t>I ke stroji je nutné chovat se slušně</a:t>
            </a:r>
            <a:br>
              <a:rPr lang="cs-CZ" sz="2400" dirty="0" smtClean="0">
                <a:latin typeface="Arial" pitchFamily="34" charset="0"/>
                <a:cs typeface="Arial" pitchFamily="34" charset="0"/>
              </a:rPr>
            </a:br>
            <a:endParaRPr lang="cs-CZ" sz="2400" dirty="0" smtClean="0">
              <a:latin typeface="Arial" pitchFamily="34" charset="0"/>
              <a:cs typeface="Arial" pitchFamily="34" charset="0"/>
            </a:endParaRPr>
          </a:p>
          <a:p>
            <a:pPr lvl="1">
              <a:buFont typeface="Wingdings" pitchFamily="2" charset="2"/>
              <a:buChar char="Ø"/>
            </a:pPr>
            <a:r>
              <a:rPr lang="cs-CZ" sz="2400" dirty="0" smtClean="0">
                <a:latin typeface="Arial" pitchFamily="34" charset="0"/>
                <a:cs typeface="Arial" pitchFamily="34" charset="0"/>
              </a:rPr>
              <a:t>I stroj má rád kolem sebe čisto a pořádek</a:t>
            </a:r>
            <a:br>
              <a:rPr lang="cs-CZ" sz="2400" dirty="0" smtClean="0">
                <a:latin typeface="Arial" pitchFamily="34" charset="0"/>
                <a:cs typeface="Arial" pitchFamily="34" charset="0"/>
              </a:rPr>
            </a:br>
            <a:endParaRPr lang="cs-CZ" sz="2400" dirty="0" smtClean="0">
              <a:latin typeface="Arial" pitchFamily="34" charset="0"/>
              <a:cs typeface="Arial" pitchFamily="34" charset="0"/>
            </a:endParaRPr>
          </a:p>
          <a:p>
            <a:pPr lvl="1">
              <a:buFont typeface="Wingdings" pitchFamily="2" charset="2"/>
              <a:buChar char="Ø"/>
            </a:pPr>
            <a:r>
              <a:rPr lang="cs-CZ" sz="2400" dirty="0" smtClean="0">
                <a:latin typeface="Arial" pitchFamily="34" charset="0"/>
                <a:cs typeface="Arial" pitchFamily="34" charset="0"/>
              </a:rPr>
              <a:t>I ty chodíš k lékaři opravu svěř odborníkům</a:t>
            </a:r>
          </a:p>
        </p:txBody>
      </p:sp>
      <p:pic>
        <p:nvPicPr>
          <p:cNvPr id="8" name="Picture 5" descr="u13"/>
          <p:cNvPicPr>
            <a:picLocks noGrp="1" noChangeAspect="1" noChangeArrowheads="1"/>
          </p:cNvPicPr>
          <p:nvPr>
            <p:ph sz="quarter" idx="1"/>
          </p:nvPr>
        </p:nvPicPr>
        <p:blipFill>
          <a:blip r:embed="rId3" cstate="print"/>
          <a:srcRect/>
          <a:stretch>
            <a:fillRect/>
          </a:stretch>
        </p:blipFill>
        <p:spPr bwMode="auto">
          <a:xfrm>
            <a:off x="5292080" y="836712"/>
            <a:ext cx="3218758" cy="129614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 č.1</a:t>
            </a:r>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6</a:t>
            </a:fld>
            <a:endParaRPr lang="cs-CZ"/>
          </a:p>
        </p:txBody>
      </p:sp>
      <p:sp>
        <p:nvSpPr>
          <p:cNvPr id="6" name="Zástupný symbol pro obsah 5"/>
          <p:cNvSpPr>
            <a:spLocks noGrp="1"/>
          </p:cNvSpPr>
          <p:nvPr>
            <p:ph sz="quarter" idx="1"/>
          </p:nvPr>
        </p:nvSpPr>
        <p:spPr/>
        <p:txBody>
          <a:bodyPr/>
          <a:lstStyle/>
          <a:p>
            <a:pPr>
              <a:buNone/>
            </a:pPr>
            <a:endParaRPr lang="cs-CZ" sz="2800" dirty="0" smtClean="0"/>
          </a:p>
          <a:p>
            <a:pPr lvl="1"/>
            <a:r>
              <a:rPr lang="cs-CZ" b="1" dirty="0" smtClean="0">
                <a:latin typeface="Arial" pitchFamily="34" charset="0"/>
                <a:cs typeface="Arial" pitchFamily="34" charset="0"/>
              </a:rPr>
              <a:t>Vytvoř do tabulky, DESATERO UŽIVATELE PC, kterou si obdržel od </a:t>
            </a:r>
            <a:r>
              <a:rPr lang="cs-CZ" b="1" dirty="0" smtClean="0">
                <a:latin typeface="Arial" pitchFamily="34" charset="0"/>
                <a:cs typeface="Arial" pitchFamily="34" charset="0"/>
              </a:rPr>
              <a:t>vyučujícího</a:t>
            </a:r>
            <a:endParaRPr lang="cs-CZ" b="1" dirty="0" smtClean="0">
              <a:latin typeface="Arial" pitchFamily="34" charset="0"/>
              <a:cs typeface="Arial" pitchFamily="34" charset="0"/>
            </a:endParaRPr>
          </a:p>
          <a:p>
            <a:pPr lvl="1"/>
            <a:r>
              <a:rPr lang="cs-CZ" b="1" dirty="0" smtClean="0">
                <a:latin typeface="Arial" pitchFamily="34" charset="0"/>
                <a:cs typeface="Arial" pitchFamily="34" charset="0"/>
              </a:rPr>
              <a:t>Můžeš pracovat společně s kamarádem</a:t>
            </a:r>
          </a:p>
          <a:p>
            <a:pPr lvl="1"/>
            <a:r>
              <a:rPr lang="cs-CZ" i="1" dirty="0" smtClean="0"/>
              <a:t>máš na to max. 15 minut</a:t>
            </a:r>
            <a:endParaRPr lang="cs-CZ" dirty="0" smtClean="0"/>
          </a:p>
          <a:p>
            <a:pPr lvl="1"/>
            <a:r>
              <a:rPr lang="cs-CZ" b="1" dirty="0" smtClean="0">
                <a:latin typeface="Arial" pitchFamily="34" charset="0"/>
                <a:cs typeface="Arial" pitchFamily="34" charset="0"/>
              </a:rPr>
              <a:t>Po skončení práce společně  </a:t>
            </a:r>
            <a:br>
              <a:rPr lang="cs-CZ" b="1" dirty="0" smtClean="0">
                <a:latin typeface="Arial" pitchFamily="34" charset="0"/>
                <a:cs typeface="Arial" pitchFamily="34" charset="0"/>
              </a:rPr>
            </a:br>
            <a:r>
              <a:rPr lang="cs-CZ" b="1" dirty="0" smtClean="0">
                <a:latin typeface="Arial" pitchFamily="34" charset="0"/>
                <a:cs typeface="Arial" pitchFamily="34" charset="0"/>
              </a:rPr>
              <a:t>rozebereme </a:t>
            </a:r>
            <a:br>
              <a:rPr lang="cs-CZ" b="1" dirty="0" smtClean="0">
                <a:latin typeface="Arial" pitchFamily="34" charset="0"/>
                <a:cs typeface="Arial" pitchFamily="34" charset="0"/>
              </a:rPr>
            </a:br>
            <a:r>
              <a:rPr lang="cs-CZ" b="1" dirty="0" smtClean="0">
                <a:latin typeface="Arial" pitchFamily="34" charset="0"/>
                <a:cs typeface="Arial" pitchFamily="34" charset="0"/>
              </a:rPr>
              <a:t>co jsi do pracovního listu napsal(a)</a:t>
            </a:r>
            <a:br>
              <a:rPr lang="cs-CZ" b="1" dirty="0" smtClean="0">
                <a:latin typeface="Arial" pitchFamily="34" charset="0"/>
                <a:cs typeface="Arial" pitchFamily="34" charset="0"/>
              </a:rPr>
            </a:br>
            <a:endParaRPr lang="cs-CZ" b="1" dirty="0" smtClean="0">
              <a:latin typeface="Arial" pitchFamily="34" charset="0"/>
              <a:cs typeface="Arial" pitchFamily="34" charset="0"/>
            </a:endParaRPr>
          </a:p>
        </p:txBody>
      </p:sp>
      <p:pic>
        <p:nvPicPr>
          <p:cNvPr id="7" name="Picture 65" descr="2"/>
          <p:cNvPicPr>
            <a:picLocks noChangeAspect="1" noChangeArrowheads="1" noCrop="1"/>
          </p:cNvPicPr>
          <p:nvPr/>
        </p:nvPicPr>
        <p:blipFill>
          <a:blip r:embed="rId2" cstate="print"/>
          <a:srcRect/>
          <a:stretch>
            <a:fillRect/>
          </a:stretch>
        </p:blipFill>
        <p:spPr bwMode="auto">
          <a:xfrm>
            <a:off x="6372200" y="3356992"/>
            <a:ext cx="2324100" cy="2809875"/>
          </a:xfrm>
          <a:prstGeom prst="rect">
            <a:avLst/>
          </a:prstGeom>
          <a:noFill/>
          <a:ln w="9525">
            <a:noFill/>
            <a:miter lim="800000"/>
            <a:headEnd/>
            <a:tailEnd/>
          </a:ln>
          <a:scene3d>
            <a:camera prst="orthographicFront">
              <a:rot lat="0" lon="11099999" rev="0"/>
            </a:camera>
            <a:lightRig rig="threePt" dir="t"/>
          </a:scene3d>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sz="2400" i="1" u="sng" dirty="0" smtClean="0">
                <a:solidFill>
                  <a:srgbClr val="FF0000"/>
                </a:solidFill>
              </a:rPr>
              <a:t>A toto je moje desatero, které platí pro počítače v naší škole, bude pro tebe dobré budeš-li hod dodržovat i doma</a:t>
            </a:r>
            <a:endParaRPr lang="cs-CZ" sz="2400" i="1" u="sng" dirty="0">
              <a:solidFill>
                <a:srgbClr val="FF0000"/>
              </a:solidFill>
            </a:endParaRPr>
          </a:p>
        </p:txBody>
      </p:sp>
      <p:sp>
        <p:nvSpPr>
          <p:cNvPr id="3" name="Zástupný symbol pro datum 2"/>
          <p:cNvSpPr>
            <a:spLocks noGrp="1"/>
          </p:cNvSpPr>
          <p:nvPr>
            <p:ph type="dt" sz="half" idx="10"/>
          </p:nvPr>
        </p:nvSpPr>
        <p:spPr/>
        <p:txBody>
          <a:bodyPr/>
          <a:lstStyle/>
          <a:p>
            <a:fld id="{65F9F2B9-68B8-4300-A6EA-D1F6D8B8F95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dirty="0" smtClean="0"/>
              <a:t>EU do škol</a:t>
            </a:r>
            <a:endParaRPr lang="cs-CZ" dirty="0"/>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7</a:t>
            </a:fld>
            <a:endParaRPr lang="cs-CZ"/>
          </a:p>
        </p:txBody>
      </p:sp>
      <p:sp>
        <p:nvSpPr>
          <p:cNvPr id="6" name="Zástupný symbol pro obsah 5"/>
          <p:cNvSpPr>
            <a:spLocks noGrp="1"/>
          </p:cNvSpPr>
          <p:nvPr>
            <p:ph sz="quarter" idx="1"/>
          </p:nvPr>
        </p:nvSpPr>
        <p:spPr>
          <a:xfrm>
            <a:off x="914400" y="1700808"/>
            <a:ext cx="7772400" cy="4318992"/>
          </a:xfrm>
        </p:spPr>
        <p:txBody>
          <a:bodyPr>
            <a:normAutofit lnSpcReduction="10000"/>
          </a:bodyPr>
          <a:lstStyle/>
          <a:p>
            <a:pPr marL="777240" lvl="1" indent="-457200">
              <a:lnSpc>
                <a:spcPct val="90000"/>
              </a:lnSpc>
              <a:buFont typeface="+mj-lt"/>
              <a:buAutoNum type="arabicPeriod"/>
            </a:pPr>
            <a:r>
              <a:rPr lang="cs-CZ" dirty="0" smtClean="0">
                <a:latin typeface="Arial" pitchFamily="34" charset="0"/>
                <a:cs typeface="Arial" pitchFamily="34" charset="0"/>
              </a:rPr>
              <a:t>Pokud odcházíš od počítače na krátkou dobu nevypínej ho - vypnutím ho poškodíš</a:t>
            </a:r>
          </a:p>
          <a:p>
            <a:pPr marL="777240" lvl="1" indent="-457200">
              <a:lnSpc>
                <a:spcPct val="90000"/>
              </a:lnSpc>
              <a:buFont typeface="+mj-lt"/>
              <a:buAutoNum type="arabicPeriod"/>
            </a:pPr>
            <a:r>
              <a:rPr lang="cs-CZ" dirty="0" smtClean="0">
                <a:latin typeface="Arial" pitchFamily="34" charset="0"/>
                <a:cs typeface="Arial" pitchFamily="34" charset="0"/>
              </a:rPr>
              <a:t>Nejen okolo počítače je třeba mít pořádek, práci si vždy řádně ulož, v uložených souborech udržuj pořádek a zálohuj</a:t>
            </a:r>
          </a:p>
          <a:p>
            <a:pPr marL="777240" lvl="1" indent="-457200">
              <a:lnSpc>
                <a:spcPct val="90000"/>
              </a:lnSpc>
              <a:buFont typeface="+mj-lt"/>
              <a:buAutoNum type="arabicPeriod"/>
            </a:pPr>
            <a:r>
              <a:rPr lang="cs-CZ" dirty="0" smtClean="0">
                <a:latin typeface="Arial" pitchFamily="34" charset="0"/>
                <a:cs typeface="Arial" pitchFamily="34" charset="0"/>
              </a:rPr>
              <a:t>V počítači měj jen zakoupený software, práce s nelegálním softwarem je trestná</a:t>
            </a:r>
          </a:p>
          <a:p>
            <a:pPr marL="777240" lvl="1" indent="-457200">
              <a:lnSpc>
                <a:spcPct val="90000"/>
              </a:lnSpc>
              <a:buFont typeface="+mj-lt"/>
              <a:buAutoNum type="arabicPeriod"/>
            </a:pPr>
            <a:r>
              <a:rPr lang="cs-CZ" dirty="0" smtClean="0">
                <a:latin typeface="Arial" pitchFamily="34" charset="0"/>
                <a:cs typeface="Arial" pitchFamily="34" charset="0"/>
              </a:rPr>
              <a:t>Pokud máš počítač připojený na internet používej kvalitní antivirový software, chráníš svůj počítač, své soubory a svou kapsu</a:t>
            </a:r>
          </a:p>
          <a:p>
            <a:pPr marL="777240" lvl="1" indent="-457200">
              <a:lnSpc>
                <a:spcPct val="90000"/>
              </a:lnSpc>
              <a:buFont typeface="+mj-lt"/>
              <a:buAutoNum type="arabicPeriod"/>
            </a:pPr>
            <a:r>
              <a:rPr lang="cs-CZ" dirty="0" smtClean="0">
                <a:latin typeface="Arial" pitchFamily="34" charset="0"/>
                <a:cs typeface="Arial" pitchFamily="34" charset="0"/>
              </a:rPr>
              <a:t>Počítač umísti do čistého prostředí nesvědčí mu horko, prach, kouř z cigaret a špína . Zkracují jeho životnost</a:t>
            </a:r>
          </a:p>
          <a:p>
            <a:pPr marL="777240" lvl="1" indent="-457200">
              <a:lnSpc>
                <a:spcPct val="90000"/>
              </a:lnSpc>
              <a:buFont typeface="+mj-lt"/>
              <a:buAutoNum type="arabicPeriod"/>
            </a:pPr>
            <a:endParaRPr lang="cs-CZ" sz="2000" dirty="0" smtClean="0">
              <a:latin typeface="Arial" pitchFamily="34" charset="0"/>
              <a:cs typeface="Arial" pitchFamily="34" charset="0"/>
            </a:endParaRPr>
          </a:p>
          <a:p>
            <a:pPr>
              <a:buNone/>
            </a:pP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8</a:t>
            </a:fld>
            <a:endParaRPr lang="cs-CZ"/>
          </a:p>
        </p:txBody>
      </p:sp>
      <p:sp>
        <p:nvSpPr>
          <p:cNvPr id="6" name="Zástupný symbol pro obsah 5"/>
          <p:cNvSpPr>
            <a:spLocks noGrp="1"/>
          </p:cNvSpPr>
          <p:nvPr>
            <p:ph sz="quarter" idx="1"/>
          </p:nvPr>
        </p:nvSpPr>
        <p:spPr>
          <a:xfrm>
            <a:off x="914400" y="836712"/>
            <a:ext cx="7772400" cy="5183088"/>
          </a:xfrm>
        </p:spPr>
        <p:txBody>
          <a:bodyPr/>
          <a:lstStyle/>
          <a:p>
            <a:pPr marL="777240" lvl="1" indent="-457200">
              <a:lnSpc>
                <a:spcPct val="90000"/>
              </a:lnSpc>
              <a:buFont typeface="+mj-lt"/>
              <a:buAutoNum type="arabicPeriod" startAt="6"/>
            </a:pPr>
            <a:r>
              <a:rPr lang="cs-CZ" dirty="0" smtClean="0">
                <a:latin typeface="Arial" pitchFamily="34" charset="0"/>
                <a:cs typeface="Arial" pitchFamily="34" charset="0"/>
              </a:rPr>
              <a:t>K počítači usedej s čistě umytýma rukama a jídlo s pitím raději nechej v kuchyni.</a:t>
            </a:r>
          </a:p>
          <a:p>
            <a:pPr marL="777240" lvl="1" indent="-457200">
              <a:lnSpc>
                <a:spcPct val="90000"/>
              </a:lnSpc>
              <a:buFont typeface="+mj-lt"/>
              <a:buAutoNum type="arabicPeriod" startAt="6"/>
            </a:pPr>
            <a:r>
              <a:rPr lang="cs-CZ" dirty="0" smtClean="0">
                <a:latin typeface="Arial" pitchFamily="34" charset="0"/>
                <a:cs typeface="Arial" pitchFamily="34" charset="0"/>
              </a:rPr>
              <a:t>Při zapínání zapni nejdříve všechny periférie a počítač až nakonec. Při vypínání je postup opačný.</a:t>
            </a:r>
          </a:p>
          <a:p>
            <a:pPr marL="777240" lvl="1" indent="-457200">
              <a:lnSpc>
                <a:spcPct val="90000"/>
              </a:lnSpc>
              <a:buFont typeface="+mj-lt"/>
              <a:buAutoNum type="arabicPeriod" startAt="6"/>
            </a:pPr>
            <a:r>
              <a:rPr lang="cs-CZ" dirty="0" smtClean="0">
                <a:latin typeface="Arial" pitchFamily="34" charset="0"/>
                <a:cs typeface="Arial" pitchFamily="34" charset="0"/>
              </a:rPr>
              <a:t>Nové zařízení připojuj jen k vypnutému počítači</a:t>
            </a:r>
          </a:p>
          <a:p>
            <a:pPr marL="777240" lvl="1" indent="-457200">
              <a:lnSpc>
                <a:spcPct val="90000"/>
              </a:lnSpc>
              <a:buFont typeface="+mj-lt"/>
              <a:buAutoNum type="arabicPeriod" startAt="6"/>
            </a:pPr>
            <a:r>
              <a:rPr lang="cs-CZ" dirty="0" smtClean="0">
                <a:latin typeface="Arial" pitchFamily="34" charset="0"/>
                <a:cs typeface="Arial" pitchFamily="34" charset="0"/>
              </a:rPr>
              <a:t>Při komunikaci přes internet nikdy nerozdávej své osobní údaje, chráníš sebe</a:t>
            </a:r>
          </a:p>
          <a:p>
            <a:pPr marL="777240" lvl="1" indent="-457200">
              <a:lnSpc>
                <a:spcPct val="90000"/>
              </a:lnSpc>
              <a:buFont typeface="+mj-lt"/>
              <a:buAutoNum type="arabicPeriod" startAt="6"/>
            </a:pPr>
            <a:r>
              <a:rPr lang="cs-CZ" dirty="0" smtClean="0">
                <a:latin typeface="Arial" pitchFamily="34" charset="0"/>
                <a:cs typeface="Arial" pitchFamily="34" charset="0"/>
              </a:rPr>
              <a:t>Když ukončíš práci na počítači ukliď po sobě.</a:t>
            </a:r>
          </a:p>
          <a:p>
            <a:pPr marL="777240" lvl="1" indent="-457200">
              <a:lnSpc>
                <a:spcPct val="90000"/>
              </a:lnSpc>
              <a:buNone/>
            </a:pPr>
            <a:endParaRPr lang="cs-CZ" sz="1800" dirty="0" smtClean="0">
              <a:latin typeface="Arial" pitchFamily="34" charset="0"/>
              <a:cs typeface="Arial" pitchFamily="34" charset="0"/>
            </a:endParaRPr>
          </a:p>
          <a:p>
            <a:pPr marL="274320" lvl="1" indent="-274320" algn="ctr">
              <a:spcBef>
                <a:spcPts val="580"/>
              </a:spcBef>
              <a:buClr>
                <a:schemeClr val="accent1"/>
              </a:buClr>
              <a:buNone/>
            </a:pPr>
            <a:r>
              <a:rPr lang="cs-CZ" b="1" i="1" u="sng" dirty="0" smtClean="0">
                <a:latin typeface="Berlin Sans FB Demi" pitchFamily="34" charset="0"/>
              </a:rPr>
              <a:t>Desatero si vlep do sešitu </a:t>
            </a:r>
          </a:p>
          <a:p>
            <a:pPr marL="274320" lvl="1" indent="-274320" algn="ctr">
              <a:spcBef>
                <a:spcPts val="580"/>
              </a:spcBef>
              <a:buClr>
                <a:schemeClr val="accent1"/>
              </a:buClr>
              <a:buNone/>
            </a:pPr>
            <a:r>
              <a:rPr lang="cs-CZ" b="1" i="1" u="sng" dirty="0" smtClean="0">
                <a:latin typeface="Berlin Sans FB Demi" pitchFamily="34" charset="0"/>
              </a:rPr>
              <a:t>a vždy dodržuj nejen ve školní učebně!</a:t>
            </a:r>
          </a:p>
          <a:p>
            <a:pPr marL="274320" lvl="1" indent="-274320" algn="ctr">
              <a:spcBef>
                <a:spcPts val="580"/>
              </a:spcBef>
              <a:buClr>
                <a:schemeClr val="accent1"/>
              </a:buClr>
              <a:buNone/>
            </a:pPr>
            <a:r>
              <a:rPr lang="cs-CZ" sz="3200" dirty="0" smtClean="0">
                <a:solidFill>
                  <a:srgbClr val="FF0000"/>
                </a:solidFill>
                <a:cs typeface="Arial" charset="0"/>
              </a:rPr>
              <a:t>☺ ☺ ☺</a:t>
            </a:r>
          </a:p>
          <a:p>
            <a:pPr marL="274320" lvl="1" indent="-274320" algn="ctr">
              <a:spcBef>
                <a:spcPts val="580"/>
              </a:spcBef>
              <a:buClr>
                <a:schemeClr val="accent1"/>
              </a:buClr>
              <a:buNone/>
            </a:pPr>
            <a:endParaRPr lang="cs-CZ" b="1" i="1" u="sng" dirty="0" smtClean="0">
              <a:latin typeface="Berlin Sans FB Demi" pitchFamily="34" charset="0"/>
            </a:endParaRPr>
          </a:p>
          <a:p>
            <a:pPr>
              <a:buNone/>
            </a:pP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srcRect/>
          <a:stretch>
            <a:fillRect/>
          </a:stretch>
        </p:blipFill>
        <p:spPr bwMode="auto">
          <a:xfrm>
            <a:off x="2771800" y="2636912"/>
            <a:ext cx="3495675" cy="3724275"/>
          </a:xfrm>
          <a:prstGeom prst="rect">
            <a:avLst/>
          </a:prstGeom>
          <a:noFill/>
          <a:ln w="9525">
            <a:noFill/>
            <a:miter lim="800000"/>
            <a:headEnd/>
            <a:tailEnd/>
          </a:ln>
        </p:spPr>
      </p:pic>
      <p:sp>
        <p:nvSpPr>
          <p:cNvPr id="2" name="Nadpis 1"/>
          <p:cNvSpPr>
            <a:spLocks noGrp="1"/>
          </p:cNvSpPr>
          <p:nvPr>
            <p:ph type="title"/>
          </p:nvPr>
        </p:nvSpPr>
        <p:spPr/>
        <p:txBody>
          <a:bodyPr/>
          <a:lstStyle/>
          <a:p>
            <a:r>
              <a:rPr lang="cs-CZ" dirty="0" smtClean="0">
                <a:latin typeface="Arial" pitchFamily="34" charset="0"/>
                <a:cs typeface="Arial" pitchFamily="34" charset="0"/>
              </a:rPr>
              <a:t>   Správné přihlášení k počítači</a:t>
            </a:r>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dirty="0" smtClean="0"/>
              <a:t>EU do škol</a:t>
            </a:r>
            <a:endParaRPr lang="cs-CZ" dirty="0"/>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9</a:t>
            </a:fld>
            <a:endParaRPr lang="cs-CZ"/>
          </a:p>
        </p:txBody>
      </p:sp>
      <p:sp>
        <p:nvSpPr>
          <p:cNvPr id="6" name="Zástupný symbol pro obsah 5"/>
          <p:cNvSpPr>
            <a:spLocks noGrp="1"/>
          </p:cNvSpPr>
          <p:nvPr>
            <p:ph sz="quarter" idx="1"/>
          </p:nvPr>
        </p:nvSpPr>
        <p:spPr/>
        <p:txBody>
          <a:bodyPr/>
          <a:lstStyle/>
          <a:p>
            <a:r>
              <a:rPr lang="cs-CZ" dirty="0" smtClean="0"/>
              <a:t>Co je to uživatelské jméno</a:t>
            </a:r>
            <a:br>
              <a:rPr lang="cs-CZ" dirty="0" smtClean="0"/>
            </a:br>
            <a:r>
              <a:rPr lang="cs-CZ" dirty="0" smtClean="0"/>
              <a:t>zajišťuje, aby každý kdo pracuje na daném počítači, měl svou práci chráněnu proti ostatním</a:t>
            </a:r>
            <a:br>
              <a:rPr lang="cs-CZ" dirty="0" smtClean="0"/>
            </a:br>
            <a:endParaRPr lang="cs-CZ" dirty="0"/>
          </a:p>
        </p:txBody>
      </p:sp>
      <p:sp>
        <p:nvSpPr>
          <p:cNvPr id="9" name="Oválný popisek 8"/>
          <p:cNvSpPr/>
          <p:nvPr/>
        </p:nvSpPr>
        <p:spPr>
          <a:xfrm>
            <a:off x="4788024" y="2726097"/>
            <a:ext cx="648072" cy="918928"/>
          </a:xfrm>
          <a:prstGeom prst="wedgeEllipseCallout">
            <a:avLst/>
          </a:prstGeom>
          <a:solidFill>
            <a:srgbClr val="A9D3F9"/>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r>
              <a:rPr lang="cs-CZ" sz="600" b="1" dirty="0" smtClean="0">
                <a:solidFill>
                  <a:schemeClr val="tx1"/>
                </a:solidFill>
              </a:rPr>
              <a:t>Karlovo PC</a:t>
            </a:r>
            <a:endParaRPr lang="cs-CZ" sz="600" b="1" dirty="0">
              <a:solidFill>
                <a:schemeClr val="tx1"/>
              </a:solidFill>
            </a:endParaRPr>
          </a:p>
        </p:txBody>
      </p:sp>
      <p:sp>
        <p:nvSpPr>
          <p:cNvPr id="11" name="Oválný popisek 10"/>
          <p:cNvSpPr/>
          <p:nvPr/>
        </p:nvSpPr>
        <p:spPr>
          <a:xfrm>
            <a:off x="4932040" y="3717032"/>
            <a:ext cx="914400" cy="612648"/>
          </a:xfrm>
          <a:prstGeom prst="wedgeEllipse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900" dirty="0" smtClean="0">
                <a:solidFill>
                  <a:schemeClr val="tx1"/>
                </a:solidFill>
              </a:rPr>
              <a:t>Honzovo PC</a:t>
            </a:r>
            <a:endParaRPr lang="cs-CZ" sz="900" dirty="0">
              <a:solidFill>
                <a:schemeClr val="tx1"/>
              </a:solidFill>
            </a:endParaRPr>
          </a:p>
        </p:txBody>
      </p:sp>
      <p:sp>
        <p:nvSpPr>
          <p:cNvPr id="13" name="Oválný popisek 12"/>
          <p:cNvSpPr/>
          <p:nvPr/>
        </p:nvSpPr>
        <p:spPr>
          <a:xfrm>
            <a:off x="4211960" y="4149080"/>
            <a:ext cx="914400" cy="612648"/>
          </a:xfrm>
          <a:prstGeom prst="wedgeEllipseCallout">
            <a:avLst/>
          </a:prstGeom>
          <a:solidFill>
            <a:srgbClr val="FF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50" dirty="0" smtClean="0">
                <a:solidFill>
                  <a:schemeClr val="tx1"/>
                </a:solidFill>
              </a:rPr>
              <a:t>Hančino PC</a:t>
            </a:r>
            <a:endParaRPr lang="cs-CZ" sz="1050" dirty="0">
              <a:solidFill>
                <a:schemeClr val="tx1"/>
              </a:solidFill>
            </a:endParaRPr>
          </a:p>
        </p:txBody>
      </p:sp>
      <p:sp>
        <p:nvSpPr>
          <p:cNvPr id="14" name="Oválný popisek 13"/>
          <p:cNvSpPr/>
          <p:nvPr/>
        </p:nvSpPr>
        <p:spPr>
          <a:xfrm>
            <a:off x="4932040" y="4653136"/>
            <a:ext cx="914400" cy="612648"/>
          </a:xfrm>
          <a:prstGeom prst="wedgeEllipseCallout">
            <a:avLst/>
          </a:prstGeom>
          <a:solidFill>
            <a:srgbClr val="66FF3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000" dirty="0" smtClean="0">
                <a:solidFill>
                  <a:schemeClr val="tx1"/>
                </a:solidFill>
              </a:rPr>
              <a:t>Katčino PC</a:t>
            </a:r>
            <a:endParaRPr lang="cs-CZ" sz="1000" dirty="0">
              <a:solidFill>
                <a:schemeClr val="tx1"/>
              </a:solidFill>
            </a:endParaRPr>
          </a:p>
        </p:txBody>
      </p:sp>
      <p:sp>
        <p:nvSpPr>
          <p:cNvPr id="15" name="Oválný popisek 14"/>
          <p:cNvSpPr/>
          <p:nvPr/>
        </p:nvSpPr>
        <p:spPr>
          <a:xfrm>
            <a:off x="3275856" y="4293096"/>
            <a:ext cx="914400" cy="612648"/>
          </a:xfrm>
          <a:prstGeom prst="wedgeEllipseCallout">
            <a:avLst/>
          </a:prstGeom>
          <a:solidFill>
            <a:srgbClr val="FF9966"/>
          </a:solidFill>
          <a:scene3d>
            <a:camera prst="orthographicFront">
              <a:rot lat="0" lon="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100" dirty="0" smtClean="0">
                <a:solidFill>
                  <a:schemeClr val="tx1"/>
                </a:solidFill>
              </a:rPr>
              <a:t>Lenčino PC</a:t>
            </a:r>
            <a:endParaRPr lang="cs-CZ" sz="1100" dirty="0">
              <a:solidFill>
                <a:schemeClr val="tx1"/>
              </a:solidFill>
            </a:endParaRPr>
          </a:p>
        </p:txBody>
      </p:sp>
      <p:sp>
        <p:nvSpPr>
          <p:cNvPr id="16" name="Oválný popisek 15"/>
          <p:cNvSpPr/>
          <p:nvPr/>
        </p:nvSpPr>
        <p:spPr>
          <a:xfrm>
            <a:off x="3419872" y="3068960"/>
            <a:ext cx="914400" cy="612648"/>
          </a:xfrm>
          <a:prstGeom prst="wedgeEllipseCallout">
            <a:avLst/>
          </a:prstGeom>
          <a:scene3d>
            <a:camera prst="orthographicFront">
              <a:rot lat="0" lon="9600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válný popisek 16"/>
          <p:cNvSpPr/>
          <p:nvPr/>
        </p:nvSpPr>
        <p:spPr>
          <a:xfrm>
            <a:off x="2843808" y="3645024"/>
            <a:ext cx="914400" cy="612648"/>
          </a:xfrm>
          <a:prstGeom prst="wedgeEllipseCallout">
            <a:avLst/>
          </a:prstGeom>
          <a:scene3d>
            <a:camera prst="orthographicFront">
              <a:rot lat="0" lon="960000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válný popisek 17"/>
          <p:cNvSpPr/>
          <p:nvPr/>
        </p:nvSpPr>
        <p:spPr>
          <a:xfrm>
            <a:off x="2699792" y="4797152"/>
            <a:ext cx="914400" cy="612648"/>
          </a:xfrm>
          <a:prstGeom prst="wedgeEllipseCallout">
            <a:avLst/>
          </a:prstGeom>
          <a:solidFill>
            <a:srgbClr val="0066CC"/>
          </a:solidFill>
          <a:scene3d>
            <a:camera prst="orthographicFront">
              <a:rot lat="0" lon="0"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900" dirty="0" smtClean="0">
                <a:solidFill>
                  <a:srgbClr val="FFFF00"/>
                </a:solidFill>
              </a:rPr>
              <a:t>Lukášovo PC</a:t>
            </a:r>
            <a:endParaRPr lang="cs-CZ" sz="900" dirty="0">
              <a:solidFill>
                <a:srgbClr val="FFFF00"/>
              </a:solidFill>
            </a:endParaRPr>
          </a:p>
        </p:txBody>
      </p:sp>
      <p:sp>
        <p:nvSpPr>
          <p:cNvPr id="19" name="Vodorovný svitek 18"/>
          <p:cNvSpPr/>
          <p:nvPr/>
        </p:nvSpPr>
        <p:spPr>
          <a:xfrm>
            <a:off x="3347864" y="5445224"/>
            <a:ext cx="2088232" cy="576064"/>
          </a:xfrm>
          <a:prstGeom prst="horizontalScroll">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DŮM </a:t>
            </a:r>
            <a:r>
              <a:rPr lang="cs-CZ" sz="1200" dirty="0" smtClean="0">
                <a:solidFill>
                  <a:schemeClr val="tx1"/>
                </a:solidFill>
              </a:rPr>
              <a:t>UŽIVATELSKÝCH ÚČTU</a:t>
            </a:r>
            <a:endParaRPr lang="cs-CZ"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 calcmode="lin" valueType="num">
                                      <p:cBhvr additive="base">
                                        <p:cTn id="7" dur="500" fill="hold"/>
                                        <p:tgtEl>
                                          <p:spTgt spid="1027"/>
                                        </p:tgtEl>
                                        <p:attrNameLst>
                                          <p:attrName>ppt_x</p:attrName>
                                        </p:attrNameLst>
                                      </p:cBhvr>
                                      <p:tavLst>
                                        <p:tav tm="0">
                                          <p:val>
                                            <p:strVal val="#ppt_x"/>
                                          </p:val>
                                        </p:tav>
                                        <p:tav tm="100000">
                                          <p:val>
                                            <p:strVal val="#ppt_x"/>
                                          </p:val>
                                        </p:tav>
                                      </p:tavLst>
                                    </p:anim>
                                    <p:anim calcmode="lin" valueType="num">
                                      <p:cBhvr additive="base">
                                        <p:cTn id="8"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1"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additive="base">
                                        <p:cTn id="43" dur="500" fill="hold"/>
                                        <p:tgtEl>
                                          <p:spTgt spid="18"/>
                                        </p:tgtEl>
                                        <p:attrNameLst>
                                          <p:attrName>ppt_x</p:attrName>
                                        </p:attrNameLst>
                                      </p:cBhvr>
                                      <p:tavLst>
                                        <p:tav tm="0">
                                          <p:val>
                                            <p:strVal val="#ppt_x"/>
                                          </p:val>
                                        </p:tav>
                                        <p:tav tm="100000">
                                          <p:val>
                                            <p:strVal val="#ppt_x"/>
                                          </p:val>
                                        </p:tav>
                                      </p:tavLst>
                                    </p:anim>
                                    <p:anim calcmode="lin" valueType="num">
                                      <p:cBhvr additive="base">
                                        <p:cTn id="4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9"/>
                                        </p:tgtEl>
                                        <p:attrNameLst>
                                          <p:attrName>style.visibility</p:attrName>
                                        </p:attrNameLst>
                                      </p:cBhvr>
                                      <p:to>
                                        <p:strVal val="visible"/>
                                      </p:to>
                                    </p:set>
                                    <p:anim calcmode="lin" valueType="num">
                                      <p:cBhvr additive="base">
                                        <p:cTn id="61" dur="500" fill="hold"/>
                                        <p:tgtEl>
                                          <p:spTgt spid="19"/>
                                        </p:tgtEl>
                                        <p:attrNameLst>
                                          <p:attrName>ppt_x</p:attrName>
                                        </p:attrNameLst>
                                      </p:cBhvr>
                                      <p:tavLst>
                                        <p:tav tm="0">
                                          <p:val>
                                            <p:strVal val="#ppt_x"/>
                                          </p:val>
                                        </p:tav>
                                        <p:tav tm="100000">
                                          <p:val>
                                            <p:strVal val="#ppt_x"/>
                                          </p:val>
                                        </p:tav>
                                      </p:tavLst>
                                    </p:anim>
                                    <p:anim calcmode="lin" valueType="num">
                                      <p:cBhvr additive="base">
                                        <p:cTn id="6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5"/>
                                        </p:tgtEl>
                                        <p:attrNameLst>
                                          <p:attrName>style.visibility</p:attrName>
                                        </p:attrNameLst>
                                      </p:cBhvr>
                                      <p:to>
                                        <p:strVal val="visible"/>
                                      </p:to>
                                    </p:set>
                                    <p:anim calcmode="lin" valueType="num">
                                      <p:cBhvr additive="base">
                                        <p:cTn id="67" dur="500" fill="hold"/>
                                        <p:tgtEl>
                                          <p:spTgt spid="15"/>
                                        </p:tgtEl>
                                        <p:attrNameLst>
                                          <p:attrName>ppt_x</p:attrName>
                                        </p:attrNameLst>
                                      </p:cBhvr>
                                      <p:tavLst>
                                        <p:tav tm="0">
                                          <p:val>
                                            <p:strVal val="#ppt_x"/>
                                          </p:val>
                                        </p:tav>
                                        <p:tav tm="100000">
                                          <p:val>
                                            <p:strVal val="#ppt_x"/>
                                          </p:val>
                                        </p:tav>
                                      </p:tavLst>
                                    </p:anim>
                                    <p:anim calcmode="lin" valueType="num">
                                      <p:cBhvr additive="base">
                                        <p:cTn id="6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P spid="14" grpId="0" animBg="1"/>
      <p:bldP spid="14" grpId="1" animBg="1"/>
      <p:bldP spid="15" grpId="0" animBg="1"/>
      <p:bldP spid="16" grpId="0" animBg="1"/>
      <p:bldP spid="17" grpId="0" animBg="1"/>
      <p:bldP spid="18" grpId="0" animBg="1"/>
      <p:bldP spid="1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latin typeface="Arial" pitchFamily="34" charset="0"/>
                <a:cs typeface="Arial" pitchFamily="34" charset="0"/>
              </a:rPr>
              <a:t>Správné přihlášení k počítači</a:t>
            </a:r>
            <a:endParaRPr lang="cs-CZ" dirty="0">
              <a:latin typeface="Arial" pitchFamily="34" charset="0"/>
              <a:cs typeface="Arial" pitchFamily="34" charset="0"/>
            </a:endParaRPr>
          </a:p>
        </p:txBody>
      </p:sp>
      <p:sp>
        <p:nvSpPr>
          <p:cNvPr id="3" name="Zástupný symbol pro datum 2"/>
          <p:cNvSpPr>
            <a:spLocks noGrp="1"/>
          </p:cNvSpPr>
          <p:nvPr>
            <p:ph type="dt" sz="half" idx="10"/>
          </p:nvPr>
        </p:nvSpPr>
        <p:spPr/>
        <p:txBody>
          <a:bodyPr/>
          <a:lstStyle/>
          <a:p>
            <a:fld id="{65F9F2B9-68B8-4300-A6EA-D1F6D8B8F95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10</a:t>
            </a:fld>
            <a:endParaRPr lang="cs-CZ"/>
          </a:p>
        </p:txBody>
      </p:sp>
      <p:sp>
        <p:nvSpPr>
          <p:cNvPr id="6" name="Zástupný symbol pro obsah 5"/>
          <p:cNvSpPr>
            <a:spLocks noGrp="1"/>
          </p:cNvSpPr>
          <p:nvPr>
            <p:ph sz="quarter" idx="1"/>
          </p:nvPr>
        </p:nvSpPr>
        <p:spPr/>
        <p:txBody>
          <a:bodyPr>
            <a:normAutofit lnSpcReduction="10000"/>
          </a:bodyPr>
          <a:lstStyle/>
          <a:p>
            <a:r>
              <a:rPr lang="cs-CZ" dirty="0" smtClean="0">
                <a:latin typeface="Arial" pitchFamily="34" charset="0"/>
                <a:cs typeface="Arial" pitchFamily="34" charset="0"/>
              </a:rPr>
              <a:t>Při prvním přihlášení postupuj přesně podle pokynů vyučujícího</a:t>
            </a:r>
            <a:br>
              <a:rPr lang="cs-CZ" dirty="0" smtClean="0">
                <a:latin typeface="Arial" pitchFamily="34" charset="0"/>
                <a:cs typeface="Arial" pitchFamily="34" charset="0"/>
              </a:rPr>
            </a:br>
            <a:endParaRPr lang="cs-CZ" dirty="0" smtClean="0">
              <a:latin typeface="Arial" pitchFamily="34" charset="0"/>
              <a:cs typeface="Arial" pitchFamily="34" charset="0"/>
            </a:endParaRPr>
          </a:p>
          <a:p>
            <a:r>
              <a:rPr lang="cs-CZ" dirty="0" smtClean="0">
                <a:latin typeface="Arial" pitchFamily="34" charset="0"/>
                <a:cs typeface="Arial" pitchFamily="34" charset="0"/>
              </a:rPr>
              <a:t>Zapiš si do své žákovské knížky </a:t>
            </a:r>
          </a:p>
          <a:p>
            <a:pPr lvl="1"/>
            <a:r>
              <a:rPr lang="cs-CZ" dirty="0" smtClean="0">
                <a:latin typeface="Arial" pitchFamily="34" charset="0"/>
                <a:cs typeface="Arial" pitchFamily="34" charset="0"/>
              </a:rPr>
              <a:t>Uživatelské jméno </a:t>
            </a:r>
          </a:p>
          <a:p>
            <a:pPr lvl="1"/>
            <a:r>
              <a:rPr lang="cs-CZ" dirty="0" smtClean="0">
                <a:latin typeface="Arial" pitchFamily="34" charset="0"/>
                <a:cs typeface="Arial" pitchFamily="34" charset="0"/>
              </a:rPr>
              <a:t>Heslo</a:t>
            </a:r>
          </a:p>
          <a:p>
            <a:pPr lvl="1">
              <a:buNone/>
            </a:pPr>
            <a:endParaRPr lang="cs-CZ" dirty="0" smtClean="0">
              <a:latin typeface="Arial" pitchFamily="34" charset="0"/>
              <a:cs typeface="Arial" pitchFamily="34" charset="0"/>
            </a:endParaRPr>
          </a:p>
          <a:p>
            <a:r>
              <a:rPr lang="cs-CZ" dirty="0" smtClean="0">
                <a:latin typeface="Arial" pitchFamily="34" charset="0"/>
                <a:cs typeface="Arial" pitchFamily="34" charset="0"/>
              </a:rPr>
              <a:t>Tyto údaje jsou je pro tvou osobu, ty sám(a) odpovídáš za to že nepředáš nikomu ze svých spolužáků své heslo, chráníš si tak svá data, které máš  na svém uživatelském účtu uložené</a:t>
            </a:r>
          </a:p>
          <a:p>
            <a:pPr>
              <a:buNone/>
            </a:pPr>
            <a:endParaRPr lang="cs-CZ"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28.10.2012</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11</a:t>
            </a:fld>
            <a:endParaRPr lang="cs-CZ"/>
          </a:p>
        </p:txBody>
      </p:sp>
      <p:sp>
        <p:nvSpPr>
          <p:cNvPr id="6" name="Zástupný symbol pro obsah 5"/>
          <p:cNvSpPr>
            <a:spLocks noGrp="1"/>
          </p:cNvSpPr>
          <p:nvPr>
            <p:ph sz="quarter" idx="1"/>
          </p:nvPr>
        </p:nvSpPr>
        <p:spPr/>
        <p:txBody>
          <a:bodyPr/>
          <a:lstStyle/>
          <a:p>
            <a:r>
              <a:rPr lang="cs-CZ" dirty="0" smtClean="0">
                <a:latin typeface="Arial" pitchFamily="34" charset="0"/>
                <a:cs typeface="Arial" pitchFamily="34" charset="0"/>
              </a:rPr>
              <a:t>Nyní si můžeš sám osahat svůj </a:t>
            </a:r>
            <a:r>
              <a:rPr lang="cs-CZ" dirty="0" smtClean="0">
                <a:latin typeface="Arial" pitchFamily="34" charset="0"/>
                <a:cs typeface="Arial" pitchFamily="34" charset="0"/>
              </a:rPr>
              <a:t>uživatelský </a:t>
            </a:r>
            <a:r>
              <a:rPr lang="cs-CZ" dirty="0" smtClean="0">
                <a:latin typeface="Arial" pitchFamily="34" charset="0"/>
                <a:cs typeface="Arial" pitchFamily="34" charset="0"/>
              </a:rPr>
              <a:t>účet a </a:t>
            </a:r>
            <a:r>
              <a:rPr lang="cs-CZ" dirty="0" smtClean="0">
                <a:latin typeface="Arial" pitchFamily="34" charset="0"/>
                <a:cs typeface="Arial" pitchFamily="34" charset="0"/>
              </a:rPr>
              <a:t>vyzkoušet, </a:t>
            </a:r>
            <a:r>
              <a:rPr lang="cs-CZ" dirty="0" smtClean="0">
                <a:latin typeface="Arial" pitchFamily="34" charset="0"/>
                <a:cs typeface="Arial" pitchFamily="34" charset="0"/>
              </a:rPr>
              <a:t>co tvé PC pracoviště všechno dokáže!</a:t>
            </a:r>
            <a:endParaRPr lang="cs-CZ"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Nadpis 11"/>
          <p:cNvSpPr>
            <a:spLocks noGrp="1"/>
          </p:cNvSpPr>
          <p:nvPr>
            <p:ph type="title"/>
          </p:nvPr>
        </p:nvSpPr>
        <p:spPr/>
        <p:txBody>
          <a:bodyPr/>
          <a:lstStyle/>
          <a:p>
            <a:r>
              <a:rPr lang="cs-CZ" dirty="0" smtClean="0"/>
              <a:t>Přehled zdrojů a odkazů</a:t>
            </a:r>
            <a:endParaRPr lang="cs-CZ" dirty="0"/>
          </a:p>
        </p:txBody>
      </p:sp>
      <p:sp>
        <p:nvSpPr>
          <p:cNvPr id="4" name="Zástupný symbol pro datum 3"/>
          <p:cNvSpPr>
            <a:spLocks noGrp="1"/>
          </p:cNvSpPr>
          <p:nvPr>
            <p:ph type="dt" sz="half" idx="10"/>
          </p:nvPr>
        </p:nvSpPr>
        <p:spPr/>
        <p:txBody>
          <a:bodyPr/>
          <a:lstStyle/>
          <a:p>
            <a:fld id="{FCA66514-6054-4BDC-84C6-E336E59F1CDD}" type="datetime1">
              <a:rPr lang="cs-CZ" smtClean="0"/>
              <a:pPr/>
              <a:t>28.10.2012</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12</a:t>
            </a:fld>
            <a:endParaRPr lang="cs-CZ"/>
          </a:p>
        </p:txBody>
      </p:sp>
      <p:sp>
        <p:nvSpPr>
          <p:cNvPr id="13" name="Zástupný symbol pro obsah 12"/>
          <p:cNvSpPr>
            <a:spLocks noGrp="1"/>
          </p:cNvSpPr>
          <p:nvPr>
            <p:ph sz="quarter" idx="1"/>
          </p:nvPr>
        </p:nvSpPr>
        <p:spPr/>
        <p:txBody>
          <a:bodyPr/>
          <a:lstStyle/>
          <a:p>
            <a:r>
              <a:rPr lang="cs-CZ" dirty="0" smtClean="0"/>
              <a:t>Informatika </a:t>
            </a:r>
            <a:r>
              <a:rPr lang="cs-CZ" dirty="0" smtClean="0"/>
              <a:t>pro základní školy </a:t>
            </a:r>
            <a:r>
              <a:rPr lang="cs-CZ" dirty="0" err="1" smtClean="0"/>
              <a:t>Computer</a:t>
            </a:r>
            <a:r>
              <a:rPr lang="cs-CZ" dirty="0" smtClean="0"/>
              <a:t> </a:t>
            </a:r>
            <a:r>
              <a:rPr lang="cs-CZ" dirty="0" err="1" smtClean="0"/>
              <a:t>press</a:t>
            </a:r>
            <a:endParaRPr lang="cs-CZ" dirty="0" smtClean="0"/>
          </a:p>
          <a:p>
            <a:r>
              <a:rPr lang="cs-CZ" dirty="0" smtClean="0"/>
              <a:t>Informatika </a:t>
            </a:r>
            <a:r>
              <a:rPr lang="cs-CZ" dirty="0" smtClean="0"/>
              <a:t>a výpočetní technika </a:t>
            </a:r>
            <a:r>
              <a:rPr lang="cs-CZ" dirty="0" err="1" smtClean="0"/>
              <a:t>Kompedium</a:t>
            </a:r>
            <a:r>
              <a:rPr lang="cs-CZ" dirty="0" smtClean="0"/>
              <a:t> </a:t>
            </a:r>
            <a:r>
              <a:rPr lang="cs-CZ" dirty="0" err="1" smtClean="0"/>
              <a:t>Computer</a:t>
            </a:r>
            <a:r>
              <a:rPr lang="cs-CZ" dirty="0" smtClean="0"/>
              <a:t> Media</a:t>
            </a: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 klasické">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97</TotalTime>
  <Words>528</Words>
  <Application>Microsoft Office PowerPoint</Application>
  <PresentationFormat>Předvádění na obrazovce (4:3)</PresentationFormat>
  <Paragraphs>118</Paragraphs>
  <Slides>12</Slides>
  <Notes>1</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Jmění</vt:lpstr>
      <vt:lpstr>Základní škola a mateřská škola Staré Město   Interaktivní škola pro žáka 21.století</vt:lpstr>
      <vt:lpstr>Co se naučíte v informatice</vt:lpstr>
      <vt:lpstr>Prezentace aplikace PowerPoint</vt:lpstr>
      <vt:lpstr>Prezentace aplikace PowerPoint</vt:lpstr>
      <vt:lpstr>    Co si musím uvědomit než začnu používat  PC </vt:lpstr>
      <vt:lpstr>Úkol č.1</vt:lpstr>
      <vt:lpstr>A toto je moje desatero, které platí pro počítače v naší škole, bude pro tebe dobré budeš-li hod dodržovat i doma</vt:lpstr>
      <vt:lpstr>Prezentace aplikace PowerPoint</vt:lpstr>
      <vt:lpstr>   Správné přihlášení k počítači</vt:lpstr>
      <vt:lpstr>Správné přihlášení k počítači</vt:lpstr>
      <vt:lpstr>Prezentace aplikace PowerPoint</vt:lpstr>
      <vt:lpstr>Přehled zdrojů a odkazů</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Interaktivní škola pro žáka 21.století</dc:title>
  <dc:creator>icts</dc:creator>
  <cp:lastModifiedBy>Učitel</cp:lastModifiedBy>
  <cp:revision>18</cp:revision>
  <dcterms:created xsi:type="dcterms:W3CDTF">2010-07-04T09:26:34Z</dcterms:created>
  <dcterms:modified xsi:type="dcterms:W3CDTF">2012-10-28T11:08:32Z</dcterms:modified>
</cp:coreProperties>
</file>