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9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028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831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421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920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021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561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649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559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568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381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309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9E4426-303D-494C-B579-ED3DEAFFF254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E391F-5DD8-42C3-BAAF-DFDD3A2D6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6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bgAJfjXtoBxt4u1clb5cjOh8W8IoHIzehApNKNvnExMeaJ32z9HluOZYdJyZQ2NeqiNy=s131" TargetMode="External"/><Relationship Id="rId13" Type="http://schemas.openxmlformats.org/officeDocument/2006/relationships/hyperlink" Target="http://cs.wikipedia.org/wiki/Soubor:Eisen_1.jpg" TargetMode="External"/><Relationship Id="rId18" Type="http://schemas.openxmlformats.org/officeDocument/2006/relationships/hyperlink" Target="http://cs.wikipedia.org/wiki/Soubor:Joachimsthaler_1525.jpg" TargetMode="External"/><Relationship Id="rId3" Type="http://schemas.openxmlformats.org/officeDocument/2006/relationships/hyperlink" Target="http://lh3.ggpht.com/kFmvHP1f9OBoB-dNXvQNkxDsIXrZpDoInOpUxER3UBtbeFID8nzWyYb0AgXQLL_FOqzj2VQ=s163" TargetMode="External"/><Relationship Id="rId7" Type="http://schemas.openxmlformats.org/officeDocument/2006/relationships/hyperlink" Target="http://lh5.ggpht.com/50zEI0jq0s4ntDxZv33AuUYLdWfORHFtY1KAVXDrPxUpsclYccenfuk0BdwyyWQlmM6o=s85" TargetMode="External"/><Relationship Id="rId12" Type="http://schemas.openxmlformats.org/officeDocument/2006/relationships/hyperlink" Target="http://cs.wikipedia.org/wiki/Soubor:HematitaEZ.jpg" TargetMode="External"/><Relationship Id="rId17" Type="http://schemas.openxmlformats.org/officeDocument/2006/relationships/hyperlink" Target="http://cs.wikipedia.org/wiki/Soubor:SilverUSGOV.jpg" TargetMode="External"/><Relationship Id="rId2" Type="http://schemas.openxmlformats.org/officeDocument/2006/relationships/hyperlink" Target="http://lh4.ggpht.com/sqi4rv2o-mh6POcLgn_ar1U6abRwLFeAfJYstbUD2b4-Vhu0hf8EsfkpvRWexUYPz1iZ1CE=s85" TargetMode="External"/><Relationship Id="rId16" Type="http://schemas.openxmlformats.org/officeDocument/2006/relationships/hyperlink" Target="http://cs.wikipedia.org/wiki/Soubor:Gold-crystal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6.ggpht.com/9v-jxU-iuVAtynx-twya5GkLqAv6qwsC5cPH4nQUUYEE8iERlJtYozHeq_850UhOS3LR5A=s128" TargetMode="External"/><Relationship Id="rId11" Type="http://schemas.openxmlformats.org/officeDocument/2006/relationships/hyperlink" Target="http://lh4.ggpht.com/gITy-0m5ICRC3EgOGi5VvDCI9WH0WrgcSMAj_fKTKuIq-i5S1Yxr6cY3SoAW7xh5bTxflQ=s170" TargetMode="External"/><Relationship Id="rId5" Type="http://schemas.openxmlformats.org/officeDocument/2006/relationships/hyperlink" Target="http://lh6.ggpht.com/JibEE_m2C4EYmfTq82b863_ijupdQeW8UIrQ8CW52xTyS4QMFYf9fWmtz500HXQHQAVXSQ=s85" TargetMode="External"/><Relationship Id="rId15" Type="http://schemas.openxmlformats.org/officeDocument/2006/relationships/hyperlink" Target="http://cs.wikipedia.org/wiki/Soubor:Alto_horno_antiguo_Sestao.jpg" TargetMode="External"/><Relationship Id="rId10" Type="http://schemas.openxmlformats.org/officeDocument/2006/relationships/hyperlink" Target="http://lh5.ggpht.com/jk1zkCgxHg98fdy73VHFUBwIIV6n8jxRXX87L2K979FeLnIzcZQNegFWFW-FhuYqGGNgK0Y=s126" TargetMode="External"/><Relationship Id="rId4" Type="http://schemas.openxmlformats.org/officeDocument/2006/relationships/hyperlink" Target="http://lh6.ggpht.com/rwcd3TwdT-ZhXEbzpha7Kq4hOZU1uN2WZgyigyXRDSBin0FWxmZ6DI-kWeMfxv0h6UO26Q=s94" TargetMode="External"/><Relationship Id="rId9" Type="http://schemas.openxmlformats.org/officeDocument/2006/relationships/hyperlink" Target="http://lh5.ggpht.com/_w8fATwwMILFKMGakqZkp3_d6YUO08O5Ja0VmmdFEWgrJ8W9BhQayNY0P7ojVBFDrHk=s108" TargetMode="External"/><Relationship Id="rId14" Type="http://schemas.openxmlformats.org/officeDocument/2006/relationships/hyperlink" Target="http://cs.wikipedia.org/wiki/Soubor:Schema_kopi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ŽELEZO  A  DRAHÉ  KOVY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VY_32_INOVACE_XVII-C-02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8069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ŽELEZO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železo </a:t>
            </a:r>
            <a:r>
              <a:rPr lang="cs-CZ" dirty="0"/>
              <a:t>se vyrábí roztavením železného šrotu a železné rudy v hutích (Ostrava, Třinec)</a:t>
            </a:r>
          </a:p>
          <a:p>
            <a:r>
              <a:rPr lang="cs-CZ" dirty="0" smtClean="0"/>
              <a:t>ocel	 </a:t>
            </a:r>
            <a:r>
              <a:rPr lang="cs-CZ" dirty="0"/>
              <a:t>= velmi pevná, pružná a odolná</a:t>
            </a:r>
          </a:p>
          <a:p>
            <a:r>
              <a:rPr lang="cs-CZ" dirty="0" smtClean="0"/>
              <a:t>použití	= </a:t>
            </a:r>
            <a:r>
              <a:rPr lang="cs-CZ" dirty="0"/>
              <a:t>drátovny (pletivo, kovové sítě)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= </a:t>
            </a:r>
            <a:r>
              <a:rPr lang="cs-CZ" dirty="0"/>
              <a:t>válcovny (potrubí, střechy, topení, </a:t>
            </a:r>
            <a:r>
              <a:rPr lang="cs-CZ" dirty="0" smtClean="0"/>
              <a:t>				lokomotivy</a:t>
            </a:r>
            <a:r>
              <a:rPr lang="cs-CZ" dirty="0"/>
              <a:t>…)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97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ČISTÉ  ŽELEZO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412776"/>
            <a:ext cx="3510199" cy="5072543"/>
          </a:xfrm>
        </p:spPr>
      </p:pic>
    </p:spTree>
    <p:extLst>
      <p:ext uri="{BB962C8B-B14F-4D97-AF65-F5344CB8AC3E}">
        <p14:creationId xmlns:p14="http://schemas.microsoft.com/office/powerpoint/2010/main" val="304562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ŽELEZNÁ  RUDA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18342"/>
            <a:ext cx="8229600" cy="4289679"/>
          </a:xfrm>
        </p:spPr>
      </p:pic>
    </p:spTree>
    <p:extLst>
      <p:ext uri="{BB962C8B-B14F-4D97-AF65-F5344CB8AC3E}">
        <p14:creationId xmlns:p14="http://schemas.microsoft.com/office/powerpoint/2010/main" val="142612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252"/>
            <a:ext cx="7488832" cy="675574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VYSOKÁ  PEC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580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5472608" cy="635119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VYSOKÁ  PEC  VE  ŠPANĚLSKU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7159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271" y="404664"/>
            <a:ext cx="8929536" cy="590465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MAGNETIT</a:t>
            </a:r>
            <a:endParaRPr lang="cs-CZ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obsahuje největší množství železa</a:t>
            </a:r>
          </a:p>
          <a:p>
            <a:r>
              <a:rPr lang="cs-CZ" dirty="0">
                <a:solidFill>
                  <a:schemeClr val="bg1"/>
                </a:solidFill>
              </a:rPr>
              <a:t>je magnetický – přitahuje magnet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 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97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DRAHÉ  KOVY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581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ZLATO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přírodě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velmi vzácné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těží se </a:t>
            </a:r>
            <a:r>
              <a:rPr lang="cs-CZ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hlubinných dolech</a:t>
            </a:r>
          </a:p>
          <a:p>
            <a:r>
              <a:rPr lang="cs-CZ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rýžování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(Otava, Morava) </a:t>
            </a:r>
          </a:p>
          <a:p>
            <a:r>
              <a:rPr lang="cs-CZ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(dobrovolný DÚ – jaká země je nejvíce známá rýžováním zlata)</a:t>
            </a:r>
          </a:p>
          <a:p>
            <a:r>
              <a:rPr lang="cs-CZ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vyrobeno ze zlata = 	Svatováclavská koruna,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jablko  </a:t>
            </a:r>
            <a:r>
              <a:rPr lang="cs-CZ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žezlo 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šperky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7915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04664"/>
            <a:ext cx="5832648" cy="610683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ZLATO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98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KRYSTALICKÉ  ZLATO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68760"/>
            <a:ext cx="8007067" cy="5184576"/>
          </a:xfrm>
        </p:spPr>
      </p:pic>
    </p:spTree>
    <p:extLst>
      <p:ext uri="{BB962C8B-B14F-4D97-AF65-F5344CB8AC3E}">
        <p14:creationId xmlns:p14="http://schemas.microsoft.com/office/powerpoint/2010/main" val="415625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STŘÍBRO</a:t>
            </a:r>
            <a:endParaRPr lang="cs-CZ" b="1" dirty="0">
              <a:solidFill>
                <a:schemeClr val="bg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v přírodě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je vzácné</a:t>
            </a:r>
            <a:endParaRPr lang="cs-CZ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cs-CZ" u="sng" dirty="0" smtClean="0">
                <a:solidFill>
                  <a:schemeClr val="bg1">
                    <a:lumMod val="65000"/>
                  </a:schemeClr>
                </a:solidFill>
              </a:rPr>
              <a:t>těžba 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v hlubinných dolech (Kutná Hora, Jáchymov, … - stříbrné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mince byly 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velmi ceněné)</a:t>
            </a:r>
          </a:p>
          <a:p>
            <a:r>
              <a:rPr lang="cs-CZ" u="sng" dirty="0">
                <a:solidFill>
                  <a:schemeClr val="bg1">
                    <a:lumMod val="65000"/>
                  </a:schemeClr>
                </a:solidFill>
              </a:rPr>
              <a:t>využití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šperky</a:t>
            </a:r>
            <a:endParaRPr lang="cs-CZ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		elektrotechnika</a:t>
            </a:r>
          </a:p>
          <a:p>
            <a:r>
              <a:rPr lang="cs-CZ" b="1" u="sng" dirty="0">
                <a:solidFill>
                  <a:schemeClr val="bg1">
                    <a:lumMod val="65000"/>
                  </a:schemeClr>
                </a:solidFill>
              </a:rPr>
              <a:t>zlato + stříbro = nejlepší vodiče elektřiny</a:t>
            </a:r>
            <a:r>
              <a:rPr lang="cs-CZ" b="1" dirty="0">
                <a:solidFill>
                  <a:schemeClr val="bg1">
                    <a:lumMod val="65000"/>
                  </a:schemeClr>
                </a:solidFill>
              </a:rPr>
              <a:t>	</a:t>
            </a:r>
          </a:p>
          <a:p>
            <a:endParaRPr lang="cs-CZ" b="1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46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KRYSTALICKÉ  STŘÍBRO</a:t>
            </a:r>
            <a:endParaRPr lang="cs-CZ" b="1" dirty="0">
              <a:solidFill>
                <a:schemeClr val="bg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412776"/>
            <a:ext cx="6624736" cy="5194464"/>
          </a:xfrm>
        </p:spPr>
      </p:pic>
    </p:spTree>
    <p:extLst>
      <p:ext uri="{BB962C8B-B14F-4D97-AF65-F5344CB8AC3E}">
        <p14:creationId xmlns:p14="http://schemas.microsoft.com/office/powerpoint/2010/main" val="337731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STŘÍBRO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84784"/>
            <a:ext cx="6984776" cy="4695322"/>
          </a:xfrm>
        </p:spPr>
      </p:pic>
    </p:spTree>
    <p:extLst>
      <p:ext uri="{BB962C8B-B14F-4D97-AF65-F5344CB8AC3E}">
        <p14:creationId xmlns:p14="http://schemas.microsoft.com/office/powerpoint/2010/main" val="215801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JÁCHYMOV – STŘÍBRNÝ </a:t>
            </a:r>
            <a:r>
              <a:rPr lang="cs-CZ" b="1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TOLAR</a:t>
            </a:r>
            <a:r>
              <a:rPr lang="cs-CZ" sz="2700" b="1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r.1525</a:t>
            </a:r>
            <a:endParaRPr lang="cs-CZ" sz="2700" b="1" dirty="0">
              <a:solidFill>
                <a:schemeClr val="bg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8095238" cy="3960440"/>
          </a:xfrm>
        </p:spPr>
      </p:pic>
    </p:spTree>
    <p:extLst>
      <p:ext uri="{BB962C8B-B14F-4D97-AF65-F5344CB8AC3E}">
        <p14:creationId xmlns:p14="http://schemas.microsoft.com/office/powerpoint/2010/main" val="2317979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část pojednává o železe, jeho zpracování a využití.</a:t>
            </a:r>
          </a:p>
          <a:p>
            <a:r>
              <a:rPr lang="cs-CZ" dirty="0" smtClean="0"/>
              <a:t>Ve druhé části se žáci dozvědí něco o zlatě a stříbře, mohou vidět jak vypadá, k čemu se využívá.</a:t>
            </a:r>
          </a:p>
          <a:p>
            <a:r>
              <a:rPr lang="cs-CZ" dirty="0" smtClean="0"/>
              <a:t>Materiál navazuje na probírané učivo a poskytuje </a:t>
            </a:r>
            <a:r>
              <a:rPr lang="cs-CZ" smtClean="0"/>
              <a:t>nové informace.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37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oužité  </a:t>
            </a:r>
            <a:r>
              <a:rPr lang="cs-CZ" dirty="0" smtClean="0"/>
              <a:t>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3700" dirty="0" smtClean="0"/>
          </a:p>
          <a:p>
            <a:r>
              <a:rPr lang="cs-CZ" sz="4800" b="1" dirty="0"/>
              <a:t>Adresa (URL):</a:t>
            </a:r>
            <a:endParaRPr lang="cs-CZ" sz="4800" dirty="0"/>
          </a:p>
          <a:p>
            <a:r>
              <a:rPr lang="cs-CZ" sz="4800" dirty="0"/>
              <a:t>List 3: </a:t>
            </a:r>
          </a:p>
          <a:p>
            <a:r>
              <a:rPr lang="cs-CZ" sz="4800" u="sng" dirty="0">
                <a:hlinkClick r:id="rId2"/>
              </a:rPr>
              <a:t>http://lh4.ggpht.com/sqi4rv2o-mh6POcLgn_ar1U6abRwLFeAfJYstbUD2b4-Vhu0hf8EsfkpvRWexUYPz1iZ1CE=s85</a:t>
            </a:r>
            <a:endParaRPr lang="cs-CZ" sz="4800" dirty="0"/>
          </a:p>
          <a:p>
            <a:r>
              <a:rPr lang="cs-CZ" sz="4800" dirty="0"/>
              <a:t>List 4: </a:t>
            </a:r>
          </a:p>
          <a:p>
            <a:r>
              <a:rPr lang="cs-CZ" sz="4800" u="sng" dirty="0">
                <a:hlinkClick r:id="rId3"/>
              </a:rPr>
              <a:t>http://lh3.ggpht.com/kFmvHP1f9OBoB-dNXvQNkxDsIXrZpDoInOpUxER3UBtbeFID8nzWyYb0AgXQLL_FOqzj2VQ=s163</a:t>
            </a:r>
            <a:endParaRPr lang="cs-CZ" sz="4800" dirty="0"/>
          </a:p>
          <a:p>
            <a:r>
              <a:rPr lang="cs-CZ" sz="4800" dirty="0"/>
              <a:t>List 5:</a:t>
            </a:r>
          </a:p>
          <a:p>
            <a:r>
              <a:rPr lang="cs-CZ" sz="4800" dirty="0"/>
              <a:t> </a:t>
            </a:r>
            <a:r>
              <a:rPr lang="cs-CZ" sz="4800" u="sng" dirty="0">
                <a:hlinkClick r:id="rId4"/>
              </a:rPr>
              <a:t>http://lh6.ggpht.com/rwcd3TwdT-ZhXEbzpha7Kq4hOZU1uN2WZgyigyXRDSBin0FWxmZ6DI-kWeMfxv0h6UO26Q=s94</a:t>
            </a:r>
            <a:endParaRPr lang="cs-CZ" sz="4800" dirty="0"/>
          </a:p>
          <a:p>
            <a:r>
              <a:rPr lang="cs-CZ" sz="4800" dirty="0"/>
              <a:t>List 6:</a:t>
            </a:r>
          </a:p>
          <a:p>
            <a:r>
              <a:rPr lang="cs-CZ" sz="4800" u="sng" dirty="0">
                <a:hlinkClick r:id="rId5"/>
              </a:rPr>
              <a:t>http://lh6.ggpht.com/JibEE_m2C4EYmfTq82b863_ijupdQeW8UIrQ8CW52xTyS4QMFYf9fWmtz500HXQHQAVXSQ=s85</a:t>
            </a:r>
            <a:endParaRPr lang="cs-CZ" sz="4800" dirty="0"/>
          </a:p>
          <a:p>
            <a:r>
              <a:rPr lang="cs-CZ" sz="4800" dirty="0"/>
              <a:t>List 7:</a:t>
            </a:r>
          </a:p>
          <a:p>
            <a:r>
              <a:rPr lang="cs-CZ" sz="4800" u="sng" dirty="0">
                <a:hlinkClick r:id="rId6"/>
              </a:rPr>
              <a:t>http://lh6.ggpht.com/9v-jxU-iuVAtynx-twya5GkLqAv6qwsC5cPH4nQUUYEE8iERlJtYozHeq_850UhOS3LR5A=s128</a:t>
            </a:r>
            <a:endParaRPr lang="cs-CZ" sz="4800" dirty="0"/>
          </a:p>
          <a:p>
            <a:r>
              <a:rPr lang="cs-CZ" sz="4800" dirty="0"/>
              <a:t>List 10:</a:t>
            </a:r>
          </a:p>
          <a:p>
            <a:r>
              <a:rPr lang="cs-CZ" sz="4800" u="sng" dirty="0">
                <a:hlinkClick r:id="rId7"/>
              </a:rPr>
              <a:t>http://lh5.ggpht.com/50zEI0jq0s4ntDxZv33AuUYLdWfORHFtY1KAVXDrPxUpsclYccenfuk0BdwyyWQlmM6o=s85</a:t>
            </a:r>
            <a:endParaRPr lang="cs-CZ" sz="4800" dirty="0"/>
          </a:p>
          <a:p>
            <a:r>
              <a:rPr lang="cs-CZ" sz="4800" dirty="0"/>
              <a:t>List 11:</a:t>
            </a:r>
          </a:p>
          <a:p>
            <a:r>
              <a:rPr lang="cs-CZ" sz="4800" u="sng" dirty="0">
                <a:hlinkClick r:id="rId8"/>
              </a:rPr>
              <a:t>http://lh3.ggpht.com/bgAJfjXtoBxt4u1clb5cjOh8W8IoHIzehApNKNvnExMeaJ32z9HluOZYdJyZQ2NeqiNy=s131</a:t>
            </a:r>
            <a:endParaRPr lang="cs-CZ" sz="4800" dirty="0"/>
          </a:p>
          <a:p>
            <a:r>
              <a:rPr lang="cs-CZ" sz="4800" dirty="0"/>
              <a:t>List 13:</a:t>
            </a:r>
          </a:p>
          <a:p>
            <a:r>
              <a:rPr lang="cs-CZ" sz="4800" u="sng" dirty="0">
                <a:hlinkClick r:id="rId9"/>
              </a:rPr>
              <a:t>http://lh5.ggpht.com/_w8fATwwMILFKMGakqZkp3_d6YUO08O5Ja0VmmdFEWgrJ8W9BhQayNY0P7ojVBFDrHk=s108</a:t>
            </a:r>
            <a:endParaRPr lang="cs-CZ" sz="4800" dirty="0"/>
          </a:p>
          <a:p>
            <a:r>
              <a:rPr lang="cs-CZ" sz="4800" dirty="0"/>
              <a:t>List 14: </a:t>
            </a:r>
          </a:p>
          <a:p>
            <a:r>
              <a:rPr lang="cs-CZ" sz="4800" u="sng" dirty="0">
                <a:hlinkClick r:id="rId10"/>
              </a:rPr>
              <a:t>http://lh5.ggpht.com/jk1zkCgxHg98fdy73VHFUBwIIV6n8jxRXX87L2K979FeLnIzcZQNegFWFW-FhuYqGGNgK0Y=s126</a:t>
            </a:r>
            <a:endParaRPr lang="cs-CZ" sz="4800" dirty="0"/>
          </a:p>
          <a:p>
            <a:r>
              <a:rPr lang="cs-CZ" sz="4800" dirty="0"/>
              <a:t>List 15:</a:t>
            </a:r>
          </a:p>
          <a:p>
            <a:r>
              <a:rPr lang="cs-CZ" sz="4800" u="sng" dirty="0">
                <a:hlinkClick r:id="rId11"/>
              </a:rPr>
              <a:t>http://lh4.ggpht.com/gITy-0m5ICRC3EgOGi5VvDCI9WH0WrgcSMAj_fKTKuIq-i5S1Yxr6cY3SoAW7xh5bTxflQ=s170</a:t>
            </a:r>
            <a:endParaRPr lang="cs-CZ" sz="4800" dirty="0"/>
          </a:p>
          <a:p>
            <a:pPr marL="0" indent="0">
              <a:buNone/>
            </a:pP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	</a:t>
            </a:r>
            <a:r>
              <a:rPr lang="cs-CZ" sz="4800" dirty="0" smtClean="0">
                <a:hlinkClick r:id="rId12"/>
              </a:rPr>
              <a:t>http://cs.wikipedia.org/wiki/Soubor:HematitaEZ.jpg</a:t>
            </a: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	</a:t>
            </a:r>
            <a:r>
              <a:rPr lang="cs-CZ" sz="4800" dirty="0" smtClean="0">
                <a:hlinkClick r:id="rId13"/>
              </a:rPr>
              <a:t>http://cs.wikipedia.org/wiki/Soubor:Eisen_1.jpg</a:t>
            </a: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	</a:t>
            </a:r>
            <a:r>
              <a:rPr lang="cs-CZ" sz="4800" dirty="0" smtClean="0">
                <a:hlinkClick r:id="rId14"/>
              </a:rPr>
              <a:t>http://cs.wikipedia.org/wiki/Soubor:Schema_kopie.jpg</a:t>
            </a: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	</a:t>
            </a:r>
            <a:r>
              <a:rPr lang="cs-CZ" sz="4800" dirty="0" smtClean="0">
                <a:hlinkClick r:id="rId15"/>
              </a:rPr>
              <a:t>http://</a:t>
            </a:r>
            <a:r>
              <a:rPr lang="cs-CZ" sz="4800" dirty="0" smtClean="0">
                <a:hlinkClick r:id="rId15"/>
              </a:rPr>
              <a:t>cs.wikipedia.org/wiki/Soubor:Alto_horno_antiguo_Sestao.jpg</a:t>
            </a: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	</a:t>
            </a:r>
            <a:r>
              <a:rPr lang="cs-CZ" sz="4800" dirty="0" smtClean="0">
                <a:hlinkClick r:id="rId16"/>
              </a:rPr>
              <a:t>http://cs.wikipedia.org/wiki/Soubor:Gold-crystals.jpg</a:t>
            </a: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	</a:t>
            </a:r>
            <a:r>
              <a:rPr lang="cs-CZ" sz="4800" dirty="0" smtClean="0">
                <a:hlinkClick r:id="rId17"/>
              </a:rPr>
              <a:t>http://cs.wikipedia.org/wiki/Soubor:SilverUSGOV.jpg</a:t>
            </a:r>
            <a:endParaRPr lang="cs-CZ" sz="4800" dirty="0" smtClean="0"/>
          </a:p>
          <a:p>
            <a:pPr marL="0" indent="0">
              <a:buNone/>
            </a:pPr>
            <a:r>
              <a:rPr lang="cs-CZ" sz="4800" dirty="0" smtClean="0"/>
              <a:t>	</a:t>
            </a:r>
            <a:r>
              <a:rPr lang="cs-CZ" sz="4800" dirty="0" smtClean="0">
                <a:hlinkClick r:id="rId18"/>
              </a:rPr>
              <a:t>http://cs.wikipedia.org/wiki/Soubor:Joachimsthaler_1525.jpg</a:t>
            </a:r>
            <a:endParaRPr lang="cs-CZ" sz="4800" dirty="0" smtClean="0"/>
          </a:p>
          <a:p>
            <a:pPr marL="0" indent="0">
              <a:buNone/>
            </a:pPr>
            <a:endParaRPr lang="cs-CZ" sz="3700" dirty="0" smtClean="0"/>
          </a:p>
          <a:p>
            <a:pPr marL="0" indent="0">
              <a:buNone/>
            </a:pPr>
            <a:endParaRPr lang="cs-CZ" sz="3700" dirty="0" smtClean="0"/>
          </a:p>
          <a:p>
            <a:pPr marL="0" indent="0">
              <a:buNone/>
            </a:pPr>
            <a:endParaRPr lang="cs-CZ" sz="3700" dirty="0" smtClean="0"/>
          </a:p>
          <a:p>
            <a:pPr marL="0" indent="0">
              <a:buNone/>
            </a:pPr>
            <a:endParaRPr lang="cs-CZ" sz="37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11756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158</Words>
  <Application>Microsoft Office PowerPoint</Application>
  <PresentationFormat>Předvádění na obrazovce (4:3)</PresentationFormat>
  <Paragraphs>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ŽELEZO  A  DRAHÉ  KOVY</vt:lpstr>
      <vt:lpstr>ŽELEZO</vt:lpstr>
      <vt:lpstr>ČISTÉ  ŽELEZO</vt:lpstr>
      <vt:lpstr>ŽELEZNÁ  RUDA</vt:lpstr>
      <vt:lpstr>    VYSOKÁ  PEC</vt:lpstr>
      <vt:lpstr> VYSOKÁ  PEC  VE  ŠPANĚLSKU</vt:lpstr>
      <vt:lpstr>MAGNETIT</vt:lpstr>
      <vt:lpstr>DRAHÉ  KOVY</vt:lpstr>
      <vt:lpstr>ZLATO</vt:lpstr>
      <vt:lpstr>  ZLATO</vt:lpstr>
      <vt:lpstr>KRYSTALICKÉ  ZLATO</vt:lpstr>
      <vt:lpstr>STŘÍBRO</vt:lpstr>
      <vt:lpstr>KRYSTALICKÉ  STŘÍBRO</vt:lpstr>
      <vt:lpstr>STŘÍBRO</vt:lpstr>
      <vt:lpstr>JÁCHYMOV – STŘÍBRNÝ TOLAR  r.1525</vt:lpstr>
      <vt:lpstr>Prezentace aplikace PowerPoint</vt:lpstr>
      <vt:lpstr>Použité  materiály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User</cp:lastModifiedBy>
  <cp:revision>13</cp:revision>
  <dcterms:created xsi:type="dcterms:W3CDTF">2012-02-28T08:45:00Z</dcterms:created>
  <dcterms:modified xsi:type="dcterms:W3CDTF">2012-10-29T15:54:24Z</dcterms:modified>
</cp:coreProperties>
</file>