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67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649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47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943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197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539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835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397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138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169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767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245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4FFB2-BA19-4FA4-81FA-51CFF96A3979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C02EFB-EAAB-4621-9E14-EE7A845946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517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lyn%C3%A1rna" TargetMode="External"/><Relationship Id="rId3" Type="http://schemas.openxmlformats.org/officeDocument/2006/relationships/hyperlink" Target="http://cs.wikipedia.org/wiki/Soubor:Druzhba.jpg" TargetMode="External"/><Relationship Id="rId7" Type="http://schemas.openxmlformats.org/officeDocument/2006/relationships/hyperlink" Target="http://cs.wikipedia.org/wiki/Soubor:Erdgas-Hochdruckleitung_Bad_Leonfelden-Linz.JPG" TargetMode="External"/><Relationship Id="rId2" Type="http://schemas.openxmlformats.org/officeDocument/2006/relationships/hyperlink" Target="http://cs.wikipedia.org/wiki/Rop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ocul_viu2.jpg" TargetMode="External"/><Relationship Id="rId5" Type="http://schemas.openxmlformats.org/officeDocument/2006/relationships/hyperlink" Target="http://cs.wikipedia.org/wiki/Soubor:FLSeatrial.jpg" TargetMode="External"/><Relationship Id="rId4" Type="http://schemas.openxmlformats.org/officeDocument/2006/relationships/hyperlink" Target="http://cs.wikipedia.org/wiki/Soubor:TransAlaska_Pipeline_System_Luca_Galuzzi_2005.jpg" TargetMode="External"/><Relationship Id="rId9" Type="http://schemas.openxmlformats.org/officeDocument/2006/relationships/hyperlink" Target="http://cs.wikipedia.org/wiki/Soubor:Kory%C4%8Dany_-_t%C4%9B%C5%BEebn%C3%AD_st%C5%99edisk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ENERGETICKÉ  SUROVINY 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VY_32_INOVACE_XVII-C-04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83350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340769"/>
            <a:ext cx="7772400" cy="2259682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O P A</a:t>
            </a:r>
            <a:endParaRPr lang="cs-CZ" sz="80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4725144"/>
            <a:ext cx="6400800" cy="913656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(surová) nafta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zemní olej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černé zlato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57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O P A</a:t>
            </a:r>
            <a:endParaRPr lang="cs-CZ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73038"/>
          </a:xfrm>
        </p:spPr>
        <p:txBody>
          <a:bodyPr>
            <a:normAutofit/>
          </a:bodyPr>
          <a:lstStyle/>
          <a:p>
            <a:r>
              <a:rPr lang="cs-CZ" dirty="0" smtClean="0"/>
              <a:t>název pochází z polštiny</a:t>
            </a:r>
          </a:p>
          <a:p>
            <a:pPr marL="0" indent="0">
              <a:buNone/>
            </a:pPr>
            <a:r>
              <a:rPr lang="cs-CZ" dirty="0" smtClean="0"/>
              <a:t> (v překladu znamená „hnis“)</a:t>
            </a:r>
          </a:p>
          <a:p>
            <a:r>
              <a:rPr lang="cs-CZ" dirty="0" smtClean="0"/>
              <a:t>je hnědá až nazelenalá hořlavá kapalina</a:t>
            </a:r>
          </a:p>
          <a:p>
            <a:r>
              <a:rPr lang="cs-CZ" dirty="0" smtClean="0"/>
              <a:t>pravděpodobně </a:t>
            </a:r>
            <a:r>
              <a:rPr lang="cs-CZ" u="sng" dirty="0" smtClean="0"/>
              <a:t>vznikla</a:t>
            </a:r>
            <a:r>
              <a:rPr lang="cs-CZ" dirty="0" smtClean="0"/>
              <a:t> </a:t>
            </a:r>
            <a:r>
              <a:rPr lang="cs-CZ" dirty="0"/>
              <a:t>z drobných živočichů před mnoha miliony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pro měření se používá 1 barel = 158,97 litrů</a:t>
            </a:r>
          </a:p>
          <a:p>
            <a:r>
              <a:rPr lang="cs-CZ" dirty="0" smtClean="0"/>
              <a:t>1 barel ropy tak v závislosti na druhu ropy váží od 96,972 kg do 166,92 kg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44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O P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u="sng" dirty="0" smtClean="0"/>
              <a:t>těžba</a:t>
            </a:r>
            <a:r>
              <a:rPr lang="cs-CZ" dirty="0" smtClean="0"/>
              <a:t> 	pomocí hlubinných vrtů (Hodonín)</a:t>
            </a:r>
            <a:endParaRPr lang="cs-CZ" u="sng" dirty="0"/>
          </a:p>
          <a:p>
            <a:r>
              <a:rPr lang="cs-CZ" u="sng" dirty="0" smtClean="0"/>
              <a:t>doprava</a:t>
            </a:r>
            <a:r>
              <a:rPr lang="cs-CZ" dirty="0" smtClean="0"/>
              <a:t> 	ropovody</a:t>
            </a:r>
          </a:p>
          <a:p>
            <a:pPr marL="0" indent="0">
              <a:buNone/>
            </a:pPr>
            <a:r>
              <a:rPr lang="cs-CZ" dirty="0" smtClean="0"/>
              <a:t>		tankery 	(velké ohrožení životního 				prostředí)</a:t>
            </a:r>
          </a:p>
          <a:p>
            <a:r>
              <a:rPr lang="cs-CZ" u="sng" dirty="0" smtClean="0"/>
              <a:t>použití</a:t>
            </a:r>
            <a:r>
              <a:rPr lang="cs-CZ" dirty="0" smtClean="0"/>
              <a:t>	</a:t>
            </a:r>
            <a:r>
              <a:rPr lang="cs-CZ" dirty="0"/>
              <a:t>výroba benzinu a nafty</a:t>
            </a:r>
          </a:p>
          <a:p>
            <a:pPr marL="0" indent="0">
              <a:buNone/>
            </a:pPr>
            <a:r>
              <a:rPr lang="cs-CZ" dirty="0" smtClean="0"/>
              <a:t>		umělá </a:t>
            </a:r>
            <a:r>
              <a:rPr lang="cs-CZ" dirty="0"/>
              <a:t>hmota (obaly, </a:t>
            </a:r>
            <a:r>
              <a:rPr lang="cs-CZ" dirty="0" smtClean="0"/>
              <a:t>květináče)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léky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hnojiva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39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SVĚTOVÉ  ZÁSOBY  ROPY  2009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28800"/>
            <a:ext cx="8862523" cy="4032448"/>
          </a:xfrm>
        </p:spPr>
      </p:pic>
    </p:spTree>
    <p:extLst>
      <p:ext uri="{BB962C8B-B14F-4D97-AF65-F5344CB8AC3E}">
        <p14:creationId xmlns:p14="http://schemas.microsoft.com/office/powerpoint/2010/main" val="113325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76672"/>
            <a:ext cx="8160907" cy="612068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TĚŽBA  ROPY</a:t>
            </a:r>
            <a:endParaRPr lang="cs-CZ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3668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836712"/>
            <a:ext cx="8322125" cy="554461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86409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  U  VIETNAMU</a:t>
            </a:r>
            <a:endParaRPr lang="cs-CZ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026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ROPOVOD  DRUŽBA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556792"/>
            <a:ext cx="8693385" cy="4536504"/>
          </a:xfrm>
        </p:spPr>
      </p:pic>
    </p:spTree>
    <p:extLst>
      <p:ext uri="{BB962C8B-B14F-4D97-AF65-F5344CB8AC3E}">
        <p14:creationId xmlns:p14="http://schemas.microsoft.com/office/powerpoint/2010/main" val="153708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ROPOVOD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340768"/>
            <a:ext cx="7673647" cy="5112568"/>
          </a:xfrm>
        </p:spPr>
      </p:pic>
    </p:spTree>
    <p:extLst>
      <p:ext uri="{BB962C8B-B14F-4D97-AF65-F5344CB8AC3E}">
        <p14:creationId xmlns:p14="http://schemas.microsoft.com/office/powerpoint/2010/main" val="804643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TANKER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28800"/>
            <a:ext cx="8518713" cy="4781128"/>
          </a:xfrm>
        </p:spPr>
      </p:pic>
    </p:spTree>
    <p:extLst>
      <p:ext uri="{BB962C8B-B14F-4D97-AF65-F5344CB8AC3E}">
        <p14:creationId xmlns:p14="http://schemas.microsoft.com/office/powerpoint/2010/main" val="3889565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691730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ZEMNÍ  PLYN</a:t>
            </a:r>
            <a:endParaRPr lang="cs-CZ" sz="8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28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N</a:t>
            </a:r>
            <a:r>
              <a:rPr lang="cs-CZ" dirty="0" smtClean="0">
                <a:solidFill>
                  <a:srgbClr val="C00000"/>
                </a:solidFill>
              </a:rPr>
              <a:t>achází se v podzemí buď samostatně nebo společně s ropou nebo černým uhlím</a:t>
            </a:r>
          </a:p>
          <a:p>
            <a:r>
              <a:rPr lang="cs-CZ" u="sng" dirty="0" smtClean="0">
                <a:solidFill>
                  <a:srgbClr val="C00000"/>
                </a:solidFill>
              </a:rPr>
              <a:t>doprava</a:t>
            </a:r>
            <a:r>
              <a:rPr lang="cs-CZ" dirty="0" smtClean="0">
                <a:solidFill>
                  <a:srgbClr val="C00000"/>
                </a:solidFill>
              </a:rPr>
              <a:t> 	 </a:t>
            </a:r>
            <a:r>
              <a:rPr lang="cs-CZ" dirty="0">
                <a:solidFill>
                  <a:srgbClr val="C00000"/>
                </a:solidFill>
              </a:rPr>
              <a:t>plynovody</a:t>
            </a:r>
          </a:p>
          <a:p>
            <a:r>
              <a:rPr lang="cs-CZ" u="sng" dirty="0">
                <a:solidFill>
                  <a:srgbClr val="C00000"/>
                </a:solidFill>
              </a:rPr>
              <a:t>použití</a:t>
            </a:r>
            <a:r>
              <a:rPr lang="cs-CZ" dirty="0">
                <a:solidFill>
                  <a:srgbClr val="C00000"/>
                </a:solidFill>
              </a:rPr>
              <a:t>	 </a:t>
            </a:r>
            <a:r>
              <a:rPr lang="cs-CZ" dirty="0" smtClean="0">
                <a:solidFill>
                  <a:srgbClr val="C00000"/>
                </a:solidFill>
              </a:rPr>
              <a:t>domácnost </a:t>
            </a:r>
            <a:r>
              <a:rPr lang="cs-CZ" dirty="0">
                <a:solidFill>
                  <a:srgbClr val="C00000"/>
                </a:solidFill>
              </a:rPr>
              <a:t>(vaření + pečení + </a:t>
            </a:r>
            <a:r>
              <a:rPr lang="cs-CZ" dirty="0" smtClean="0">
                <a:solidFill>
                  <a:srgbClr val="C00000"/>
                </a:solidFill>
              </a:rPr>
              <a:t>						vytápění</a:t>
            </a:r>
            <a:r>
              <a:rPr lang="cs-CZ" dirty="0">
                <a:solidFill>
                  <a:srgbClr val="C00000"/>
                </a:solidFill>
              </a:rPr>
              <a:t>)</a:t>
            </a:r>
          </a:p>
          <a:p>
            <a:r>
              <a:rPr lang="cs-CZ" dirty="0">
                <a:solidFill>
                  <a:srgbClr val="C00000"/>
                </a:solidFill>
              </a:rPr>
              <a:t>ČR má podzemní nádrže se zásobami zemního plynu</a:t>
            </a:r>
          </a:p>
        </p:txBody>
      </p:sp>
    </p:spTree>
    <p:extLst>
      <p:ext uri="{BB962C8B-B14F-4D97-AF65-F5344CB8AC3E}">
        <p14:creationId xmlns:p14="http://schemas.microsoft.com/office/powerpoint/2010/main" val="278768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 VÝVĚR  V  KARPATECH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6552728" cy="4619673"/>
          </a:xfrm>
        </p:spPr>
      </p:pic>
    </p:spTree>
    <p:extLst>
      <p:ext uri="{BB962C8B-B14F-4D97-AF65-F5344CB8AC3E}">
        <p14:creationId xmlns:p14="http://schemas.microsoft.com/office/powerpoint/2010/main" val="138416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PLYNOVOD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68760"/>
            <a:ext cx="7904637" cy="5256584"/>
          </a:xfrm>
        </p:spPr>
      </p:pic>
    </p:spTree>
    <p:extLst>
      <p:ext uri="{BB962C8B-B14F-4D97-AF65-F5344CB8AC3E}">
        <p14:creationId xmlns:p14="http://schemas.microsoft.com/office/powerpoint/2010/main" val="81822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PLYNOJEM  VE  VÍDNI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268760"/>
            <a:ext cx="6984776" cy="5238582"/>
          </a:xfrm>
        </p:spPr>
      </p:pic>
    </p:spTree>
    <p:extLst>
      <p:ext uri="{BB962C8B-B14F-4D97-AF65-F5344CB8AC3E}">
        <p14:creationId xmlns:p14="http://schemas.microsoft.com/office/powerpoint/2010/main" val="9421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PLYNOJEM  AUGŠPURK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12776"/>
            <a:ext cx="6984776" cy="5238582"/>
          </a:xfrm>
        </p:spPr>
      </p:pic>
    </p:spTree>
    <p:extLst>
      <p:ext uri="{BB962C8B-B14F-4D97-AF65-F5344CB8AC3E}">
        <p14:creationId xmlns:p14="http://schemas.microsoft.com/office/powerpoint/2010/main" val="185582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  TĚŽEBNÍ  STŘEDISKO  KORYČANY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268760"/>
            <a:ext cx="6984776" cy="5238582"/>
          </a:xfrm>
        </p:spPr>
      </p:pic>
    </p:spTree>
    <p:extLst>
      <p:ext uri="{BB962C8B-B14F-4D97-AF65-F5344CB8AC3E}">
        <p14:creationId xmlns:p14="http://schemas.microsoft.com/office/powerpoint/2010/main" val="165019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  UZAVŘENÝ  ROPNÝ  VRT  HRADISKO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340768"/>
            <a:ext cx="7121765" cy="5341324"/>
          </a:xfrm>
        </p:spPr>
      </p:pic>
    </p:spTree>
    <p:extLst>
      <p:ext uri="{BB962C8B-B14F-4D97-AF65-F5344CB8AC3E}">
        <p14:creationId xmlns:p14="http://schemas.microsoft.com/office/powerpoint/2010/main" val="314256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mohou využít psaný text jako zápis do sešitů.</a:t>
            </a:r>
          </a:p>
          <a:p>
            <a:r>
              <a:rPr lang="cs-CZ" dirty="0" smtClean="0"/>
              <a:t>Daný </a:t>
            </a:r>
            <a:r>
              <a:rPr lang="cs-CZ" dirty="0"/>
              <a:t>materiál navazuje na probírané učivo, dává informace do souvislostí a zpestřuje </a:t>
            </a:r>
            <a:r>
              <a:rPr lang="cs-CZ" dirty="0" smtClean="0"/>
              <a:t>výklad učitele.</a:t>
            </a:r>
          </a:p>
          <a:p>
            <a:r>
              <a:rPr lang="cs-CZ" dirty="0" smtClean="0"/>
              <a:t>Žáci mohou srovnávat ropné vrty u nás a </a:t>
            </a:r>
            <a:r>
              <a:rPr lang="cs-CZ" smtClean="0"/>
              <a:t>v zahraničí.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466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list 4,5,6	</a:t>
            </a:r>
            <a:r>
              <a:rPr lang="cs-CZ" sz="2000" dirty="0" smtClean="0">
                <a:hlinkClick r:id="rId2"/>
              </a:rPr>
              <a:t>http://cs.wikipedia.org/wiki/Ropa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7	</a:t>
            </a:r>
            <a:r>
              <a:rPr lang="cs-CZ" sz="2000" dirty="0" smtClean="0">
                <a:hlinkClick r:id="rId3"/>
              </a:rPr>
              <a:t>http://cs.wikipedia.org/wiki/Soubor:Druzhba.jpg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8	</a:t>
            </a:r>
            <a:r>
              <a:rPr lang="cs-CZ" sz="2000" dirty="0" smtClean="0">
                <a:hlinkClick r:id="rId4"/>
              </a:rPr>
              <a:t>http://cs.wikipedia.org/wiki/Soubor:TransAlaska_Pipeline_System_Luca_Galuzzi_2005.jpg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9	</a:t>
            </a:r>
            <a:r>
              <a:rPr lang="cs-CZ" sz="2000" dirty="0" smtClean="0">
                <a:hlinkClick r:id="rId5"/>
              </a:rPr>
              <a:t>http://cs.wikipedia.org/wiki/Soubor:FLSeatrial.jpg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13	</a:t>
            </a:r>
            <a:r>
              <a:rPr lang="cs-CZ" sz="2000" dirty="0" smtClean="0">
                <a:hlinkClick r:id="rId6"/>
              </a:rPr>
              <a:t>http://cs.wikipedia.org/wiki/Soubor:Focul_viu2.jpg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14	</a:t>
            </a:r>
            <a:r>
              <a:rPr lang="cs-CZ" sz="2000" dirty="0" smtClean="0">
                <a:hlinkClick r:id="rId7"/>
              </a:rPr>
              <a:t>http://cs.wikipedia.org/wiki/Soubor:Erdgas-Hochdruckleitung_Bad_Leonfelden-Linz.JPG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15	</a:t>
            </a:r>
            <a:r>
              <a:rPr lang="cs-CZ" sz="2000" dirty="0" smtClean="0">
                <a:hlinkClick r:id="rId8"/>
              </a:rPr>
              <a:t>http://cs.wikipedia.org/wiki/Plyn%C3%A1rna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16	</a:t>
            </a:r>
            <a:r>
              <a:rPr lang="cs-CZ" sz="2000" dirty="0" smtClean="0">
                <a:hlinkClick r:id="rId8"/>
              </a:rPr>
              <a:t>http://cs.wikipedia.org/wiki/Plyn%C3%A1rna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17	</a:t>
            </a:r>
            <a:r>
              <a:rPr lang="cs-CZ" sz="2000" dirty="0" smtClean="0">
                <a:hlinkClick r:id="rId9"/>
              </a:rPr>
              <a:t>http://cs.wikipedia.org/wiki/Soubor:Kory%C4%8Dany_-_t%C4%9B%C5%BEebn%C3%AD_st%C5%99edisko.jpg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18	</a:t>
            </a:r>
            <a:r>
              <a:rPr lang="cs-CZ" sz="2000" dirty="0" smtClean="0">
                <a:hlinkClick r:id="rId9"/>
              </a:rPr>
              <a:t>http://cs.wikipedia.org/wiki/Soubor:Kory%C4%8Dany_-_t%C4%9B%C5%BEebn%C3%AD_st%C5%99edisko.jpg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9864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135</Words>
  <Application>Microsoft Office PowerPoint</Application>
  <PresentationFormat>Předvádění na obrazovce (4:3)</PresentationFormat>
  <Paragraphs>60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ENERGETICKÉ  SUROVINY  2</vt:lpstr>
      <vt:lpstr>R O P A</vt:lpstr>
      <vt:lpstr>R O P A</vt:lpstr>
      <vt:lpstr>R O P A</vt:lpstr>
      <vt:lpstr>SVĚTOVÉ  ZÁSOBY  ROPY  2009</vt:lpstr>
      <vt:lpstr>     TĚŽBA  ROPY</vt:lpstr>
      <vt:lpstr>TĚŽBA  U  VIETNAMU</vt:lpstr>
      <vt:lpstr>ROPOVOD  DRUŽBA</vt:lpstr>
      <vt:lpstr>ROPOVOD</vt:lpstr>
      <vt:lpstr>TANKER</vt:lpstr>
      <vt:lpstr>ZEMNÍ  PLYN</vt:lpstr>
      <vt:lpstr>Prezentace aplikace PowerPoint</vt:lpstr>
      <vt:lpstr>PŘÍRODNÍ  VÝVĚR  V  KARPATECH</vt:lpstr>
      <vt:lpstr>PLYNOVOD</vt:lpstr>
      <vt:lpstr>PLYNOJEM  VE  VÍDNI</vt:lpstr>
      <vt:lpstr>PLYNOJEM  AUGŠPURK</vt:lpstr>
      <vt:lpstr>ČR  TĚŽEBNÍ  STŘEDISKO  KORYČANY</vt:lpstr>
      <vt:lpstr>ČR  UZAVŘENÝ  ROPNÝ  VRT  HRADISKO</vt:lpstr>
      <vt:lpstr>Prezentace aplikace PowerPoint</vt:lpstr>
      <vt:lpstr>Použité  materiály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13</cp:revision>
  <dcterms:created xsi:type="dcterms:W3CDTF">2012-02-28T11:08:15Z</dcterms:created>
  <dcterms:modified xsi:type="dcterms:W3CDTF">2012-05-18T11:47:03Z</dcterms:modified>
</cp:coreProperties>
</file>