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61" r:id="rId4"/>
    <p:sldId id="257" r:id="rId5"/>
    <p:sldId id="258" r:id="rId6"/>
    <p:sldId id="262" r:id="rId7"/>
    <p:sldId id="263" r:id="rId8"/>
    <p:sldId id="264" r:id="rId9"/>
    <p:sldId id="265" r:id="rId10"/>
    <p:sldId id="266" r:id="rId11"/>
    <p:sldId id="259" r:id="rId12"/>
    <p:sldId id="260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9601"/>
    <a:srgbClr val="E6AF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71" d="100"/>
          <a:sy n="71" d="100"/>
        </p:scale>
        <p:origin x="-135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7BD353A-6F89-4239-BB11-820A401F84A8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1F00CEA-C236-463D-A4B4-DCB9AF6C728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v%C4%9Bzdn%C3%A1_mlhovina" TargetMode="External"/><Relationship Id="rId2" Type="http://schemas.openxmlformats.org/officeDocument/2006/relationships/hyperlink" Target="http://cs.wikipedia.org/wiki/Vznik_a_v%C3%BDvoj_slune%C4%8Dn%C3%AD_soustavy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une%C4%8Dn%C3%AD_v%C3%ADtr" TargetMode="External"/><Relationship Id="rId2" Type="http://schemas.openxmlformats.org/officeDocument/2006/relationships/hyperlink" Target="http://cs.wikipedia.org/wiki/Genesis_(sonda)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ychlost_sv%C4%9Btla" TargetMode="External"/><Relationship Id="rId2" Type="http://schemas.openxmlformats.org/officeDocument/2006/relationships/hyperlink" Target="http://cs.wikipedia.org/wiki/Alpha_Centauri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unce" TargetMode="External"/><Relationship Id="rId2" Type="http://schemas.openxmlformats.org/officeDocument/2006/relationships/hyperlink" Target="http://cs.wikipedia.org/wiki/Plazma_(fyzika)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%C4%9Bs%C3%ADc" TargetMode="External"/><Relationship Id="rId2" Type="http://schemas.openxmlformats.org/officeDocument/2006/relationships/hyperlink" Target="http://cs.wikipedia.org/wiki/Astronom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ov" TargetMode="External"/><Relationship Id="rId5" Type="http://schemas.openxmlformats.org/officeDocument/2006/relationships/hyperlink" Target="http://cs.wikipedia.org/wiki/Slunce" TargetMode="External"/><Relationship Id="rId4" Type="http://schemas.openxmlformats.org/officeDocument/2006/relationships/hyperlink" Target="http://cs.wikipedia.org/wiki/Zem%C4%9B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11._srpen" TargetMode="External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Slu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Francie" TargetMode="External"/><Relationship Id="rId5" Type="http://schemas.openxmlformats.org/officeDocument/2006/relationships/hyperlink" Target="http://cs.wikipedia.org/wiki/Evropa" TargetMode="External"/><Relationship Id="rId4" Type="http://schemas.openxmlformats.org/officeDocument/2006/relationships/hyperlink" Target="http://cs.wikipedia.org/wiki/1999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olar_eclips_1999_4.jpg" TargetMode="External"/><Relationship Id="rId2" Type="http://schemas.openxmlformats.org/officeDocument/2006/relationships/hyperlink" Target="http://cs.wikipedia.org/wiki/Soubor:Sun_in_X-Ray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olar_prominence_from_STEREO_spacecraft_September_29,_2008.jpg" TargetMode="External"/><Relationship Id="rId5" Type="http://schemas.openxmlformats.org/officeDocument/2006/relationships/hyperlink" Target="http://cs.wikipedia.org/wiki/Soubor:Sunflare_skylab4_big.jpg" TargetMode="External"/><Relationship Id="rId4" Type="http://schemas.openxmlformats.org/officeDocument/2006/relationships/hyperlink" Target="http://cs.wikipedia.org/wiki/Soubor:172197main_NASA_Flare_Gband_lg-without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684213" y="1916832"/>
            <a:ext cx="7772400" cy="18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schemeClr val="tx1"/>
                </a:solidFill>
                <a:effectLst/>
              </a:rPr>
              <a:t>SLUNCE</a:t>
            </a:r>
            <a:endParaRPr lang="cs-CZ" sz="4800" dirty="0">
              <a:solidFill>
                <a:schemeClr val="tx1"/>
              </a:solidFill>
              <a:effectLst/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373688"/>
            <a:ext cx="8064500" cy="1079500"/>
          </a:xfrm>
          <a:prstGeom prst="rect">
            <a:avLst/>
          </a:prstGeom>
        </p:spPr>
      </p:pic>
      <p:sp>
        <p:nvSpPr>
          <p:cNvPr id="4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400" b="1"/>
              <a:t>VY_32_INOVACE_XVII-C-09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4533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0000">
              <a:srgbClr val="FFC000"/>
            </a:gs>
            <a:gs pos="76000">
              <a:schemeClr val="bg1">
                <a:tint val="90000"/>
                <a:shade val="90000"/>
                <a:satMod val="200000"/>
              </a:schemeClr>
            </a:gs>
            <a:gs pos="92000">
              <a:schemeClr val="bg1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293096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</a:t>
            </a:r>
            <a:endParaRPr lang="cs-CZ" sz="9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5085184"/>
            <a:ext cx="8229600" cy="1040979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918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E19601"/>
                </a:solidFill>
              </a:rPr>
              <a:t>SLUNCE</a:t>
            </a:r>
            <a:endParaRPr lang="cs-CZ" dirty="0">
              <a:solidFill>
                <a:srgbClr val="E1960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772816"/>
            <a:ext cx="6564263" cy="4752528"/>
          </a:xfrm>
        </p:spPr>
      </p:pic>
    </p:spTree>
    <p:extLst>
      <p:ext uri="{BB962C8B-B14F-4D97-AF65-F5344CB8AC3E}">
        <p14:creationId xmlns:p14="http://schemas.microsoft.com/office/powerpoint/2010/main" val="2955809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764704"/>
            <a:ext cx="8229600" cy="5400600"/>
          </a:xfrm>
        </p:spPr>
        <p:txBody>
          <a:bodyPr>
            <a:noAutofit/>
          </a:bodyPr>
          <a:lstStyle/>
          <a:p>
            <a:pPr algn="just"/>
            <a:r>
              <a:rPr lang="cs-CZ" sz="3200" b="1" dirty="0" smtClean="0">
                <a:solidFill>
                  <a:srgbClr val="002060"/>
                </a:solidFill>
              </a:rPr>
              <a:t>jeho stáří je 4,6 mld. let</a:t>
            </a:r>
          </a:p>
          <a:p>
            <a:pPr algn="just"/>
            <a:r>
              <a:rPr lang="cs-CZ" sz="3200" b="1" dirty="0">
                <a:solidFill>
                  <a:srgbClr val="002060"/>
                </a:solidFill>
              </a:rPr>
              <a:t>Slunce </a:t>
            </a:r>
            <a:r>
              <a:rPr lang="cs-CZ" sz="3200" b="1" dirty="0">
                <a:solidFill>
                  <a:srgbClr val="002060"/>
                </a:solidFill>
                <a:hlinkClick r:id="rId2" action="ppaction://hlinkfile" tooltip="Vznik a vývoj sluneční soustavy"/>
              </a:rPr>
              <a:t>vzniklo spolu se sluneční soustavou</a:t>
            </a:r>
            <a:r>
              <a:rPr lang="cs-CZ" sz="3200" b="1" dirty="0">
                <a:solidFill>
                  <a:srgbClr val="002060"/>
                </a:solidFill>
              </a:rPr>
              <a:t> ze </a:t>
            </a:r>
            <a:r>
              <a:rPr lang="cs-CZ" sz="3200" b="1" dirty="0">
                <a:solidFill>
                  <a:srgbClr val="002060"/>
                </a:solidFill>
                <a:hlinkClick r:id="rId3" action="ppaction://hlinkfile" tooltip="Hvězdná mlhovina"/>
              </a:rPr>
              <a:t>hvězdné </a:t>
            </a:r>
            <a:r>
              <a:rPr lang="cs-CZ" sz="3200" b="1" dirty="0" smtClean="0">
                <a:solidFill>
                  <a:srgbClr val="002060"/>
                </a:solidFill>
                <a:hlinkClick r:id="rId3" action="ppaction://hlinkfile" tooltip="Hvězdná mlhovina"/>
              </a:rPr>
              <a:t>mlhoviny</a:t>
            </a:r>
            <a:endParaRPr lang="cs-CZ" sz="3200" b="1" dirty="0" smtClean="0">
              <a:solidFill>
                <a:srgbClr val="002060"/>
              </a:solidFill>
            </a:endParaRPr>
          </a:p>
          <a:p>
            <a:pPr algn="just"/>
            <a:r>
              <a:rPr lang="cs-CZ" sz="3200" b="1" dirty="0" smtClean="0">
                <a:solidFill>
                  <a:srgbClr val="002060"/>
                </a:solidFill>
              </a:rPr>
              <a:t>je obrovská žhavá koule</a:t>
            </a:r>
          </a:p>
          <a:p>
            <a:pPr algn="just"/>
            <a:r>
              <a:rPr lang="cs-CZ" sz="3200" b="1" dirty="0">
                <a:solidFill>
                  <a:srgbClr val="002060"/>
                </a:solidFill>
              </a:rPr>
              <a:t>o</a:t>
            </a:r>
            <a:r>
              <a:rPr lang="cs-CZ" sz="3200" b="1" dirty="0" smtClean="0">
                <a:solidFill>
                  <a:srgbClr val="002060"/>
                </a:solidFill>
              </a:rPr>
              <a:t>d Země je vzdálena 150 mil. km</a:t>
            </a:r>
          </a:p>
          <a:p>
            <a:pPr algn="just"/>
            <a:r>
              <a:rPr lang="cs-CZ" sz="3200" b="1" dirty="0" smtClean="0">
                <a:solidFill>
                  <a:srgbClr val="002060"/>
                </a:solidFill>
              </a:rPr>
              <a:t>je naše nejbližší hvězda</a:t>
            </a:r>
          </a:p>
          <a:p>
            <a:pPr algn="just"/>
            <a:r>
              <a:rPr lang="cs-CZ" sz="3200" b="1" dirty="0">
                <a:solidFill>
                  <a:srgbClr val="002060"/>
                </a:solidFill>
              </a:rPr>
              <a:t>j</a:t>
            </a:r>
            <a:r>
              <a:rPr lang="cs-CZ" sz="3200" b="1" dirty="0" smtClean="0">
                <a:solidFill>
                  <a:srgbClr val="002060"/>
                </a:solidFill>
              </a:rPr>
              <a:t>e zdrojem tepla a světla</a:t>
            </a:r>
          </a:p>
          <a:p>
            <a:pPr marL="0" indent="0" algn="just">
              <a:buNone/>
            </a:pPr>
            <a:endParaRPr lang="cs-CZ" sz="3600" b="1" baseline="30000" dirty="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0999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4294967295"/>
          </p:nvPr>
        </p:nvSpPr>
        <p:spPr>
          <a:xfrm>
            <a:off x="0" y="765175"/>
            <a:ext cx="8229600" cy="5360988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Teplota na povrchu	 5 000</a:t>
            </a:r>
            <a:r>
              <a:rPr lang="cs-CZ" sz="3200" baseline="30000" dirty="0">
                <a:solidFill>
                  <a:srgbClr val="FF0000"/>
                </a:solidFill>
              </a:rPr>
              <a:t>º</a:t>
            </a:r>
            <a:r>
              <a:rPr lang="cs-CZ" sz="3200" b="1" dirty="0">
                <a:solidFill>
                  <a:srgbClr val="FF0000"/>
                </a:solidFill>
              </a:rPr>
              <a:t>C</a:t>
            </a:r>
          </a:p>
          <a:p>
            <a:r>
              <a:rPr lang="cs-CZ" sz="3200" b="1" dirty="0">
                <a:solidFill>
                  <a:srgbClr val="FF0000"/>
                </a:solidFill>
              </a:rPr>
              <a:t>Teplota v jádru	 	14 </a:t>
            </a:r>
            <a:r>
              <a:rPr lang="cs-CZ" sz="3200" b="1" dirty="0" err="1" smtClean="0">
                <a:solidFill>
                  <a:srgbClr val="FF0000"/>
                </a:solidFill>
              </a:rPr>
              <a:t>mil.</a:t>
            </a:r>
            <a:r>
              <a:rPr lang="cs-CZ" sz="3200" baseline="30000" dirty="0" err="1" smtClean="0">
                <a:solidFill>
                  <a:srgbClr val="FF0000"/>
                </a:solidFill>
              </a:rPr>
              <a:t>º</a:t>
            </a:r>
            <a:r>
              <a:rPr lang="cs-CZ" sz="3200" b="1" dirty="0" err="1" smtClean="0">
                <a:solidFill>
                  <a:srgbClr val="FF0000"/>
                </a:solidFill>
              </a:rPr>
              <a:t>C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3200" b="1" dirty="0">
                <a:solidFill>
                  <a:srgbClr val="002060"/>
                </a:solidFill>
              </a:rPr>
              <a:t>V roce 2003 měla americká sonda </a:t>
            </a:r>
            <a:r>
              <a:rPr lang="cs-CZ" sz="3200" b="1" dirty="0">
                <a:solidFill>
                  <a:srgbClr val="002060"/>
                </a:solidFill>
                <a:hlinkClick r:id="rId2" action="ppaction://hlinkfile" tooltip="Genesis (sonda)"/>
              </a:rPr>
              <a:t>Genesis</a:t>
            </a:r>
            <a:r>
              <a:rPr lang="cs-CZ" sz="3200" b="1" dirty="0">
                <a:solidFill>
                  <a:srgbClr val="002060"/>
                </a:solidFill>
              </a:rPr>
              <a:t> za úkol výzkum </a:t>
            </a:r>
            <a:r>
              <a:rPr lang="cs-CZ" sz="3200" b="1" dirty="0">
                <a:solidFill>
                  <a:srgbClr val="002060"/>
                </a:solidFill>
                <a:hlinkClick r:id="rId3" action="ppaction://hlinkfile" tooltip="Sluneční vítr"/>
              </a:rPr>
              <a:t>slunečního větru</a:t>
            </a:r>
            <a:r>
              <a:rPr lang="cs-CZ" sz="3200" b="1" dirty="0">
                <a:solidFill>
                  <a:srgbClr val="002060"/>
                </a:solidFill>
              </a:rPr>
              <a:t> a odebrání jeho vzorků. Při přistávání návratového modulu na Zemi se však neotevřely padáky a pouzdro se zřítilo. Velká část vzorků tak byla poškozena.</a:t>
            </a:r>
          </a:p>
          <a:p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857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1450" y="404663"/>
            <a:ext cx="763284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600" b="1" u="sng" dirty="0" smtClean="0">
              <a:solidFill>
                <a:srgbClr val="E6AF00"/>
              </a:solidFill>
              <a:latin typeface="+mj-lt"/>
            </a:endParaRPr>
          </a:p>
          <a:p>
            <a:pPr marL="571500" indent="-571500">
              <a:buFont typeface="Arial" pitchFamily="34" charset="0"/>
              <a:buChar char="•"/>
            </a:pPr>
            <a:r>
              <a:rPr lang="cs-CZ" sz="3600" b="1" dirty="0" smtClean="0">
                <a:solidFill>
                  <a:srgbClr val="002060"/>
                </a:solidFill>
                <a:latin typeface="+mj-lt"/>
              </a:rPr>
              <a:t>světlo </a:t>
            </a:r>
            <a:r>
              <a:rPr lang="cs-CZ" sz="3600" b="1" dirty="0">
                <a:solidFill>
                  <a:srgbClr val="002060"/>
                </a:solidFill>
                <a:latin typeface="+mj-lt"/>
              </a:rPr>
              <a:t>dosáhne </a:t>
            </a:r>
            <a:r>
              <a:rPr lang="cs-CZ" sz="3600" b="1" dirty="0" smtClean="0">
                <a:solidFill>
                  <a:srgbClr val="002060"/>
                </a:solidFill>
                <a:latin typeface="+mj-lt"/>
              </a:rPr>
              <a:t>na Zemi </a:t>
            </a:r>
            <a:r>
              <a:rPr lang="cs-CZ" sz="3600" b="1" dirty="0">
                <a:solidFill>
                  <a:srgbClr val="002060"/>
                </a:solidFill>
                <a:latin typeface="+mj-lt"/>
              </a:rPr>
              <a:t>za </a:t>
            </a:r>
            <a:r>
              <a:rPr lang="cs-CZ" sz="3600" b="1" dirty="0" smtClean="0">
                <a:solidFill>
                  <a:srgbClr val="002060"/>
                </a:solidFill>
                <a:latin typeface="+mj-lt"/>
              </a:rPr>
              <a:t>         </a:t>
            </a:r>
            <a:r>
              <a:rPr lang="cs-CZ" sz="3600" b="1" u="sng" dirty="0" smtClean="0">
                <a:solidFill>
                  <a:srgbClr val="002060"/>
                </a:solidFill>
                <a:latin typeface="+mj-lt"/>
              </a:rPr>
              <a:t>8 </a:t>
            </a:r>
            <a:r>
              <a:rPr lang="cs-CZ" sz="3600" b="1" u="sng" dirty="0">
                <a:solidFill>
                  <a:srgbClr val="002060"/>
                </a:solidFill>
                <a:latin typeface="+mj-lt"/>
              </a:rPr>
              <a:t>minut a 19 </a:t>
            </a:r>
            <a:r>
              <a:rPr lang="cs-CZ" sz="3600" b="1" u="sng" dirty="0" smtClean="0">
                <a:solidFill>
                  <a:srgbClr val="002060"/>
                </a:solidFill>
                <a:latin typeface="+mj-lt"/>
              </a:rPr>
              <a:t>sekund</a:t>
            </a:r>
          </a:p>
          <a:p>
            <a:pPr marL="571500" indent="-571500">
              <a:buFont typeface="Arial" pitchFamily="34" charset="0"/>
              <a:buChar char="•"/>
            </a:pPr>
            <a:endParaRPr lang="cs-CZ" sz="3600" b="1" u="sng" baseline="30000" dirty="0">
              <a:solidFill>
                <a:srgbClr val="002060"/>
              </a:solidFill>
              <a:latin typeface="+mj-lt"/>
            </a:endParaRPr>
          </a:p>
          <a:p>
            <a:pPr marL="571500" indent="-571500">
              <a:buFont typeface="Arial" pitchFamily="34" charset="0"/>
              <a:buChar char="•"/>
            </a:pPr>
            <a:endParaRPr lang="cs-CZ" sz="3600" u="sng" baseline="30000" dirty="0">
              <a:solidFill>
                <a:srgbClr val="002060"/>
              </a:solidFill>
              <a:latin typeface="+mj-lt"/>
            </a:endParaRPr>
          </a:p>
          <a:p>
            <a:r>
              <a:rPr lang="cs-CZ" sz="3600" b="1" dirty="0">
                <a:solidFill>
                  <a:srgbClr val="002060"/>
                </a:solidFill>
                <a:latin typeface="+mj-lt"/>
              </a:rPr>
              <a:t>(z druhé nejbližší hvězdy </a:t>
            </a:r>
            <a:r>
              <a:rPr lang="cs-CZ" sz="3600" b="1" dirty="0" err="1">
                <a:solidFill>
                  <a:srgbClr val="002060"/>
                </a:solidFill>
                <a:latin typeface="+mj-lt"/>
                <a:hlinkClick r:id="rId2" action="ppaction://hlinkfile" tooltip="Alpha Centauri"/>
              </a:rPr>
              <a:t>Alpha</a:t>
            </a:r>
            <a:r>
              <a:rPr lang="cs-CZ" sz="3600" b="1" dirty="0">
                <a:solidFill>
                  <a:srgbClr val="002060"/>
                </a:solidFill>
                <a:latin typeface="+mj-lt"/>
                <a:hlinkClick r:id="rId2" action="ppaction://hlinkfile" tooltip="Alpha Centauri"/>
              </a:rPr>
              <a:t> Centauri</a:t>
            </a:r>
            <a:r>
              <a:rPr lang="cs-CZ" sz="3600" b="1" dirty="0">
                <a:solidFill>
                  <a:srgbClr val="002060"/>
                </a:solidFill>
                <a:latin typeface="+mj-lt"/>
              </a:rPr>
              <a:t> </a:t>
            </a:r>
            <a:r>
              <a:rPr lang="cs-CZ" sz="3600" b="1" dirty="0" smtClean="0">
                <a:solidFill>
                  <a:srgbClr val="002060"/>
                </a:solidFill>
                <a:latin typeface="+mj-lt"/>
              </a:rPr>
              <a:t>dosáhne na Zemi </a:t>
            </a:r>
            <a:r>
              <a:rPr lang="cs-CZ" sz="3600" b="1" dirty="0">
                <a:solidFill>
                  <a:srgbClr val="002060"/>
                </a:solidFill>
                <a:latin typeface="+mj-lt"/>
                <a:hlinkClick r:id="rId3" action="ppaction://hlinkfile" tooltip="Rychlost světla"/>
              </a:rPr>
              <a:t>světlo</a:t>
            </a:r>
            <a:r>
              <a:rPr lang="cs-CZ" sz="3600" b="1" dirty="0">
                <a:solidFill>
                  <a:srgbClr val="002060"/>
                </a:solidFill>
                <a:latin typeface="+mj-lt"/>
              </a:rPr>
              <a:t> za 4,35 roku</a:t>
            </a:r>
            <a:r>
              <a:rPr lang="cs-CZ" sz="3600" b="1" dirty="0" smtClean="0">
                <a:solidFill>
                  <a:srgbClr val="002060"/>
                </a:solidFill>
                <a:latin typeface="+mj-lt"/>
              </a:rPr>
              <a:t>)</a:t>
            </a:r>
            <a:endParaRPr lang="cs-CZ" sz="3600" b="1" dirty="0">
              <a:solidFill>
                <a:srgbClr val="00206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0611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>
                <a:solidFill>
                  <a:srgbClr val="002060"/>
                </a:solidFill>
              </a:rPr>
              <a:t>má 745× větší hmotnost než všechny </a:t>
            </a:r>
            <a:r>
              <a:rPr lang="cs-CZ" sz="3200" b="1" dirty="0" smtClean="0">
                <a:solidFill>
                  <a:srgbClr val="002060"/>
                </a:solidFill>
              </a:rPr>
              <a:t>planety soustavy</a:t>
            </a:r>
          </a:p>
          <a:p>
            <a:r>
              <a:rPr lang="cs-CZ" sz="3200" b="1" dirty="0">
                <a:solidFill>
                  <a:srgbClr val="002060"/>
                </a:solidFill>
              </a:rPr>
              <a:t>do Slunce by se vešlo </a:t>
            </a:r>
            <a:r>
              <a:rPr lang="cs-CZ" sz="3200" b="1" dirty="0" smtClean="0">
                <a:solidFill>
                  <a:srgbClr val="002060"/>
                </a:solidFill>
              </a:rPr>
              <a:t>1 </a:t>
            </a:r>
            <a:r>
              <a:rPr lang="cs-CZ" sz="3200" b="1" dirty="0">
                <a:solidFill>
                  <a:srgbClr val="002060"/>
                </a:solidFill>
              </a:rPr>
              <a:t>300 000 Zemí</a:t>
            </a:r>
          </a:p>
          <a:p>
            <a:endParaRPr lang="cs-CZ" sz="3200" b="1" dirty="0">
              <a:solidFill>
                <a:srgbClr val="E6A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1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sz="2800" b="1" dirty="0" smtClean="0">
                <a:solidFill>
                  <a:srgbClr val="002060"/>
                </a:solidFill>
                <a:effectLst/>
              </a:rPr>
              <a:t>Na povrchu Slunce se vytvářejí sluneční skvrny, které jsou </a:t>
            </a:r>
            <a:r>
              <a:rPr lang="cs-CZ" sz="2800" b="1" u="sng" dirty="0" smtClean="0">
                <a:solidFill>
                  <a:srgbClr val="002060"/>
                </a:solidFill>
                <a:effectLst/>
              </a:rPr>
              <a:t>poměrně chladné</a:t>
            </a:r>
            <a:r>
              <a:rPr lang="cs-CZ" sz="2800" b="1" u="sng" dirty="0">
                <a:solidFill>
                  <a:srgbClr val="E6AF00"/>
                </a:solidFill>
                <a:effectLst/>
              </a:rPr>
              <a:t/>
            </a:r>
            <a:br>
              <a:rPr lang="cs-CZ" sz="2800" b="1" u="sng" dirty="0">
                <a:solidFill>
                  <a:srgbClr val="E6AF00"/>
                </a:solidFill>
                <a:effectLst/>
              </a:rPr>
            </a:br>
            <a:endParaRPr lang="cs-CZ" sz="2800" dirty="0">
              <a:effectLst/>
              <a:latin typeface="+mj-lt"/>
            </a:endParaRPr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204864"/>
            <a:ext cx="3797682" cy="2520280"/>
          </a:xfrm>
        </p:spPr>
      </p:pic>
      <p:pic>
        <p:nvPicPr>
          <p:cNvPr id="11" name="Zástupný symbol pro obsah 10"/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844824"/>
            <a:ext cx="3741445" cy="3214241"/>
          </a:xfrm>
        </p:spPr>
      </p:pic>
    </p:spTree>
    <p:extLst>
      <p:ext uri="{BB962C8B-B14F-4D97-AF65-F5344CB8AC3E}">
        <p14:creationId xmlns:p14="http://schemas.microsoft.com/office/powerpoint/2010/main" val="180113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cs-CZ" sz="2800" b="1" u="sng" dirty="0">
                <a:solidFill>
                  <a:srgbClr val="002060"/>
                </a:solidFill>
                <a:effectLst/>
                <a:latin typeface="+mj-lt"/>
              </a:rPr>
              <a:t>Protuberance</a:t>
            </a:r>
            <a:r>
              <a:rPr lang="cs-CZ" sz="2800" b="1" dirty="0">
                <a:solidFill>
                  <a:srgbClr val="002060"/>
                </a:solidFill>
                <a:effectLst/>
                <a:latin typeface="+mj-lt"/>
              </a:rPr>
              <a:t> je velký jasný oblak chladného </a:t>
            </a:r>
            <a:r>
              <a:rPr lang="cs-CZ" sz="2800" b="1" dirty="0">
                <a:solidFill>
                  <a:srgbClr val="002060"/>
                </a:solidFill>
                <a:effectLst/>
                <a:latin typeface="+mj-lt"/>
                <a:hlinkClick r:id="rId2" action="ppaction://hlinkfile" tooltip="Plazma (fyzika)"/>
              </a:rPr>
              <a:t>plazmatu</a:t>
            </a:r>
            <a:r>
              <a:rPr lang="cs-CZ" sz="2800" b="1" dirty="0">
                <a:solidFill>
                  <a:srgbClr val="002060"/>
                </a:solidFill>
                <a:effectLst/>
                <a:latin typeface="+mj-lt"/>
              </a:rPr>
              <a:t> vybíhající z povrchu </a:t>
            </a:r>
            <a:r>
              <a:rPr lang="cs-CZ" sz="2800" b="1" dirty="0">
                <a:solidFill>
                  <a:srgbClr val="002060"/>
                </a:solidFill>
                <a:effectLst/>
                <a:latin typeface="+mj-lt"/>
                <a:hlinkClick r:id="rId3" action="ppaction://hlinkfile" tooltip="Slunce"/>
              </a:rPr>
              <a:t>Slunce</a:t>
            </a:r>
            <a:r>
              <a:rPr lang="cs-CZ" sz="2800" b="1" dirty="0">
                <a:solidFill>
                  <a:srgbClr val="002060"/>
                </a:solidFill>
                <a:effectLst/>
                <a:latin typeface="+mj-lt"/>
              </a:rPr>
              <a:t> a často mající podobu smyček</a:t>
            </a:r>
            <a:r>
              <a:rPr lang="cs-CZ" sz="1800" dirty="0">
                <a:solidFill>
                  <a:srgbClr val="002060"/>
                </a:solidFill>
                <a:latin typeface="+mj-lt"/>
              </a:rPr>
              <a:t>.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199" y="2348706"/>
            <a:ext cx="4224701" cy="3168526"/>
          </a:xfrm>
        </p:spPr>
      </p:pic>
      <p:pic>
        <p:nvPicPr>
          <p:cNvPr id="5" name="Zástupný symbol pro obsah 4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132856"/>
            <a:ext cx="3483099" cy="3483099"/>
          </a:xfrm>
        </p:spPr>
      </p:pic>
    </p:spTree>
    <p:extLst>
      <p:ext uri="{BB962C8B-B14F-4D97-AF65-F5344CB8AC3E}">
        <p14:creationId xmlns:p14="http://schemas.microsoft.com/office/powerpoint/2010/main" val="1132691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E19601"/>
                </a:solidFill>
              </a:rPr>
              <a:t>ZATMĚNÍ  SLUNCE</a:t>
            </a:r>
            <a:endParaRPr lang="cs-CZ" dirty="0">
              <a:solidFill>
                <a:srgbClr val="E1960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b="1" dirty="0">
                <a:solidFill>
                  <a:srgbClr val="002060"/>
                </a:solidFill>
              </a:rPr>
              <a:t>Zatmění Slunce je </a:t>
            </a:r>
            <a:r>
              <a:rPr lang="cs-CZ" sz="3200" b="1" u="sng" dirty="0">
                <a:solidFill>
                  <a:srgbClr val="002060"/>
                </a:solidFill>
                <a:hlinkClick r:id="rId2" tooltip="Astronomie"/>
              </a:rPr>
              <a:t>astronomický</a:t>
            </a:r>
            <a:r>
              <a:rPr lang="cs-CZ" sz="3200" b="1" dirty="0">
                <a:solidFill>
                  <a:srgbClr val="002060"/>
                </a:solidFill>
              </a:rPr>
              <a:t> jev, který nastane, když </a:t>
            </a:r>
            <a:r>
              <a:rPr lang="cs-CZ" sz="3200" b="1" u="sng" dirty="0">
                <a:solidFill>
                  <a:srgbClr val="002060"/>
                </a:solidFill>
                <a:hlinkClick r:id="rId3" tooltip="Měsíc"/>
              </a:rPr>
              <a:t>Měsíc</a:t>
            </a:r>
            <a:r>
              <a:rPr lang="cs-CZ" sz="3200" b="1" dirty="0">
                <a:solidFill>
                  <a:srgbClr val="002060"/>
                </a:solidFill>
              </a:rPr>
              <a:t> vstoupí mezi </a:t>
            </a:r>
            <a:r>
              <a:rPr lang="cs-CZ" sz="3200" b="1" u="sng" dirty="0">
                <a:solidFill>
                  <a:srgbClr val="002060"/>
                </a:solidFill>
                <a:hlinkClick r:id="rId4" tooltip="Země"/>
              </a:rPr>
              <a:t>Zemi</a:t>
            </a:r>
            <a:r>
              <a:rPr lang="cs-CZ" sz="3200" b="1" dirty="0">
                <a:solidFill>
                  <a:srgbClr val="002060"/>
                </a:solidFill>
              </a:rPr>
              <a:t> a </a:t>
            </a:r>
            <a:r>
              <a:rPr lang="cs-CZ" sz="3200" b="1" u="sng" dirty="0">
                <a:solidFill>
                  <a:srgbClr val="002060"/>
                </a:solidFill>
                <a:hlinkClick r:id="rId5" tooltip="Slunce"/>
              </a:rPr>
              <a:t>Slunce</a:t>
            </a:r>
            <a:r>
              <a:rPr lang="cs-CZ" sz="3200" b="1" dirty="0">
                <a:solidFill>
                  <a:srgbClr val="002060"/>
                </a:solidFill>
              </a:rPr>
              <a:t>, takže jej částečně nebo zcela zakryje. Taková situace může nastat jen, pokud je Měsíc v </a:t>
            </a:r>
            <a:r>
              <a:rPr lang="cs-CZ" sz="3200" b="1" u="sng" dirty="0">
                <a:solidFill>
                  <a:srgbClr val="002060"/>
                </a:solidFill>
                <a:hlinkClick r:id="rId6" tooltip="Nov"/>
              </a:rPr>
              <a:t>novu</a:t>
            </a:r>
            <a:r>
              <a:rPr lang="cs-CZ" sz="3200" b="1" dirty="0">
                <a:solidFill>
                  <a:srgbClr val="002060"/>
                </a:solidFill>
              </a:rPr>
              <a:t>.</a:t>
            </a:r>
          </a:p>
          <a:p>
            <a:endParaRPr lang="cs-CZ" dirty="0">
              <a:solidFill>
                <a:srgbClr val="E6A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881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9582"/>
            <a:ext cx="8229600" cy="1206334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cs-CZ" sz="2800" b="1" dirty="0">
                <a:solidFill>
                  <a:srgbClr val="002060"/>
                </a:solidFill>
                <a:effectLst/>
              </a:rPr>
              <a:t>Úplné zatmění </a:t>
            </a:r>
            <a:r>
              <a:rPr lang="cs-CZ" sz="2800" b="1" dirty="0">
                <a:solidFill>
                  <a:srgbClr val="002060"/>
                </a:solidFill>
                <a:effectLst/>
                <a:hlinkClick r:id="rId2" action="ppaction://hlinkfile" tooltip="Slunce"/>
              </a:rPr>
              <a:t>Slunce</a:t>
            </a:r>
            <a:r>
              <a:rPr lang="cs-CZ" sz="2800" b="1" dirty="0">
                <a:solidFill>
                  <a:srgbClr val="002060"/>
                </a:solidFill>
                <a:effectLst/>
              </a:rPr>
              <a:t>, které proběhlo </a:t>
            </a:r>
            <a:r>
              <a:rPr lang="cs-CZ" sz="2800" b="1" dirty="0">
                <a:solidFill>
                  <a:srgbClr val="002060"/>
                </a:solidFill>
                <a:effectLst/>
                <a:hlinkClick r:id="rId3" action="ppaction://hlinkfile" tooltip="11. srpen"/>
              </a:rPr>
              <a:t>11. srpna</a:t>
            </a:r>
            <a:r>
              <a:rPr lang="cs-CZ" sz="2800" b="1" dirty="0">
                <a:solidFill>
                  <a:srgbClr val="002060"/>
                </a:solidFill>
                <a:effectLst/>
              </a:rPr>
              <a:t> </a:t>
            </a:r>
            <a:r>
              <a:rPr lang="cs-CZ" sz="2800" b="1" dirty="0">
                <a:solidFill>
                  <a:srgbClr val="002060"/>
                </a:solidFill>
                <a:effectLst/>
                <a:hlinkClick r:id="rId4" action="ppaction://hlinkfile" tooltip="1999"/>
              </a:rPr>
              <a:t>1999</a:t>
            </a:r>
            <a:r>
              <a:rPr lang="cs-CZ" sz="2800" b="1" dirty="0">
                <a:solidFill>
                  <a:srgbClr val="002060"/>
                </a:solidFill>
                <a:effectLst/>
              </a:rPr>
              <a:t> a bylo viditelné z </a:t>
            </a:r>
            <a:r>
              <a:rPr lang="cs-CZ" sz="2800" b="1" dirty="0" smtClean="0">
                <a:solidFill>
                  <a:srgbClr val="002060"/>
                </a:solidFill>
                <a:effectLst/>
                <a:hlinkClick r:id="rId5" action="ppaction://hlinkfile" tooltip="Evropa"/>
              </a:rPr>
              <a:t>Evropy</a:t>
            </a:r>
            <a:r>
              <a:rPr lang="cs-CZ" sz="2800" b="1" dirty="0">
                <a:solidFill>
                  <a:srgbClr val="002060"/>
                </a:solidFill>
                <a:effectLst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effectLst/>
              </a:rPr>
              <a:t>z </a:t>
            </a:r>
            <a:r>
              <a:rPr lang="cs-CZ" sz="2800" b="1" dirty="0" smtClean="0">
                <a:solidFill>
                  <a:srgbClr val="002060"/>
                </a:solidFill>
                <a:effectLst/>
                <a:hlinkClick r:id="rId6" action="ppaction://hlinkfile" tooltip="Francie"/>
              </a:rPr>
              <a:t>Francie</a:t>
            </a:r>
            <a:endParaRPr lang="cs-CZ" sz="2800" b="1" dirty="0">
              <a:solidFill>
                <a:srgbClr val="002060"/>
              </a:solidFill>
              <a:effectLst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412776"/>
            <a:ext cx="4824536" cy="5040560"/>
          </a:xfrm>
        </p:spPr>
      </p:pic>
    </p:spTree>
    <p:extLst>
      <p:ext uri="{BB962C8B-B14F-4D97-AF65-F5344CB8AC3E}">
        <p14:creationId xmlns:p14="http://schemas.microsoft.com/office/powerpoint/2010/main" val="17700539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>
                <a:solidFill>
                  <a:srgbClr val="FFC000"/>
                </a:solidFill>
              </a:rPr>
              <a:t>ZATMĚNÍ  SLUNCE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980728"/>
            <a:ext cx="3312368" cy="6097769"/>
          </a:xfrm>
        </p:spPr>
      </p:pic>
    </p:spTree>
    <p:extLst>
      <p:ext uri="{BB962C8B-B14F-4D97-AF65-F5344CB8AC3E}">
        <p14:creationId xmlns:p14="http://schemas.microsoft.com/office/powerpoint/2010/main" val="2971593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ke zpestření výkladu a ukazuje </a:t>
            </a:r>
            <a:r>
              <a:rPr lang="cs-CZ" dirty="0"/>
              <a:t> </a:t>
            </a:r>
            <a:r>
              <a:rPr lang="cs-CZ" dirty="0" smtClean="0"/>
              <a:t>i další zákonitosti, které jsou ve vesmíru.</a:t>
            </a:r>
          </a:p>
          <a:p>
            <a:r>
              <a:rPr lang="cs-CZ" dirty="0" smtClean="0"/>
              <a:t>Jedná se o doplňující  a zajímavé informace k tématu Slunce.</a:t>
            </a:r>
          </a:p>
          <a:p>
            <a:r>
              <a:rPr lang="cs-CZ" dirty="0" smtClean="0"/>
              <a:t>Žáci si mohou zakreslit postavení Země při zatmění Slunce a zapsat si i </a:t>
            </a:r>
            <a:r>
              <a:rPr lang="cs-CZ" smtClean="0"/>
              <a:t>další informace.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265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2600" dirty="0" smtClean="0"/>
              <a:t>Použitý materiál</a:t>
            </a:r>
            <a:endParaRPr lang="cs-CZ" sz="2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http://cs.wikipedia.org/wiki/Soubor:Sun_in_X-Ray.png</a:t>
            </a:r>
            <a:endParaRPr lang="cs-CZ" dirty="0"/>
          </a:p>
          <a:p>
            <a:r>
              <a:rPr lang="cs-CZ" dirty="0">
                <a:hlinkClick r:id="rId3"/>
              </a:rPr>
              <a:t>http://cs.wikipedia.org/wiki/Soubor:Solar_eclips_1999_4.jpg</a:t>
            </a:r>
            <a:endParaRPr lang="cs-CZ" dirty="0"/>
          </a:p>
          <a:p>
            <a:r>
              <a:rPr lang="cs-CZ" dirty="0">
                <a:hlinkClick r:id="rId4"/>
              </a:rPr>
              <a:t>http://cs.wikipedia.org/wiki/Soubor:172197main_NASA_Flare_Gband_lg-withouttext.jpg</a:t>
            </a:r>
            <a:endParaRPr lang="cs-CZ" dirty="0"/>
          </a:p>
          <a:p>
            <a:r>
              <a:rPr lang="cs-CZ" dirty="0">
                <a:hlinkClick r:id="rId5"/>
              </a:rPr>
              <a:t>http://cs.wikipedia.org/wiki/Soubor:Sunflare_skylab4_big.jpg</a:t>
            </a:r>
            <a:endParaRPr lang="cs-CZ" dirty="0"/>
          </a:p>
          <a:p>
            <a:r>
              <a:rPr lang="cs-CZ" dirty="0">
                <a:hlinkClick r:id="rId6"/>
              </a:rPr>
              <a:t>http://cs.wikipedia.org/wiki/Soubor:Solar_prominence_from_STEREO_spacecraft_September_29,_2008.jpg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131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93</TotalTime>
  <Words>236</Words>
  <Application>Microsoft Office PowerPoint</Application>
  <PresentationFormat>Předvádění na obrazovce (4:3)</PresentationFormat>
  <Paragraphs>36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SLUNCE</vt:lpstr>
      <vt:lpstr>SLUNCE</vt:lpstr>
      <vt:lpstr>Prezentace aplikace PowerPoint</vt:lpstr>
      <vt:lpstr>Prezentace aplikace PowerPoint</vt:lpstr>
      <vt:lpstr>Prezentace aplikace PowerPoint</vt:lpstr>
      <vt:lpstr>Prezentace aplikace PowerPoint</vt:lpstr>
      <vt:lpstr>Na povrchu Slunce se vytvářejí sluneční skvrny, které jsou poměrně chladné </vt:lpstr>
      <vt:lpstr>Protuberance je velký jasný oblak chladného plazmatu vybíhající z povrchu Slunce a často mající podobu smyček.</vt:lpstr>
      <vt:lpstr>ZATMĚNÍ  SLUNCE</vt:lpstr>
      <vt:lpstr>Úplné zatmění Slunce, které proběhlo 11. srpna 1999 a bylo viditelné z Evropy z Francie</vt:lpstr>
      <vt:lpstr>ZATMĚNÍ  SLUNCE</vt:lpstr>
      <vt:lpstr>Prezentace aplikace PowerPoint</vt:lpstr>
      <vt:lpstr>Použitý materiál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SLUNCE</dc:title>
  <dc:creator>Markéta</dc:creator>
  <cp:lastModifiedBy>Markéta</cp:lastModifiedBy>
  <cp:revision>13</cp:revision>
  <dcterms:created xsi:type="dcterms:W3CDTF">2011-12-11T15:13:13Z</dcterms:created>
  <dcterms:modified xsi:type="dcterms:W3CDTF">2012-05-18T11:47:54Z</dcterms:modified>
</cp:coreProperties>
</file>