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72" r:id="rId5"/>
    <p:sldId id="276" r:id="rId6"/>
    <p:sldId id="260" r:id="rId7"/>
    <p:sldId id="271" r:id="rId8"/>
    <p:sldId id="261" r:id="rId9"/>
    <p:sldId id="262" r:id="rId10"/>
    <p:sldId id="263" r:id="rId11"/>
    <p:sldId id="265" r:id="rId12"/>
    <p:sldId id="266" r:id="rId13"/>
    <p:sldId id="267" r:id="rId14"/>
    <p:sldId id="264" r:id="rId15"/>
    <p:sldId id="269" r:id="rId16"/>
    <p:sldId id="273" r:id="rId17"/>
    <p:sldId id="270" r:id="rId18"/>
    <p:sldId id="275" r:id="rId19"/>
    <p:sldId id="274" r:id="rId20"/>
    <p:sldId id="278" r:id="rId21"/>
    <p:sldId id="27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3073" autoAdjust="0"/>
  </p:normalViewPr>
  <p:slideViewPr>
    <p:cSldViewPr>
      <p:cViewPr varScale="1">
        <p:scale>
          <a:sx n="68" d="100"/>
          <a:sy n="68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206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04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51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027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098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641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0827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753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690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30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37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D475F-5BD3-473E-8F72-BD53ED438B8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0F2ED-30FB-4B46-9E1A-E30BF14A07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55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tarr_070308-5471_Coffea_arabica.jpg" TargetMode="External"/><Relationship Id="rId13" Type="http://schemas.openxmlformats.org/officeDocument/2006/relationships/hyperlink" Target="http://cs.wikipedia.org/wiki/Soubor:Gorilla_in_San_Francisco_Zoo111.jpg" TargetMode="External"/><Relationship Id="rId3" Type="http://schemas.openxmlformats.org/officeDocument/2006/relationships/hyperlink" Target="http://cs.wikipedia.org/wiki/Soubor:Tropicke_lesy_sveta.png" TargetMode="External"/><Relationship Id="rId7" Type="http://schemas.openxmlformats.org/officeDocument/2006/relationships/hyperlink" Target="http://cs.wikipedia.org/wiki/Soubor:Luxor,_Banana_Island,_Banana_Tree,_Egypt,_Oct_2004.jpg" TargetMode="External"/><Relationship Id="rId12" Type="http://schemas.openxmlformats.org/officeDocument/2006/relationships/hyperlink" Target="http://cs.wikipedia.org/wiki/Soubor:Male_silverback_Gorilla.JPG" TargetMode="External"/><Relationship Id="rId2" Type="http://schemas.openxmlformats.org/officeDocument/2006/relationships/hyperlink" Target="http://cs.wikipedia.org/wiki/Soubor:World_map_with_equator.svg" TargetMode="External"/><Relationship Id="rId16" Type="http://schemas.openxmlformats.org/officeDocument/2006/relationships/hyperlink" Target="http://en.wikipedia.org/wiki/File:Ara_ambigua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anilla_fragrans_2.jpg" TargetMode="External"/><Relationship Id="rId11" Type="http://schemas.openxmlformats.org/officeDocument/2006/relationships/hyperlink" Target="http://cs.wikipedia.org/wiki/Soubor:NileCrocodile.jpg" TargetMode="External"/><Relationship Id="rId5" Type="http://schemas.openxmlformats.org/officeDocument/2006/relationships/hyperlink" Target="http://cs.wikipedia.org/wiki/Soubor:Orchids.JPG" TargetMode="External"/><Relationship Id="rId15" Type="http://schemas.openxmlformats.org/officeDocument/2006/relationships/hyperlink" Target="http://en.wikipedia.org/wiki/File:Ara_chloroptera_-Brookfield_Zoo-8.jpg" TargetMode="External"/><Relationship Id="rId10" Type="http://schemas.openxmlformats.org/officeDocument/2006/relationships/hyperlink" Target="http://cs.wikipedia.org/wiki/Soubor:Rubber_tree_plantation.JPG" TargetMode="External"/><Relationship Id="rId4" Type="http://schemas.openxmlformats.org/officeDocument/2006/relationships/hyperlink" Target="http://cs.wikipedia.org/wiki/Soubor:Forest_on_Barro_Colorado.pn" TargetMode="External"/><Relationship Id="rId9" Type="http://schemas.openxmlformats.org/officeDocument/2006/relationships/hyperlink" Target="http://cs.wikipedia.org/wiki/Soubor:Starr_0206300018_Ananas_comosus.jpg" TargetMode="External"/><Relationship Id="rId14" Type="http://schemas.openxmlformats.org/officeDocument/2006/relationships/hyperlink" Target="http://cs.wikipedia.org/wiki/Soubor:Iguana_iguana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TROPICKÝ  PÁS</a:t>
            </a:r>
            <a:br>
              <a:rPr lang="cs-CZ" dirty="0" smtClean="0"/>
            </a:br>
            <a:r>
              <a:rPr lang="cs-CZ" dirty="0" smtClean="0"/>
              <a:t>DEŠTNÝ  PRALES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373688"/>
            <a:ext cx="8064500" cy="10795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/>
              <a:t>VY_32_INOVACE_XVII-C-13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0825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TROPICKÝ  PÁS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 rozprostírá kolem rovníku a je vymezen obratníkem Raka a Kozoroha</a:t>
            </a:r>
          </a:p>
          <a:p>
            <a:endParaRPr lang="cs-CZ" dirty="0"/>
          </a:p>
          <a:p>
            <a:r>
              <a:rPr lang="cs-CZ" dirty="0" smtClean="0"/>
              <a:t>v tropickém pásu najdeme </a:t>
            </a:r>
            <a:r>
              <a:rPr lang="cs-CZ" b="1" u="sng" dirty="0" smtClean="0">
                <a:solidFill>
                  <a:srgbClr val="00B050"/>
                </a:solidFill>
              </a:rPr>
              <a:t>tři druhy krajiny</a:t>
            </a:r>
          </a:p>
          <a:p>
            <a:pPr>
              <a:buFontTx/>
              <a:buChar char="-"/>
            </a:pPr>
            <a:r>
              <a:rPr lang="cs-CZ" dirty="0" smtClean="0"/>
              <a:t>tropický deštný prales</a:t>
            </a:r>
          </a:p>
          <a:p>
            <a:pPr>
              <a:buFontTx/>
              <a:buChar char="-"/>
            </a:pPr>
            <a:r>
              <a:rPr lang="cs-CZ" smtClean="0"/>
              <a:t>savany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poušť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9922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TROPICKÝ   DEŠTNÝ   PRALES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je nazýván také „největší lékárnou </a:t>
            </a:r>
            <a:r>
              <a:rPr lang="cs-CZ" dirty="0">
                <a:solidFill>
                  <a:srgbClr val="00B050"/>
                </a:solidFill>
              </a:rPr>
              <a:t>světa</a:t>
            </a:r>
            <a:r>
              <a:rPr lang="cs-CZ" dirty="0" smtClean="0">
                <a:solidFill>
                  <a:srgbClr val="00B050"/>
                </a:solidFill>
              </a:rPr>
              <a:t>“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za </a:t>
            </a:r>
            <a:r>
              <a:rPr lang="cs-CZ" dirty="0">
                <a:solidFill>
                  <a:srgbClr val="00B050"/>
                </a:solidFill>
              </a:rPr>
              <a:t>posledních 100 let již zmizelo z povrchu zemského více než 50 % rozlohy tropických deštných pralesů (na poč. století byla rozloha tropických deštných pralesů asi 16 mil. km², dnes je to cca 7 mil. km²</a:t>
            </a:r>
            <a:r>
              <a:rPr lang="cs-CZ" dirty="0" smtClean="0">
                <a:solidFill>
                  <a:srgbClr val="00B050"/>
                </a:solidFill>
              </a:rPr>
              <a:t>)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je zde velmi teplo, vlhko, často prší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žije zde nejrozmanitější flora i fauna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21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dnes jsou pralesy mýceny </a:t>
            </a:r>
            <a:r>
              <a:rPr lang="cs-CZ" dirty="0" smtClean="0">
                <a:solidFill>
                  <a:srgbClr val="00B050"/>
                </a:solidFill>
              </a:rPr>
              <a:t>tempem                </a:t>
            </a:r>
            <a:r>
              <a:rPr lang="cs-CZ" dirty="0">
                <a:solidFill>
                  <a:srgbClr val="00B050"/>
                </a:solidFill>
              </a:rPr>
              <a:t>160 </a:t>
            </a:r>
            <a:r>
              <a:rPr lang="cs-CZ" dirty="0" smtClean="0">
                <a:solidFill>
                  <a:srgbClr val="00B050"/>
                </a:solidFill>
              </a:rPr>
              <a:t>000km²  </a:t>
            </a:r>
            <a:r>
              <a:rPr lang="cs-CZ" dirty="0">
                <a:solidFill>
                  <a:srgbClr val="00B050"/>
                </a:solidFill>
              </a:rPr>
              <a:t>za rok </a:t>
            </a:r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B050"/>
                </a:solidFill>
              </a:rPr>
              <a:t>o</a:t>
            </a:r>
            <a:r>
              <a:rPr lang="cs-CZ" dirty="0" smtClean="0">
                <a:solidFill>
                  <a:srgbClr val="00B050"/>
                </a:solidFill>
              </a:rPr>
              <a:t>dhaduje </a:t>
            </a:r>
            <a:r>
              <a:rPr lang="cs-CZ" dirty="0">
                <a:solidFill>
                  <a:srgbClr val="00B050"/>
                </a:solidFill>
              </a:rPr>
              <a:t>se, že v tropických lesích žijí 2/3 všech známých </a:t>
            </a:r>
            <a:r>
              <a:rPr lang="cs-CZ" dirty="0" smtClean="0">
                <a:solidFill>
                  <a:srgbClr val="00B050"/>
                </a:solidFill>
              </a:rPr>
              <a:t>rostlinných </a:t>
            </a:r>
            <a:r>
              <a:rPr lang="cs-CZ" dirty="0">
                <a:solidFill>
                  <a:srgbClr val="00B050"/>
                </a:solidFill>
              </a:rPr>
              <a:t>a suchozemských </a:t>
            </a:r>
            <a:r>
              <a:rPr lang="cs-CZ" dirty="0" smtClean="0">
                <a:solidFill>
                  <a:srgbClr val="00B050"/>
                </a:solidFill>
              </a:rPr>
              <a:t>živočišných druhů </a:t>
            </a:r>
            <a:r>
              <a:rPr lang="cs-CZ" dirty="0">
                <a:solidFill>
                  <a:srgbClr val="00B050"/>
                </a:solidFill>
              </a:rPr>
              <a:t>této </a:t>
            </a:r>
            <a:r>
              <a:rPr lang="cs-CZ" dirty="0" smtClean="0">
                <a:solidFill>
                  <a:srgbClr val="00B050"/>
                </a:solidFill>
              </a:rPr>
              <a:t>planety</a:t>
            </a:r>
            <a:endParaRPr lang="cs-CZ" dirty="0">
              <a:solidFill>
                <a:srgbClr val="00B05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88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23224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ROVNÍK</a:t>
            </a:r>
            <a:b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dirty="0" smtClean="0">
                <a:solidFill>
                  <a:srgbClr val="00B050"/>
                </a:solidFill>
              </a:rPr>
              <a:t>je nejdelší rovnoběžka</a:t>
            </a:r>
            <a:br>
              <a:rPr lang="cs-CZ" sz="3200" dirty="0" smtClean="0">
                <a:solidFill>
                  <a:srgbClr val="00B050"/>
                </a:solidFill>
              </a:rPr>
            </a:br>
            <a:r>
              <a:rPr lang="cs-CZ" sz="3200" dirty="0" smtClean="0">
                <a:solidFill>
                  <a:srgbClr val="00B050"/>
                </a:solidFill>
              </a:rPr>
              <a:t>protíná 14 zemí a 3 oceány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dirty="0" smtClean="0">
                <a:solidFill>
                  <a:srgbClr val="00B050"/>
                </a:solidFill>
              </a:rPr>
              <a:t>délka zemského </a:t>
            </a:r>
            <a:r>
              <a:rPr lang="cs-CZ" sz="3200" dirty="0">
                <a:solidFill>
                  <a:srgbClr val="00B050"/>
                </a:solidFill>
              </a:rPr>
              <a:t>rovníku činí asi 40 075 </a:t>
            </a:r>
            <a:r>
              <a:rPr lang="cs-CZ" sz="3200" dirty="0" smtClean="0">
                <a:solidFill>
                  <a:srgbClr val="00B050"/>
                </a:solidFill>
              </a:rPr>
              <a:t>km</a:t>
            </a:r>
            <a:endParaRPr lang="cs-CZ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80928"/>
            <a:ext cx="7620000" cy="3819525"/>
          </a:xfrm>
        </p:spPr>
      </p:pic>
    </p:spTree>
    <p:extLst>
      <p:ext uri="{BB962C8B-B14F-4D97-AF65-F5344CB8AC3E}">
        <p14:creationId xmlns:p14="http://schemas.microsoft.com/office/powerpoint/2010/main" val="155848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85885" cy="4248472"/>
          </a:xfrm>
        </p:spPr>
      </p:pic>
    </p:spTree>
    <p:extLst>
      <p:ext uri="{BB962C8B-B14F-4D97-AF65-F5344CB8AC3E}">
        <p14:creationId xmlns:p14="http://schemas.microsoft.com/office/powerpoint/2010/main" val="265229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0648"/>
            <a:ext cx="5616624" cy="6558199"/>
          </a:xfrm>
        </p:spPr>
      </p:pic>
    </p:spTree>
    <p:extLst>
      <p:ext uri="{BB962C8B-B14F-4D97-AF65-F5344CB8AC3E}">
        <p14:creationId xmlns:p14="http://schemas.microsoft.com/office/powerpoint/2010/main" val="110464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68760"/>
            <a:ext cx="6900200" cy="5184576"/>
          </a:xfrm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	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ORCHIDEA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437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4806534" cy="640871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				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VANILKA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495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BANÁNOVNÍK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3456384" cy="5049694"/>
          </a:xfrm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patří k nejvyšším bylinám světa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měří až 16 metrů</a:t>
            </a:r>
            <a:endParaRPr lang="cs-CZ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7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KÁVOVNÍK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56792"/>
            <a:ext cx="3394472" cy="4525963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56792"/>
            <a:ext cx="4298878" cy="4320480"/>
          </a:xfrm>
        </p:spPr>
      </p:pic>
    </p:spTree>
    <p:extLst>
      <p:ext uri="{BB962C8B-B14F-4D97-AF65-F5344CB8AC3E}">
        <p14:creationId xmlns:p14="http://schemas.microsoft.com/office/powerpoint/2010/main" val="91285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ANANASOVNÍK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8387943" cy="4781128"/>
          </a:xfrm>
        </p:spPr>
      </p:pic>
    </p:spTree>
    <p:extLst>
      <p:ext uri="{BB962C8B-B14F-4D97-AF65-F5344CB8AC3E}">
        <p14:creationId xmlns:p14="http://schemas.microsoft.com/office/powerpoint/2010/main" val="277157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KAUČUKOVNÍK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28800"/>
            <a:ext cx="3672408" cy="4896544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28800"/>
            <a:ext cx="3706192" cy="4941590"/>
          </a:xfrm>
        </p:spPr>
      </p:pic>
    </p:spTree>
    <p:extLst>
      <p:ext uri="{BB962C8B-B14F-4D97-AF65-F5344CB8AC3E}">
        <p14:creationId xmlns:p14="http://schemas.microsoft.com/office/powerpoint/2010/main" val="265947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KAKAOVNÍK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3312368" cy="4968553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204864"/>
            <a:ext cx="4824536" cy="3208316"/>
          </a:xfrm>
        </p:spPr>
      </p:pic>
    </p:spTree>
    <p:extLst>
      <p:ext uri="{BB962C8B-B14F-4D97-AF65-F5344CB8AC3E}">
        <p14:creationId xmlns:p14="http://schemas.microsoft.com/office/powerpoint/2010/main" val="325978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KROKODÝL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6840760" cy="5372325"/>
          </a:xfrm>
        </p:spPr>
      </p:pic>
    </p:spTree>
    <p:extLst>
      <p:ext uri="{BB962C8B-B14F-4D97-AF65-F5344CB8AC3E}">
        <p14:creationId xmlns:p14="http://schemas.microsoft.com/office/powerpoint/2010/main" val="159928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SAMEC				SAMICE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4357819" cy="4424181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918" y="1600200"/>
            <a:ext cx="3910554" cy="5035049"/>
          </a:xfrm>
        </p:spPr>
      </p:pic>
    </p:spTree>
    <p:extLst>
      <p:ext uri="{BB962C8B-B14F-4D97-AF65-F5344CB8AC3E}">
        <p14:creationId xmlns:p14="http://schemas.microsoft.com/office/powerpoint/2010/main" val="69656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LEGUÁN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7848872" cy="4552346"/>
          </a:xfrm>
        </p:spPr>
      </p:pic>
    </p:spTree>
    <p:extLst>
      <p:ext uri="{BB962C8B-B14F-4D97-AF65-F5344CB8AC3E}">
        <p14:creationId xmlns:p14="http://schemas.microsoft.com/office/powerpoint/2010/main" val="26092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7879617" cy="5328592"/>
          </a:xfrm>
        </p:spPr>
      </p:pic>
    </p:spTree>
    <p:extLst>
      <p:ext uri="{BB962C8B-B14F-4D97-AF65-F5344CB8AC3E}">
        <p14:creationId xmlns:p14="http://schemas.microsoft.com/office/powerpoint/2010/main" val="253845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4104456" cy="6131097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4032448" cy="6048674"/>
          </a:xfrm>
        </p:spPr>
      </p:pic>
    </p:spTree>
    <p:extLst>
      <p:ext uri="{BB962C8B-B14F-4D97-AF65-F5344CB8AC3E}">
        <p14:creationId xmlns:p14="http://schemas.microsoft.com/office/powerpoint/2010/main" val="150594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cs-CZ" dirty="0" smtClean="0"/>
              <a:t>Tento materiál může sloužit k opakování informací o tropickém deštném pralese.</a:t>
            </a:r>
          </a:p>
          <a:p>
            <a:r>
              <a:rPr lang="cs-CZ" dirty="0" smtClean="0"/>
              <a:t>Žáci se též seznámí s některými rostlinami, které jsou typické pro tuto oblast.</a:t>
            </a:r>
          </a:p>
          <a:p>
            <a:r>
              <a:rPr lang="cs-CZ" dirty="0" smtClean="0"/>
              <a:t>Tento materiál navazuje na probírané učivo a snaží se žákům přiblížit tuto pro </a:t>
            </a:r>
            <a:r>
              <a:rPr lang="cs-CZ" smtClean="0"/>
              <a:t>nás vzdálenou </a:t>
            </a:r>
            <a:r>
              <a:rPr lang="cs-CZ" dirty="0" smtClean="0"/>
              <a:t>oblast.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070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Použité materiály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836712"/>
            <a:ext cx="843528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list 6	</a:t>
            </a:r>
            <a:r>
              <a:rPr lang="cs-CZ" sz="1800" u="sng" dirty="0">
                <a:hlinkClick r:id="rId2"/>
              </a:rPr>
              <a:t>http://</a:t>
            </a:r>
            <a:r>
              <a:rPr lang="cs-CZ" sz="1800" u="sng" dirty="0" smtClean="0">
                <a:hlinkClick r:id="rId2"/>
              </a:rPr>
              <a:t>cs.wikipedia.org/wiki/Soubor:World_map_with_equator.svg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7	</a:t>
            </a:r>
            <a:r>
              <a:rPr lang="cs-CZ" sz="1800" u="sng" dirty="0">
                <a:hlinkClick r:id="rId3"/>
              </a:rPr>
              <a:t>http://</a:t>
            </a:r>
            <a:r>
              <a:rPr lang="cs-CZ" sz="1800" u="sng" dirty="0" smtClean="0">
                <a:hlinkClick r:id="rId3"/>
              </a:rPr>
              <a:t>cs.wikipedia.org/wiki/Soubor:Tropicke_lesy_sveta.png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8	</a:t>
            </a:r>
            <a:r>
              <a:rPr lang="cs-CZ" sz="1800" dirty="0"/>
              <a:t>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cs.wikipedia.org/wiki/Soubor:Forest_on_Barro_Colorado.pn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list 9	</a:t>
            </a:r>
            <a:r>
              <a:rPr lang="cs-CZ" sz="1800" u="sng" dirty="0">
                <a:hlinkClick r:id="rId5"/>
              </a:rPr>
              <a:t> http://cs.wikipedia.org/wiki/Soubor:Orchids.JPG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list 10	</a:t>
            </a:r>
            <a:r>
              <a:rPr lang="cs-CZ" sz="1800" u="sng" dirty="0">
                <a:hlinkClick r:id="rId6"/>
              </a:rPr>
              <a:t> http://</a:t>
            </a:r>
            <a:r>
              <a:rPr lang="cs-CZ" sz="1800" u="sng" dirty="0" smtClean="0">
                <a:hlinkClick r:id="rId6"/>
              </a:rPr>
              <a:t>cs.wikipedia.org/wiki/Soubor:Vanilla_fragrans_2.jpg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11	</a:t>
            </a:r>
            <a:r>
              <a:rPr lang="cs-CZ" sz="1800" u="sng" dirty="0">
                <a:hlinkClick r:id="rId7"/>
              </a:rPr>
              <a:t> http://cs.wikipedia.org/wiki/Soubor:Luxor,_Banana_Island,_Banana_Tree,_Egypt,_</a:t>
            </a:r>
            <a:r>
              <a:rPr lang="cs-CZ" sz="1800" u="sng" dirty="0" smtClean="0">
                <a:hlinkClick r:id="rId7"/>
              </a:rPr>
              <a:t>Oct_2004.jpg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12	</a:t>
            </a:r>
            <a:r>
              <a:rPr lang="cs-CZ" sz="1800" u="sng" dirty="0">
                <a:hlinkClick r:id="rId8"/>
              </a:rPr>
              <a:t> http://</a:t>
            </a:r>
            <a:r>
              <a:rPr lang="cs-CZ" sz="1800" u="sng" dirty="0" smtClean="0">
                <a:hlinkClick r:id="rId8"/>
              </a:rPr>
              <a:t>cs.wikipedia.org/wiki/Soubor:Starr_070308-5471_Coffea_arabica.jpg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13	</a:t>
            </a:r>
            <a:r>
              <a:rPr lang="cs-CZ" sz="1800" u="sng" dirty="0" smtClean="0">
                <a:hlinkClick r:id="rId9"/>
              </a:rPr>
              <a:t>http</a:t>
            </a:r>
            <a:r>
              <a:rPr lang="cs-CZ" sz="1800" u="sng" dirty="0">
                <a:hlinkClick r:id="rId9"/>
              </a:rPr>
              <a:t>://</a:t>
            </a:r>
            <a:r>
              <a:rPr lang="cs-CZ" sz="1800" u="sng" dirty="0" smtClean="0">
                <a:hlinkClick r:id="rId9"/>
              </a:rPr>
              <a:t>cs.wikipedia.org/wiki/Soubor:Starr_0206300018_Ananas_comosus.jpg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14	</a:t>
            </a:r>
            <a:r>
              <a:rPr lang="cs-CZ" sz="1800" u="sng" dirty="0">
                <a:hlinkClick r:id="rId10"/>
              </a:rPr>
              <a:t> http://</a:t>
            </a:r>
            <a:r>
              <a:rPr lang="cs-CZ" sz="1800" u="sng" dirty="0" smtClean="0">
                <a:hlinkClick r:id="rId10"/>
              </a:rPr>
              <a:t>cs.wikipedia.org/wiki/Soubor:Rubber_tree_plantation.JPG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16	</a:t>
            </a:r>
            <a:r>
              <a:rPr lang="cs-CZ" sz="1800" u="sng" dirty="0">
                <a:hlinkClick r:id="rId11"/>
              </a:rPr>
              <a:t> http://</a:t>
            </a:r>
            <a:r>
              <a:rPr lang="cs-CZ" sz="1800" u="sng" dirty="0" smtClean="0">
                <a:hlinkClick r:id="rId11"/>
              </a:rPr>
              <a:t>cs.wikipedia.org/wiki/Soubor:NileCrocodile.jpg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17	</a:t>
            </a:r>
            <a:r>
              <a:rPr lang="cs-CZ" sz="1800" u="sng" dirty="0">
                <a:hlinkClick r:id="rId12"/>
              </a:rPr>
              <a:t> http://</a:t>
            </a:r>
            <a:r>
              <a:rPr lang="cs-CZ" sz="1800" u="sng" dirty="0" smtClean="0">
                <a:hlinkClick r:id="rId12"/>
              </a:rPr>
              <a:t>cs.wikipedia.org/wiki/Soubor:Male_silverback_Gorilla.JPG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u="sng" dirty="0" smtClean="0">
                <a:hlinkClick r:id="rId13"/>
              </a:rPr>
              <a:t>http</a:t>
            </a:r>
            <a:r>
              <a:rPr lang="cs-CZ" sz="1800" u="sng" dirty="0">
                <a:hlinkClick r:id="rId13"/>
              </a:rPr>
              <a:t>://</a:t>
            </a:r>
            <a:r>
              <a:rPr lang="cs-CZ" sz="1800" u="sng" dirty="0" smtClean="0">
                <a:hlinkClick r:id="rId13"/>
              </a:rPr>
              <a:t>cs.wikipedia.org/wiki/Soubor:Gorilla_in_San_Francisco_Zoo111.jpg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18	</a:t>
            </a:r>
            <a:r>
              <a:rPr lang="cs-CZ" sz="1800" u="sng" dirty="0">
                <a:hlinkClick r:id="rId14"/>
              </a:rPr>
              <a:t> http://</a:t>
            </a:r>
            <a:r>
              <a:rPr lang="cs-CZ" sz="1800" u="sng" dirty="0" smtClean="0">
                <a:hlinkClick r:id="rId14"/>
              </a:rPr>
              <a:t>cs.wikipedia.org/wiki/Soubor:Iguana_iguana02.jpg</a:t>
            </a:r>
            <a:endParaRPr lang="cs-CZ" sz="1800" u="sng" dirty="0" smtClean="0"/>
          </a:p>
          <a:p>
            <a:pPr marL="0" indent="0">
              <a:buNone/>
            </a:pPr>
            <a:r>
              <a:rPr lang="cs-CZ" sz="1800" dirty="0" smtClean="0"/>
              <a:t>list 19,20	</a:t>
            </a:r>
            <a:r>
              <a:rPr lang="cs-CZ" sz="1800" u="sng" dirty="0">
                <a:hlinkClick r:id="rId15"/>
              </a:rPr>
              <a:t> http://en.wikipedia.org/wiki/File:Ara_chloroptera_-Brookfield_Zoo-8.jpg</a:t>
            </a:r>
            <a:r>
              <a:rPr lang="cs-CZ" sz="1800" dirty="0"/>
              <a:t>	</a:t>
            </a:r>
          </a:p>
          <a:p>
            <a:pPr marL="0" indent="0">
              <a:buNone/>
            </a:pPr>
            <a:r>
              <a:rPr lang="cs-CZ" sz="1800" u="sng" dirty="0" smtClean="0">
                <a:hlinkClick r:id="rId16"/>
              </a:rPr>
              <a:t> 	http</a:t>
            </a:r>
            <a:r>
              <a:rPr lang="cs-CZ" sz="1800" u="sng" dirty="0">
                <a:hlinkClick r:id="rId16"/>
              </a:rPr>
              <a:t>://en.wikipedia.org/wiki/File:Ara_ambigua1.JPG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369155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129</Words>
  <Application>Microsoft Office PowerPoint</Application>
  <PresentationFormat>Předvádění na obrazovce (4:3)</PresentationFormat>
  <Paragraphs>51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TROPICKÝ  PÁS DEŠTNÝ  PRALES</vt:lpstr>
      <vt:lpstr>TROPICKÝ  PÁS</vt:lpstr>
      <vt:lpstr> TROPICKÝ   DEŠTNÝ   PRALES </vt:lpstr>
      <vt:lpstr>Prezentace aplikace PowerPoint</vt:lpstr>
      <vt:lpstr>ROVNÍK je nejdelší rovnoběžka protíná 14 zemí a 3 oceány délka zemského rovníku činí asi 40 075 km</vt:lpstr>
      <vt:lpstr>Prezentace aplikace PowerPoint</vt:lpstr>
      <vt:lpstr>Prezentace aplikace PowerPoint</vt:lpstr>
      <vt:lpstr> ORCHIDEA</vt:lpstr>
      <vt:lpstr>     VANILKA</vt:lpstr>
      <vt:lpstr>BANÁNOVNÍK</vt:lpstr>
      <vt:lpstr>KÁVOVNÍK</vt:lpstr>
      <vt:lpstr>ANANASOVNÍK</vt:lpstr>
      <vt:lpstr>KAUČUKOVNÍK</vt:lpstr>
      <vt:lpstr>KAKAOVNÍK</vt:lpstr>
      <vt:lpstr>KROKODÝL</vt:lpstr>
      <vt:lpstr>SAMEC    SAMICE</vt:lpstr>
      <vt:lpstr>LEGUÁN</vt:lpstr>
      <vt:lpstr>ARA</vt:lpstr>
      <vt:lpstr>Prezentace aplikace PowerPoint</vt:lpstr>
      <vt:lpstr>Prezentace aplikace PowerPoint</vt:lpstr>
      <vt:lpstr>Použité materiály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Markéta</dc:creator>
  <cp:lastModifiedBy>Markéta</cp:lastModifiedBy>
  <cp:revision>20</cp:revision>
  <dcterms:created xsi:type="dcterms:W3CDTF">2012-01-29T19:53:18Z</dcterms:created>
  <dcterms:modified xsi:type="dcterms:W3CDTF">2012-05-18T11:48:52Z</dcterms:modified>
</cp:coreProperties>
</file>