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3" r:id="rId9"/>
    <p:sldId id="274" r:id="rId10"/>
    <p:sldId id="275" r:id="rId11"/>
    <p:sldId id="277" r:id="rId12"/>
    <p:sldId id="263" r:id="rId13"/>
    <p:sldId id="264" r:id="rId14"/>
    <p:sldId id="265" r:id="rId15"/>
    <p:sldId id="266" r:id="rId16"/>
    <p:sldId id="276" r:id="rId17"/>
    <p:sldId id="267" r:id="rId18"/>
    <p:sldId id="268" r:id="rId19"/>
    <p:sldId id="269" r:id="rId20"/>
    <p:sldId id="270" r:id="rId21"/>
    <p:sldId id="271" r:id="rId22"/>
    <p:sldId id="278" r:id="rId23"/>
    <p:sldId id="272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7D67E-8F09-4E57-B1C8-DBFF2BE514B1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2155C-833F-43CE-9ED8-F7E528F026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285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7D67E-8F09-4E57-B1C8-DBFF2BE514B1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2155C-833F-43CE-9ED8-F7E528F026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87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7D67E-8F09-4E57-B1C8-DBFF2BE514B1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2155C-833F-43CE-9ED8-F7E528F026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184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7D67E-8F09-4E57-B1C8-DBFF2BE514B1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2155C-833F-43CE-9ED8-F7E528F026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520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7D67E-8F09-4E57-B1C8-DBFF2BE514B1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2155C-833F-43CE-9ED8-F7E528F026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6836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7D67E-8F09-4E57-B1C8-DBFF2BE514B1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2155C-833F-43CE-9ED8-F7E528F026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365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7D67E-8F09-4E57-B1C8-DBFF2BE514B1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2155C-833F-43CE-9ED8-F7E528F026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685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7D67E-8F09-4E57-B1C8-DBFF2BE514B1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2155C-833F-43CE-9ED8-F7E528F026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526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7D67E-8F09-4E57-B1C8-DBFF2BE514B1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2155C-833F-43CE-9ED8-F7E528F026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284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7D67E-8F09-4E57-B1C8-DBFF2BE514B1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2155C-833F-43CE-9ED8-F7E528F026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179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7D67E-8F09-4E57-B1C8-DBFF2BE514B1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2155C-833F-43CE-9ED8-F7E528F026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698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97D67E-8F09-4E57-B1C8-DBFF2BE514B1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22155C-833F-43CE-9ED8-F7E528F026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2469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yene_amneville.JPG" TargetMode="External"/><Relationship Id="rId13" Type="http://schemas.openxmlformats.org/officeDocument/2006/relationships/hyperlink" Target="http://cs.wikipedia.org/wiki/Soubor:African_Elephant_in_Kenya.jpg" TargetMode="External"/><Relationship Id="rId18" Type="http://schemas.openxmlformats.org/officeDocument/2006/relationships/hyperlink" Target="http://cs.wikipedia.org/wiki/Soubor:Lioness_updated.jpg" TargetMode="External"/><Relationship Id="rId3" Type="http://schemas.openxmlformats.org/officeDocument/2006/relationships/hyperlink" Target="http://cs.wikipedia.org/wiki/Soubor:Feld_mit_reifer_Baumwolle.jpeg" TargetMode="External"/><Relationship Id="rId7" Type="http://schemas.openxmlformats.org/officeDocument/2006/relationships/hyperlink" Target="http://cs.wikipedia.org/wiki/Soubor:Zebra_zoo-leipzig.jpg" TargetMode="External"/><Relationship Id="rId12" Type="http://schemas.openxmlformats.org/officeDocument/2006/relationships/hyperlink" Target="http://en.wikipedia.org/wiki/File:TheCheethcat.jpg" TargetMode="External"/><Relationship Id="rId17" Type="http://schemas.openxmlformats.org/officeDocument/2006/relationships/hyperlink" Target="http://cs.wikipedia.org/wiki/Soubor:Lion_waiting_in_Namibia.jpg" TargetMode="External"/><Relationship Id="rId2" Type="http://schemas.openxmlformats.org/officeDocument/2006/relationships/hyperlink" Target="http://cs.wikipedia.org/wiki/Soubor:Tarangire-Natpark800600.jpg" TargetMode="External"/><Relationship Id="rId16" Type="http://schemas.openxmlformats.org/officeDocument/2006/relationships/hyperlink" Target="http://cs.wikipedia.org/wiki/Soubor:Giraffe_standi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Zebra_02.jpg" TargetMode="External"/><Relationship Id="rId11" Type="http://schemas.openxmlformats.org/officeDocument/2006/relationships/hyperlink" Target="http://cs.wikipedia.org/wiki/Soubor:Gnou_Thoiry_19803.jpg" TargetMode="External"/><Relationship Id="rId5" Type="http://schemas.openxmlformats.org/officeDocument/2006/relationships/hyperlink" Target="http://cs.wikipedia.org/wiki/Zebra_stepn%C3%AD" TargetMode="External"/><Relationship Id="rId15" Type="http://schemas.openxmlformats.org/officeDocument/2006/relationships/hyperlink" Target="http://cs.wikipedia.org/wiki/Soubor:Gyps_africanus.jpg" TargetMode="External"/><Relationship Id="rId10" Type="http://schemas.openxmlformats.org/officeDocument/2006/relationships/hyperlink" Target="http://cs.wikipedia.org/wiki/Soubor:Connochaetes_taurinus.jpg" TargetMode="External"/><Relationship Id="rId4" Type="http://schemas.openxmlformats.org/officeDocument/2006/relationships/hyperlink" Target="http://en.wikipedia.org/wiki/File:Peanut_9417.jpg" TargetMode="External"/><Relationship Id="rId9" Type="http://schemas.openxmlformats.org/officeDocument/2006/relationships/hyperlink" Target="http://cs.wikipedia.org/wiki/Soubor:Parahyaena_brunnea_2.jpg" TargetMode="External"/><Relationship Id="rId14" Type="http://schemas.openxmlformats.org/officeDocument/2006/relationships/hyperlink" Target="http://en.wikipedia.org/wiki/File:Asian_elephant_-_melbourne_zo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SAVANY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VY_32_INOVACE_XVII-C-14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93487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888257" cy="666619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SAVANY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89165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jsou rovné otevřené plochy, které jsou pokryté travinami, místy i keři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stromy jsou rozptýlené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střídá se období sucha a dešťů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b="1" u="sng" dirty="0">
                <a:solidFill>
                  <a:srgbClr val="C00000"/>
                </a:solidFill>
              </a:rPr>
              <a:t>podle délky období sucha </a:t>
            </a:r>
          </a:p>
          <a:p>
            <a:pPr lvl="1"/>
            <a:r>
              <a:rPr lang="cs-CZ" dirty="0">
                <a:solidFill>
                  <a:srgbClr val="C00000"/>
                </a:solidFill>
              </a:rPr>
              <a:t>vlhké savany</a:t>
            </a:r>
          </a:p>
          <a:p>
            <a:pPr lvl="1"/>
            <a:r>
              <a:rPr lang="cs-CZ" dirty="0">
                <a:solidFill>
                  <a:srgbClr val="C00000"/>
                </a:solidFill>
              </a:rPr>
              <a:t>suché savany</a:t>
            </a:r>
          </a:p>
          <a:p>
            <a:pPr lvl="1"/>
            <a:r>
              <a:rPr lang="cs-CZ" dirty="0">
                <a:solidFill>
                  <a:srgbClr val="C00000"/>
                </a:solidFill>
              </a:rPr>
              <a:t>trnité savany</a:t>
            </a:r>
          </a:p>
          <a:p>
            <a:pPr lvl="1"/>
            <a:r>
              <a:rPr lang="cs-CZ" dirty="0">
                <a:solidFill>
                  <a:srgbClr val="C00000"/>
                </a:solidFill>
              </a:rPr>
              <a:t>zaplavované savany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0129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124744"/>
            <a:ext cx="8168071" cy="547260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BAVLNÍK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8989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PODZEMNICE   OLEJNÁ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196752"/>
            <a:ext cx="7344816" cy="5508612"/>
          </a:xfrm>
        </p:spPr>
      </p:pic>
    </p:spTree>
    <p:extLst>
      <p:ext uri="{BB962C8B-B14F-4D97-AF65-F5344CB8AC3E}">
        <p14:creationId xmlns:p14="http://schemas.microsoft.com/office/powerpoint/2010/main" val="3804783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51520" y="332656"/>
            <a:ext cx="8435280" cy="936104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GREVYHO		    CHAPMANI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276872"/>
            <a:ext cx="4038600" cy="3028950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276873"/>
            <a:ext cx="4464496" cy="2974470"/>
          </a:xfrm>
        </p:spPr>
      </p:pic>
    </p:spTree>
    <p:extLst>
      <p:ext uri="{BB962C8B-B14F-4D97-AF65-F5344CB8AC3E}">
        <p14:creationId xmlns:p14="http://schemas.microsoft.com/office/powerpoint/2010/main" val="203568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ZEBRA  STEPNÍ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484784"/>
            <a:ext cx="7297948" cy="4853136"/>
          </a:xfrm>
        </p:spPr>
      </p:pic>
    </p:spTree>
    <p:extLst>
      <p:ext uri="{BB962C8B-B14F-4D97-AF65-F5344CB8AC3E}">
        <p14:creationId xmlns:p14="http://schemas.microsoft.com/office/powerpoint/2010/main" val="4039529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ZEBRA  KVAGA –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 vyhynula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628800"/>
            <a:ext cx="7056784" cy="4948430"/>
          </a:xfrm>
        </p:spPr>
      </p:pic>
    </p:spTree>
    <p:extLst>
      <p:ext uri="{BB962C8B-B14F-4D97-AF65-F5344CB8AC3E}">
        <p14:creationId xmlns:p14="http://schemas.microsoft.com/office/powerpoint/2010/main" val="1890987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TERMITI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268760"/>
            <a:ext cx="7128792" cy="4979225"/>
          </a:xfrm>
        </p:spPr>
      </p:pic>
    </p:spTree>
    <p:extLst>
      <p:ext uri="{BB962C8B-B14F-4D97-AF65-F5344CB8AC3E}">
        <p14:creationId xmlns:p14="http://schemas.microsoft.com/office/powerpoint/2010/main" val="778453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6635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TERMITI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dirty="0" smtClean="0"/>
              <a:t>dělníci, vojáci, královský pár</a:t>
            </a:r>
          </a:p>
          <a:p>
            <a:r>
              <a:rPr lang="cs-CZ" dirty="0"/>
              <a:t>při správné výživě </a:t>
            </a:r>
            <a:r>
              <a:rPr lang="cs-CZ" dirty="0" smtClean="0"/>
              <a:t>je </a:t>
            </a:r>
            <a:r>
              <a:rPr lang="cs-CZ" dirty="0"/>
              <a:t>královna schopna naklást několik tisíc vajíček </a:t>
            </a:r>
            <a:r>
              <a:rPr lang="cs-CZ" dirty="0" smtClean="0"/>
              <a:t>denně</a:t>
            </a:r>
          </a:p>
          <a:p>
            <a:r>
              <a:rPr lang="cs-CZ" u="sng" dirty="0" smtClean="0"/>
              <a:t>hnízda</a:t>
            </a:r>
            <a:r>
              <a:rPr lang="cs-CZ" dirty="0" smtClean="0"/>
              <a:t> – podzemní, nadzemní, ve stromech</a:t>
            </a:r>
          </a:p>
          <a:p>
            <a:r>
              <a:rPr lang="cs-CZ" dirty="0" smtClean="0"/>
              <a:t>nadzemní – vysoká 4-5m, 20m v průměru, jsou z hlíny, trusu, z odumřelých jedinců spojených slinami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2292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TERMITI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383" y="1052513"/>
            <a:ext cx="7615234" cy="5073650"/>
          </a:xfrm>
        </p:spPr>
      </p:pic>
    </p:spTree>
    <p:extLst>
      <p:ext uri="{BB962C8B-B14F-4D97-AF65-F5344CB8AC3E}">
        <p14:creationId xmlns:p14="http://schemas.microsoft.com/office/powerpoint/2010/main" val="1447844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ČABRAKOVÁ	   </a:t>
            </a:r>
            <a:r>
              <a:rPr lang="cs-CZ" sz="40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HYENA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  SKVRNITÁ	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060848"/>
            <a:ext cx="3716495" cy="3505894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348880"/>
            <a:ext cx="4393848" cy="2927401"/>
          </a:xfrm>
        </p:spPr>
      </p:pic>
    </p:spTree>
    <p:extLst>
      <p:ext uri="{BB962C8B-B14F-4D97-AF65-F5344CB8AC3E}">
        <p14:creationId xmlns:p14="http://schemas.microsoft.com/office/powerpoint/2010/main" val="111366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PAKŮŇ   BĚLOOCASÝ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3386" y="1600200"/>
            <a:ext cx="6477227" cy="4525963"/>
          </a:xfrm>
        </p:spPr>
      </p:pic>
    </p:spTree>
    <p:extLst>
      <p:ext uri="{BB962C8B-B14F-4D97-AF65-F5344CB8AC3E}">
        <p14:creationId xmlns:p14="http://schemas.microsoft.com/office/powerpoint/2010/main" val="3864144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PAKŮŇ   ŽÍHANÝ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524944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				GEPARD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04664"/>
            <a:ext cx="4027675" cy="6046560"/>
          </a:xfrm>
        </p:spPr>
      </p:pic>
    </p:spTree>
    <p:extLst>
      <p:ext uri="{BB962C8B-B14F-4D97-AF65-F5344CB8AC3E}">
        <p14:creationId xmlns:p14="http://schemas.microsoft.com/office/powerpoint/2010/main" val="3730089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GEPARD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dirty="0"/>
              <a:t>nejrychlejší suchozemské </a:t>
            </a:r>
            <a:r>
              <a:rPr lang="cs-CZ" dirty="0" smtClean="0"/>
              <a:t>zvíře</a:t>
            </a:r>
          </a:p>
          <a:p>
            <a:r>
              <a:rPr lang="cs-CZ" dirty="0"/>
              <a:t>nemá úplně zatažitelné </a:t>
            </a:r>
            <a:r>
              <a:rPr lang="cs-CZ" dirty="0" smtClean="0"/>
              <a:t>drápy</a:t>
            </a:r>
          </a:p>
          <a:p>
            <a:r>
              <a:rPr lang="cs-CZ" dirty="0" smtClean="0"/>
              <a:t>dokáže </a:t>
            </a:r>
            <a:r>
              <a:rPr lang="cs-CZ" dirty="0"/>
              <a:t>běžet rychlostí až 120 km/h, ale </a:t>
            </a:r>
            <a:r>
              <a:rPr lang="cs-CZ" dirty="0" smtClean="0"/>
              <a:t>jen </a:t>
            </a:r>
            <a:r>
              <a:rPr lang="cs-CZ" dirty="0"/>
              <a:t>na vzdálenost 200 m</a:t>
            </a:r>
            <a:r>
              <a:rPr lang="cs-CZ" dirty="0" smtClean="0"/>
              <a:t>. </a:t>
            </a:r>
            <a:r>
              <a:rPr lang="cs-CZ" dirty="0"/>
              <a:t>Pokud kořist do 10-20 </a:t>
            </a:r>
            <a:r>
              <a:rPr lang="cs-CZ" dirty="0" smtClean="0"/>
              <a:t>s </a:t>
            </a:r>
            <a:r>
              <a:rPr lang="cs-CZ" dirty="0"/>
              <a:t>nedostihne, lov vzdává</a:t>
            </a:r>
            <a:r>
              <a:rPr lang="cs-CZ" dirty="0" smtClean="0"/>
              <a:t>.</a:t>
            </a:r>
          </a:p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/>
              <a:t>Z</a:t>
            </a:r>
            <a:r>
              <a:rPr lang="cs-CZ" dirty="0" smtClean="0"/>
              <a:t>oo ve Dvoře Králové jsou od r. 1967</a:t>
            </a:r>
          </a:p>
          <a:p>
            <a:r>
              <a:rPr lang="cs-CZ" dirty="0" smtClean="0"/>
              <a:t>do roku 2005 se </a:t>
            </a:r>
            <a:r>
              <a:rPr lang="cs-CZ" dirty="0"/>
              <a:t>zde narodilo 64 mláďat a z nich bylo odchováno 42 kusů</a:t>
            </a:r>
          </a:p>
        </p:txBody>
      </p:sp>
    </p:spTree>
    <p:extLst>
      <p:ext uri="{BB962C8B-B14F-4D97-AF65-F5344CB8AC3E}">
        <p14:creationId xmlns:p14="http://schemas.microsoft.com/office/powerpoint/2010/main" val="775855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SLON  AFRICKÝ		SLON INDICKÝ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84784"/>
            <a:ext cx="3456384" cy="5184577"/>
          </a:xfrm>
        </p:spPr>
      </p:pic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484784"/>
            <a:ext cx="3456384" cy="5184576"/>
          </a:xfrm>
        </p:spPr>
      </p:pic>
    </p:spTree>
    <p:extLst>
      <p:ext uri="{BB962C8B-B14F-4D97-AF65-F5344CB8AC3E}">
        <p14:creationId xmlns:p14="http://schemas.microsoft.com/office/powerpoint/2010/main" val="238997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  SUP AFRICKÝ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3456384" cy="6021577"/>
          </a:xfrm>
        </p:spPr>
      </p:pic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857403"/>
          </a:xfrm>
        </p:spPr>
        <p:txBody>
          <a:bodyPr/>
          <a:lstStyle/>
          <a:p>
            <a:r>
              <a:rPr lang="cs-CZ" dirty="0" smtClean="0"/>
              <a:t>váha 4-6 kg</a:t>
            </a:r>
          </a:p>
          <a:p>
            <a:r>
              <a:rPr lang="cs-CZ" dirty="0" smtClean="0"/>
              <a:t>výška až 94 cm</a:t>
            </a:r>
          </a:p>
          <a:p>
            <a:r>
              <a:rPr lang="cs-CZ" dirty="0" smtClean="0"/>
              <a:t>živí se mršinami</a:t>
            </a:r>
          </a:p>
          <a:p>
            <a:r>
              <a:rPr lang="cs-CZ" dirty="0" smtClean="0"/>
              <a:t>má špatný čich, </a:t>
            </a:r>
            <a:r>
              <a:rPr lang="cs-CZ" smtClean="0"/>
              <a:t>ale výborný zrak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0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ŽIRAFA ROTHSCHILDOVA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196751"/>
            <a:ext cx="4104456" cy="5487879"/>
          </a:xfrm>
        </p:spPr>
      </p:pic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5472608"/>
          </a:xfrm>
        </p:spPr>
        <p:txBody>
          <a:bodyPr/>
          <a:lstStyle/>
          <a:p>
            <a:r>
              <a:rPr lang="cs-CZ" dirty="0" smtClean="0"/>
              <a:t>výška 4,8 </a:t>
            </a:r>
            <a:r>
              <a:rPr lang="cs-CZ" dirty="0"/>
              <a:t>až </a:t>
            </a:r>
            <a:r>
              <a:rPr lang="cs-CZ" dirty="0" smtClean="0"/>
              <a:t>5,5 </a:t>
            </a:r>
            <a:r>
              <a:rPr lang="cs-CZ" dirty="0"/>
              <a:t>metru </a:t>
            </a:r>
            <a:endParaRPr lang="cs-CZ" dirty="0" smtClean="0"/>
          </a:p>
          <a:p>
            <a:r>
              <a:rPr lang="cs-CZ" dirty="0" smtClean="0"/>
              <a:t>váha </a:t>
            </a:r>
            <a:r>
              <a:rPr lang="cs-CZ" dirty="0"/>
              <a:t>až 900 kilogramů </a:t>
            </a:r>
            <a:endParaRPr lang="cs-CZ" dirty="0" smtClean="0"/>
          </a:p>
          <a:p>
            <a:r>
              <a:rPr lang="cs-CZ" dirty="0" smtClean="0"/>
              <a:t>rychlost až 51 km/h</a:t>
            </a:r>
          </a:p>
          <a:p>
            <a:r>
              <a:rPr lang="cs-CZ" dirty="0" smtClean="0"/>
              <a:t>žádné dvě žirafy nemají stejnou kresbu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2952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04664"/>
            <a:ext cx="8064896" cy="604867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84181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04664"/>
            <a:ext cx="8064896" cy="604867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LVICE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60310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může sloužit k opakování, tak i k seznámení žáků s rostlinami a živočichy, které se vyskytují v oblasti savan.</a:t>
            </a:r>
          </a:p>
          <a:p>
            <a:r>
              <a:rPr lang="cs-CZ" dirty="0" smtClean="0"/>
              <a:t>Materiál navazuje na probírané učivo přibližuje žákům život v savanách.</a:t>
            </a:r>
          </a:p>
          <a:p>
            <a:r>
              <a:rPr lang="cs-CZ" dirty="0" smtClean="0"/>
              <a:t>Písemná část slouží k žákům k opisu a </a:t>
            </a:r>
            <a:r>
              <a:rPr lang="cs-CZ" smtClean="0"/>
              <a:t>následnému opakování.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5972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Použitý materiál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dirty="0" smtClean="0"/>
              <a:t>list 2	</a:t>
            </a:r>
            <a:r>
              <a:rPr lang="cs-CZ" sz="1800" u="sng" dirty="0">
                <a:hlinkClick r:id="rId2"/>
              </a:rPr>
              <a:t>http://</a:t>
            </a:r>
            <a:r>
              <a:rPr lang="cs-CZ" sz="1800" u="sng" dirty="0" smtClean="0">
                <a:hlinkClick r:id="rId2"/>
              </a:rPr>
              <a:t>cs.wikipedia.org/wiki/Soubor:Tarangire-Natpark800600.jpg</a:t>
            </a:r>
            <a:endParaRPr lang="cs-CZ" sz="1800" u="sng" dirty="0" smtClean="0"/>
          </a:p>
          <a:p>
            <a:pPr marL="0" indent="0">
              <a:buNone/>
            </a:pPr>
            <a:r>
              <a:rPr lang="cs-CZ" sz="1800" dirty="0" smtClean="0"/>
              <a:t>list 4	</a:t>
            </a:r>
            <a:r>
              <a:rPr lang="cs-CZ" sz="1800" u="sng" dirty="0">
                <a:hlinkClick r:id="rId3"/>
              </a:rPr>
              <a:t>http://</a:t>
            </a:r>
            <a:r>
              <a:rPr lang="cs-CZ" sz="1800" u="sng" dirty="0" smtClean="0">
                <a:hlinkClick r:id="rId3"/>
              </a:rPr>
              <a:t>cs.wikipedia.org/wiki/Soubor:Feld_mit_reifer_Baumwolle.jpeg</a:t>
            </a:r>
            <a:endParaRPr lang="cs-CZ" sz="1800" u="sng" dirty="0" smtClean="0"/>
          </a:p>
          <a:p>
            <a:pPr marL="0" indent="0">
              <a:buNone/>
            </a:pPr>
            <a:r>
              <a:rPr lang="cs-CZ" sz="1800" dirty="0" smtClean="0"/>
              <a:t>list 5	</a:t>
            </a:r>
            <a:r>
              <a:rPr lang="cs-CZ" sz="1800" u="sng" dirty="0">
                <a:hlinkClick r:id="rId4"/>
              </a:rPr>
              <a:t>http://</a:t>
            </a:r>
            <a:r>
              <a:rPr lang="cs-CZ" sz="1800" u="sng" dirty="0" smtClean="0">
                <a:hlinkClick r:id="rId4"/>
              </a:rPr>
              <a:t>en.wikipedia.org/wiki/File:Peanut_9417.jpg</a:t>
            </a:r>
            <a:endParaRPr lang="cs-CZ" sz="1800" u="sng" dirty="0" smtClean="0"/>
          </a:p>
          <a:p>
            <a:pPr marL="0" indent="0">
              <a:buNone/>
            </a:pPr>
            <a:r>
              <a:rPr lang="cs-CZ" sz="1800" dirty="0" smtClean="0"/>
              <a:t>list 6, 7	</a:t>
            </a:r>
            <a:r>
              <a:rPr lang="cs-CZ" sz="1800" u="sng" dirty="0">
                <a:hlinkClick r:id="rId5"/>
              </a:rPr>
              <a:t>http://</a:t>
            </a:r>
            <a:r>
              <a:rPr lang="cs-CZ" sz="1800" u="sng" dirty="0" smtClean="0">
                <a:hlinkClick r:id="rId5"/>
              </a:rPr>
              <a:t>cs.wikipedia.org/wiki/Zebra_stepn%C3%AD</a:t>
            </a:r>
            <a:endParaRPr lang="cs-CZ" sz="1800" u="sng" dirty="0" smtClean="0"/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u="sng" dirty="0">
                <a:hlinkClick r:id="rId6"/>
              </a:rPr>
              <a:t>http://cs.wikipedia.org/wiki/Soubor:Zebra_02.jpg</a:t>
            </a:r>
            <a:r>
              <a:rPr lang="cs-CZ" sz="1800" dirty="0"/>
              <a:t>	</a:t>
            </a:r>
            <a:r>
              <a:rPr lang="cs-CZ" sz="1800" u="sng" dirty="0" smtClean="0">
                <a:hlinkClick r:id="rId7"/>
              </a:rPr>
              <a:t>http</a:t>
            </a:r>
            <a:r>
              <a:rPr lang="cs-CZ" sz="1800" u="sng" dirty="0">
                <a:hlinkClick r:id="rId7"/>
              </a:rPr>
              <a:t>://</a:t>
            </a:r>
            <a:r>
              <a:rPr lang="cs-CZ" sz="1800" u="sng" dirty="0" smtClean="0">
                <a:hlinkClick r:id="rId7"/>
              </a:rPr>
              <a:t>cs.wikipedia.org/wiki/Soubor:Zebra_zoo-leipzig.jpg</a:t>
            </a:r>
            <a:endParaRPr lang="cs-CZ" sz="1800" u="sng" dirty="0" smtClean="0"/>
          </a:p>
          <a:p>
            <a:pPr marL="0" indent="0">
              <a:buNone/>
            </a:pPr>
            <a:r>
              <a:rPr lang="cs-CZ" sz="1800" dirty="0" smtClean="0"/>
              <a:t>list 8</a:t>
            </a:r>
            <a:r>
              <a:rPr lang="cs-CZ" sz="1800" dirty="0"/>
              <a:t>	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cs.wikipedia.org/wiki/Soubor:Hyene_amneville.JPG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cs.wikipedia.org/wiki/Soubor:Parahyaena_brunnea_2.jpg</a:t>
            </a:r>
            <a:r>
              <a:rPr lang="cs-CZ" sz="1800" dirty="0" smtClean="0"/>
              <a:t> 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list 9	</a:t>
            </a:r>
            <a:r>
              <a:rPr lang="cs-CZ" sz="1800" u="sng" dirty="0">
                <a:hlinkClick r:id="rId10"/>
              </a:rPr>
              <a:t>http://cs.wikipedia.org/wiki/Soubor:Connochaetes_taurinus.jpg</a:t>
            </a:r>
            <a:r>
              <a:rPr lang="cs-CZ" sz="1800" dirty="0"/>
              <a:t>	</a:t>
            </a:r>
            <a:r>
              <a:rPr lang="cs-CZ" sz="1800" u="sng" dirty="0" smtClean="0">
                <a:hlinkClick r:id="rId11"/>
              </a:rPr>
              <a:t>http</a:t>
            </a:r>
            <a:r>
              <a:rPr lang="cs-CZ" sz="1800" u="sng" dirty="0">
                <a:hlinkClick r:id="rId11"/>
              </a:rPr>
              <a:t>://</a:t>
            </a:r>
            <a:r>
              <a:rPr lang="cs-CZ" sz="1800" u="sng" dirty="0" smtClean="0">
                <a:hlinkClick r:id="rId11"/>
              </a:rPr>
              <a:t>cs.wikipedia.org/wiki/Soubor:Gnou_Thoiry_19803.jpg</a:t>
            </a:r>
            <a:endParaRPr lang="cs-CZ" sz="1800" u="sng" dirty="0" smtClean="0"/>
          </a:p>
          <a:p>
            <a:pPr marL="0" indent="0">
              <a:buNone/>
            </a:pPr>
            <a:r>
              <a:rPr lang="cs-CZ" sz="1800" dirty="0" smtClean="0"/>
              <a:t>list 11	</a:t>
            </a:r>
            <a:r>
              <a:rPr lang="cs-CZ" sz="1800" u="sng" dirty="0">
                <a:hlinkClick r:id="rId12"/>
              </a:rPr>
              <a:t>http://</a:t>
            </a:r>
            <a:r>
              <a:rPr lang="cs-CZ" sz="1800" u="sng" dirty="0" smtClean="0">
                <a:hlinkClick r:id="rId12"/>
              </a:rPr>
              <a:t>en.wikipedia.org/wiki/File:TheCheethcat.jpg</a:t>
            </a:r>
            <a:endParaRPr lang="cs-CZ" sz="1800" u="sng" dirty="0" smtClean="0"/>
          </a:p>
          <a:p>
            <a:pPr marL="0" indent="0">
              <a:buNone/>
            </a:pPr>
            <a:r>
              <a:rPr lang="cs-CZ" sz="1800" dirty="0" smtClean="0"/>
              <a:t>list 12	</a:t>
            </a:r>
            <a:r>
              <a:rPr lang="cs-CZ" sz="1800" u="sng" dirty="0">
                <a:hlinkClick r:id="rId13"/>
              </a:rPr>
              <a:t>http://cs.wikipedia.org/wiki/Soubor:African_Elephant_in_Kenya.jpg</a:t>
            </a:r>
            <a:r>
              <a:rPr lang="cs-CZ" sz="1800" dirty="0"/>
              <a:t>		</a:t>
            </a:r>
            <a:r>
              <a:rPr lang="cs-CZ" sz="1800" u="sng" dirty="0" smtClean="0">
                <a:hlinkClick r:id="rId14"/>
              </a:rPr>
              <a:t>http</a:t>
            </a:r>
            <a:r>
              <a:rPr lang="cs-CZ" sz="1800" u="sng" dirty="0">
                <a:hlinkClick r:id="rId14"/>
              </a:rPr>
              <a:t>://en.wikipedia.org/wiki/File:Asian_elephant_-_</a:t>
            </a:r>
            <a:r>
              <a:rPr lang="cs-CZ" sz="1800" u="sng" dirty="0" smtClean="0">
                <a:hlinkClick r:id="rId14"/>
              </a:rPr>
              <a:t>melbourne_zoo.jpg</a:t>
            </a:r>
            <a:endParaRPr lang="cs-CZ" sz="1800" u="sng" dirty="0" smtClean="0"/>
          </a:p>
          <a:p>
            <a:pPr marL="0" indent="0">
              <a:buNone/>
            </a:pPr>
            <a:r>
              <a:rPr lang="cs-CZ" sz="1800" dirty="0" smtClean="0"/>
              <a:t>list 13	</a:t>
            </a:r>
            <a:r>
              <a:rPr lang="cs-CZ" sz="1800" u="sng" dirty="0">
                <a:hlinkClick r:id="rId15"/>
              </a:rPr>
              <a:t>http://</a:t>
            </a:r>
            <a:r>
              <a:rPr lang="cs-CZ" sz="1800" u="sng" dirty="0" smtClean="0">
                <a:hlinkClick r:id="rId15"/>
              </a:rPr>
              <a:t>cs.wikipedia.org/wiki/Soubor:Gyps_africanus.jpg</a:t>
            </a:r>
            <a:endParaRPr lang="cs-CZ" sz="1800" u="sng" dirty="0" smtClean="0"/>
          </a:p>
          <a:p>
            <a:pPr marL="0" indent="0">
              <a:buNone/>
            </a:pPr>
            <a:r>
              <a:rPr lang="cs-CZ" sz="1800" dirty="0" smtClean="0"/>
              <a:t>list 14	</a:t>
            </a:r>
            <a:r>
              <a:rPr lang="cs-CZ" sz="1800" u="sng" dirty="0">
                <a:hlinkClick r:id="rId16"/>
              </a:rPr>
              <a:t>http://</a:t>
            </a:r>
            <a:r>
              <a:rPr lang="cs-CZ" sz="1800" u="sng" dirty="0" smtClean="0">
                <a:hlinkClick r:id="rId16"/>
              </a:rPr>
              <a:t>cs.wikipedia.org/wiki/Soubor:Giraffe_standing.jpg</a:t>
            </a:r>
            <a:endParaRPr lang="cs-CZ" sz="1800" u="sng" dirty="0" smtClean="0"/>
          </a:p>
          <a:p>
            <a:pPr marL="0" indent="0">
              <a:buNone/>
            </a:pPr>
            <a:r>
              <a:rPr lang="cs-CZ" sz="1800" dirty="0" smtClean="0"/>
              <a:t>list 15,16</a:t>
            </a:r>
            <a:r>
              <a:rPr lang="cs-CZ" sz="1800" u="sng" dirty="0">
                <a:hlinkClick r:id="rId17"/>
              </a:rPr>
              <a:t>http://cs.wikipedia.org/wiki/</a:t>
            </a:r>
            <a:r>
              <a:rPr lang="cs-CZ" sz="1800" u="sng" dirty="0" err="1">
                <a:hlinkClick r:id="rId17"/>
              </a:rPr>
              <a:t>Soubor:Lion_waiting_in_Namibia.jpg</a:t>
            </a:r>
            <a:r>
              <a:rPr lang="cs-CZ" sz="1800" dirty="0"/>
              <a:t>	</a:t>
            </a:r>
          </a:p>
          <a:p>
            <a:pPr marL="0" indent="0">
              <a:buNone/>
            </a:pPr>
            <a:r>
              <a:rPr lang="cs-CZ" sz="1800" u="sng" dirty="0" smtClean="0">
                <a:hlinkClick r:id="rId18"/>
              </a:rPr>
              <a:t> 	http</a:t>
            </a:r>
            <a:r>
              <a:rPr lang="cs-CZ" sz="1800" u="sng" dirty="0">
                <a:hlinkClick r:id="rId18"/>
              </a:rPr>
              <a:t>://cs.wikipedia.org/wiki/Soubor:Lioness_updated.jpg</a:t>
            </a:r>
            <a:r>
              <a:rPr lang="cs-CZ" sz="1800" dirty="0"/>
              <a:t>	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1257300" lvl="3" indent="0">
              <a:buNone/>
            </a:pPr>
            <a:r>
              <a:rPr lang="cs-CZ" sz="6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271527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248</Words>
  <Application>Microsoft Office PowerPoint</Application>
  <PresentationFormat>Předvádění na obrazovce (4:3)</PresentationFormat>
  <Paragraphs>67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SAVANY</vt:lpstr>
      <vt:lpstr>SAVANY</vt:lpstr>
      <vt:lpstr>Prezentace aplikace PowerPoint</vt:lpstr>
      <vt:lpstr>BAVLNÍK</vt:lpstr>
      <vt:lpstr>PODZEMNICE   OLEJNÁ</vt:lpstr>
      <vt:lpstr>GREVYHO      CHAPMANI</vt:lpstr>
      <vt:lpstr>ZEBRA  STEPNÍ</vt:lpstr>
      <vt:lpstr>ZEBRA  KVAGA – již vyhynula</vt:lpstr>
      <vt:lpstr>TERMITI</vt:lpstr>
      <vt:lpstr>TERMITI</vt:lpstr>
      <vt:lpstr>TERMITI</vt:lpstr>
      <vt:lpstr>ČABRAKOVÁ    HYENA    SKVRNITÁ </vt:lpstr>
      <vt:lpstr>PAKŮŇ   BĚLOOCASÝ</vt:lpstr>
      <vt:lpstr>PAKŮŇ   ŽÍHANÝ</vt:lpstr>
      <vt:lpstr>    GEPARD</vt:lpstr>
      <vt:lpstr>GEPARD</vt:lpstr>
      <vt:lpstr>SLON  AFRICKÝ  SLON INDICKÝ</vt:lpstr>
      <vt:lpstr>     SUP AFRICKÝ</vt:lpstr>
      <vt:lpstr> ŽIRAFA ROTHSCHILDOVA</vt:lpstr>
      <vt:lpstr>LEV</vt:lpstr>
      <vt:lpstr>LVICE</vt:lpstr>
      <vt:lpstr>Prezentace aplikace PowerPoint</vt:lpstr>
      <vt:lpstr>Použitý materiál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Markéta</dc:creator>
  <cp:lastModifiedBy>Markéta</cp:lastModifiedBy>
  <cp:revision>18</cp:revision>
  <dcterms:created xsi:type="dcterms:W3CDTF">2012-01-30T20:37:07Z</dcterms:created>
  <dcterms:modified xsi:type="dcterms:W3CDTF">2012-05-18T11:48:46Z</dcterms:modified>
</cp:coreProperties>
</file>