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59" r:id="rId6"/>
    <p:sldId id="268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70" r:id="rId15"/>
    <p:sldId id="271" r:id="rId16"/>
    <p:sldId id="276" r:id="rId17"/>
    <p:sldId id="272" r:id="rId18"/>
    <p:sldId id="273" r:id="rId19"/>
    <p:sldId id="275" r:id="rId20"/>
    <p:sldId id="274" r:id="rId21"/>
    <p:sldId id="277" r:id="rId22"/>
    <p:sldId id="260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A2135F-AAAC-4191-A051-8976247F3BA4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8CE01-1296-4C83-A59C-1DCA8E7050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49779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A2135F-AAAC-4191-A051-8976247F3BA4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8CE01-1296-4C83-A59C-1DCA8E7050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44646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A2135F-AAAC-4191-A051-8976247F3BA4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8CE01-1296-4C83-A59C-1DCA8E7050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37108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A2135F-AAAC-4191-A051-8976247F3BA4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8CE01-1296-4C83-A59C-1DCA8E7050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91911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A2135F-AAAC-4191-A051-8976247F3BA4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8CE01-1296-4C83-A59C-1DCA8E7050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94384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A2135F-AAAC-4191-A051-8976247F3BA4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8CE01-1296-4C83-A59C-1DCA8E7050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16849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A2135F-AAAC-4191-A051-8976247F3BA4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8CE01-1296-4C83-A59C-1DCA8E7050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2613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A2135F-AAAC-4191-A051-8976247F3BA4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8CE01-1296-4C83-A59C-1DCA8E7050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20768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A2135F-AAAC-4191-A051-8976247F3BA4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8CE01-1296-4C83-A59C-1DCA8E7050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0721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A2135F-AAAC-4191-A051-8976247F3BA4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8CE01-1296-4C83-A59C-1DCA8E7050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79153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A2135F-AAAC-4191-A051-8976247F3BA4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8CE01-1296-4C83-A59C-1DCA8E7050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62604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A2135F-AAAC-4191-A051-8976247F3BA4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48CE01-1296-4C83-A59C-1DCA8E7050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23687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/index.php?title=Patagonsk%C3%A1_pou%C5%A1%C5%A5&amp;action=edit&amp;redlink=1" TargetMode="External"/><Relationship Id="rId13" Type="http://schemas.openxmlformats.org/officeDocument/2006/relationships/hyperlink" Target="http://cs.wikipedia.org/w/index.php?title=Velk%C3%A1_p%C3%ADse%C4%8Dn%C3%A1_pou%C5%A1%C5%A5&amp;action=edit&amp;redlink=1" TargetMode="External"/><Relationship Id="rId18" Type="http://schemas.openxmlformats.org/officeDocument/2006/relationships/hyperlink" Target="http://cs.wikipedia.org/wiki/Kalahari" TargetMode="External"/><Relationship Id="rId3" Type="http://schemas.openxmlformats.org/officeDocument/2006/relationships/hyperlink" Target="http://cs.wikipedia.org/wiki/Sahara" TargetMode="External"/><Relationship Id="rId7" Type="http://schemas.openxmlformats.org/officeDocument/2006/relationships/hyperlink" Target="http://cs.wikipedia.org/wiki/Gobi" TargetMode="External"/><Relationship Id="rId12" Type="http://schemas.openxmlformats.org/officeDocument/2006/relationships/hyperlink" Target="http://cs.wikipedia.org/w/index.php?title=Chihuahuan&amp;action=edit&amp;redlink=1" TargetMode="External"/><Relationship Id="rId17" Type="http://schemas.openxmlformats.org/officeDocument/2006/relationships/hyperlink" Target="http://cs.wikipedia.org/w/index.php?title=Taklamakuan&amp;action=edit&amp;redlink=1" TargetMode="External"/><Relationship Id="rId2" Type="http://schemas.openxmlformats.org/officeDocument/2006/relationships/hyperlink" Target="http://cs.wikipedia.org/wiki/Kilometr_%C4%8Dtvere%C4%8Dn%C3%AD" TargetMode="External"/><Relationship Id="rId16" Type="http://schemas.openxmlformats.org/officeDocument/2006/relationships/hyperlink" Target="http://cs.wikipedia.org/wiki/Kyzylku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Asie" TargetMode="External"/><Relationship Id="rId11" Type="http://schemas.openxmlformats.org/officeDocument/2006/relationships/hyperlink" Target="http://cs.wikipedia.org/wiki/Severn%C3%AD_Amerika" TargetMode="External"/><Relationship Id="rId5" Type="http://schemas.openxmlformats.org/officeDocument/2006/relationships/hyperlink" Target="http://cs.wikipedia.org/wiki/Arabsk%C3%A1_pou%C5%A1%C5%A5" TargetMode="External"/><Relationship Id="rId15" Type="http://schemas.openxmlformats.org/officeDocument/2006/relationships/hyperlink" Target="http://cs.wikipedia.org/wiki/Karakum" TargetMode="External"/><Relationship Id="rId10" Type="http://schemas.openxmlformats.org/officeDocument/2006/relationships/hyperlink" Target="http://cs.wikipedia.org/wiki/Great_Basin" TargetMode="External"/><Relationship Id="rId4" Type="http://schemas.openxmlformats.org/officeDocument/2006/relationships/hyperlink" Target="http://cs.wikipedia.org/wiki/Afrika" TargetMode="External"/><Relationship Id="rId9" Type="http://schemas.openxmlformats.org/officeDocument/2006/relationships/hyperlink" Target="http://cs.wikipedia.org/wiki/Ji%C5%BEn%C3%AD_Amerika" TargetMode="External"/><Relationship Id="rId14" Type="http://schemas.openxmlformats.org/officeDocument/2006/relationships/hyperlink" Target="http://cs.wikipedia.org/wiki/Austr%C3%A1lie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File:Rhipsalis_paradoxa.jpg" TargetMode="External"/><Relationship Id="rId13" Type="http://schemas.openxmlformats.org/officeDocument/2006/relationships/hyperlink" Target="http://cs.wikipedia.org/wiki/Soubor:Deathstalker_ST_07.JPG" TargetMode="External"/><Relationship Id="rId3" Type="http://schemas.openxmlformats.org/officeDocument/2006/relationships/hyperlink" Target="http://cs.wikipedia.org/wiki/Soubor:Sahara.jpg" TargetMode="External"/><Relationship Id="rId7" Type="http://schemas.openxmlformats.org/officeDocument/2006/relationships/hyperlink" Target="http://en.wikipedia.org/wiki/File:Cardon_Pachycereus_pringlei.jpg" TargetMode="External"/><Relationship Id="rId12" Type="http://schemas.openxmlformats.org/officeDocument/2006/relationships/hyperlink" Target="http://cs.wikipedia.org/wiki/Soubor:Black_scorpion.jpg" TargetMode="External"/><Relationship Id="rId2" Type="http://schemas.openxmlformats.org/officeDocument/2006/relationships/hyperlink" Target="http://cs.wikipedia.org/wiki/Soubor:Libyen-oase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File:Ferocactus1.jpg" TargetMode="External"/><Relationship Id="rId11" Type="http://schemas.openxmlformats.org/officeDocument/2006/relationships/hyperlink" Target="http://en.wikipedia.org/wiki/File:Meerkat_feb_09.jpg" TargetMode="External"/><Relationship Id="rId5" Type="http://schemas.openxmlformats.org/officeDocument/2006/relationships/hyperlink" Target="http://cs.wikipedia.org/wiki/Soubor:Starr_0707277661_Adansonia_digitata.jpg" TargetMode="External"/><Relationship Id="rId10" Type="http://schemas.openxmlformats.org/officeDocument/2006/relationships/hyperlink" Target="http://en.wikipedia.org/wiki/File:Fennec_WhiteDesert.jpg" TargetMode="External"/><Relationship Id="rId4" Type="http://schemas.openxmlformats.org/officeDocument/2006/relationships/hyperlink" Target="http://cs.wikipedia.org/wiki/Soubor:Baobab_and_elephant,_Tanzania_.jpg" TargetMode="External"/><Relationship Id="rId9" Type="http://schemas.openxmlformats.org/officeDocument/2006/relationships/hyperlink" Target="http://cs.wikipedia.org/wiki/Soubor:Chameau_de_bactriane.JPG" TargetMode="External"/><Relationship Id="rId14" Type="http://schemas.openxmlformats.org/officeDocument/2006/relationships/hyperlink" Target="http://cs.wikipedia.org/wiki/Soubor:SCORPIO_MAURUS_PALMATU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POUŠTĚ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1188" y="5373688"/>
            <a:ext cx="8064500" cy="1079500"/>
          </a:xfrm>
          <a:prstGeom prst="rect">
            <a:avLst/>
          </a:prstGeom>
        </p:spPr>
      </p:pic>
      <p:sp>
        <p:nvSpPr>
          <p:cNvPr id="5" name="Text Box 4"/>
          <p:cNvSpPr txBox="1">
            <a:spLocks noChangeArrowheads="1"/>
          </p:cNvSpPr>
          <p:nvPr/>
        </p:nvSpPr>
        <p:spPr bwMode="auto">
          <a:xfrm>
            <a:off x="827088" y="4581525"/>
            <a:ext cx="72009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/>
              <a:t>VY_32_INOVACE_XVII-C-15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506024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260648"/>
            <a:ext cx="8544949" cy="6408712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POUŠŤ	GOBI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08003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POUŠŤ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r>
              <a:rPr lang="cs-CZ" dirty="0" smtClean="0"/>
              <a:t>je neúrodná oblast, která trpí nedostatkem vody a vegetace</a:t>
            </a:r>
          </a:p>
          <a:p>
            <a:r>
              <a:rPr lang="cs-CZ" dirty="0" smtClean="0"/>
              <a:t>vyskytují se především v oblastech obratníků Raka a Kozoroha</a:t>
            </a:r>
          </a:p>
          <a:p>
            <a:r>
              <a:rPr lang="cs-CZ" dirty="0" smtClean="0"/>
              <a:t>pouštní život je zpravidla noční život</a:t>
            </a:r>
          </a:p>
          <a:p>
            <a:r>
              <a:rPr lang="cs-CZ" dirty="0" smtClean="0"/>
              <a:t>pouště se vyskytují v suchém podnebí pásu tropického, subtropického, mírného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9945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0"/>
            <a:ext cx="8544949" cy="6408712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POUŠŤ   SAHARA</a:t>
            </a:r>
            <a:endParaRPr lang="cs-CZ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49356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NEJVĚTŠÍ   SVĚTOVÉ   POUŠTĚ</a:t>
            </a:r>
            <a:endParaRPr lang="cs-CZ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24794943"/>
              </p:ext>
            </p:extLst>
          </p:nvPr>
        </p:nvGraphicFramePr>
        <p:xfrm>
          <a:off x="395535" y="1268765"/>
          <a:ext cx="8568954" cy="5472604"/>
        </p:xfrm>
        <a:graphic>
          <a:graphicData uri="http://schemas.openxmlformats.org/drawingml/2006/table">
            <a:tbl>
              <a:tblPr/>
              <a:tblGrid>
                <a:gridCol w="2856318"/>
                <a:gridCol w="2856318"/>
                <a:gridCol w="2856318"/>
              </a:tblGrid>
              <a:tr h="751542">
                <a:tc>
                  <a:txBody>
                    <a:bodyPr/>
                    <a:lstStyle/>
                    <a:p>
                      <a:r>
                        <a:rPr lang="cs-CZ" sz="1700" dirty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Název</a:t>
                      </a:r>
                    </a:p>
                  </a:txBody>
                  <a:tcPr marL="88744" marR="88744" marT="44372" marB="443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700" dirty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Kontinent</a:t>
                      </a:r>
                    </a:p>
                  </a:txBody>
                  <a:tcPr marL="88744" marR="88744" marT="44372" marB="443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700" dirty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Plocha</a:t>
                      </a:r>
                      <a:br>
                        <a:rPr lang="cs-CZ" sz="1700" dirty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</a:br>
                      <a:r>
                        <a:rPr lang="cs-CZ" sz="1700" dirty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(</a:t>
                      </a:r>
                      <a:r>
                        <a:rPr lang="cs-CZ" sz="1700" dirty="0">
                          <a:solidFill>
                            <a:schemeClr val="accent6">
                              <a:lumMod val="75000"/>
                            </a:schemeClr>
                          </a:solidFill>
                          <a:hlinkClick r:id="rId2" tooltip="Kilometr čtvereční"/>
                        </a:rPr>
                        <a:t>km²</a:t>
                      </a:r>
                      <a:r>
                        <a:rPr lang="cs-CZ" sz="1700" dirty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)</a:t>
                      </a:r>
                    </a:p>
                  </a:txBody>
                  <a:tcPr marL="88744" marR="88744" marT="44372" marB="443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9451">
                <a:tc>
                  <a:txBody>
                    <a:bodyPr/>
                    <a:lstStyle/>
                    <a:p>
                      <a:pPr algn="l"/>
                      <a:r>
                        <a:rPr lang="cs-CZ" sz="1700">
                          <a:solidFill>
                            <a:srgbClr val="FFC000"/>
                          </a:solidFill>
                          <a:hlinkClick r:id="rId3" tooltip="Sahara"/>
                        </a:rPr>
                        <a:t>Sahara</a:t>
                      </a:r>
                      <a:endParaRPr lang="cs-CZ" sz="1700">
                        <a:solidFill>
                          <a:srgbClr val="FFC000"/>
                        </a:solidFill>
                      </a:endParaRPr>
                    </a:p>
                  </a:txBody>
                  <a:tcPr marL="88744" marR="88744" marT="44372" marB="443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700">
                          <a:solidFill>
                            <a:srgbClr val="FFC000"/>
                          </a:solidFill>
                          <a:hlinkClick r:id="rId4" tooltip="Afrika"/>
                        </a:rPr>
                        <a:t>Afrika</a:t>
                      </a:r>
                      <a:endParaRPr lang="cs-CZ" sz="1700">
                        <a:solidFill>
                          <a:srgbClr val="FFC000"/>
                        </a:solidFill>
                      </a:endParaRPr>
                    </a:p>
                  </a:txBody>
                  <a:tcPr marL="88744" marR="88744" marT="44372" marB="443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700" dirty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9 100 000</a:t>
                      </a:r>
                    </a:p>
                  </a:txBody>
                  <a:tcPr marL="88744" marR="88744" marT="44372" marB="443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9451">
                <a:tc>
                  <a:txBody>
                    <a:bodyPr/>
                    <a:lstStyle/>
                    <a:p>
                      <a:pPr algn="l"/>
                      <a:r>
                        <a:rPr lang="cs-CZ" sz="1700">
                          <a:solidFill>
                            <a:srgbClr val="FFC000"/>
                          </a:solidFill>
                          <a:hlinkClick r:id="rId5" tooltip="Arabská poušť"/>
                        </a:rPr>
                        <a:t>Arabská poušť</a:t>
                      </a:r>
                      <a:endParaRPr lang="cs-CZ" sz="1700">
                        <a:solidFill>
                          <a:srgbClr val="FFC000"/>
                        </a:solidFill>
                      </a:endParaRPr>
                    </a:p>
                  </a:txBody>
                  <a:tcPr marL="88744" marR="88744" marT="44372" marB="443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700">
                          <a:solidFill>
                            <a:srgbClr val="FFC000"/>
                          </a:solidFill>
                          <a:hlinkClick r:id="rId6" tooltip="Asie"/>
                        </a:rPr>
                        <a:t>Asie</a:t>
                      </a:r>
                      <a:endParaRPr lang="cs-CZ" sz="1700">
                        <a:solidFill>
                          <a:srgbClr val="FFC000"/>
                        </a:solidFill>
                      </a:endParaRPr>
                    </a:p>
                  </a:txBody>
                  <a:tcPr marL="88744" marR="88744" marT="44372" marB="443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700" dirty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2 330 000</a:t>
                      </a:r>
                    </a:p>
                  </a:txBody>
                  <a:tcPr marL="88744" marR="88744" marT="44372" marB="443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9451">
                <a:tc>
                  <a:txBody>
                    <a:bodyPr/>
                    <a:lstStyle/>
                    <a:p>
                      <a:pPr algn="l"/>
                      <a:r>
                        <a:rPr lang="cs-CZ" sz="1700">
                          <a:solidFill>
                            <a:srgbClr val="FFC000"/>
                          </a:solidFill>
                          <a:hlinkClick r:id="rId7" tooltip="Gobi"/>
                        </a:rPr>
                        <a:t>Gobi</a:t>
                      </a:r>
                      <a:endParaRPr lang="cs-CZ" sz="1700">
                        <a:solidFill>
                          <a:srgbClr val="FFC000"/>
                        </a:solidFill>
                      </a:endParaRPr>
                    </a:p>
                  </a:txBody>
                  <a:tcPr marL="88744" marR="88744" marT="44372" marB="443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700" dirty="0">
                          <a:solidFill>
                            <a:srgbClr val="FFC000"/>
                          </a:solidFill>
                          <a:hlinkClick r:id="rId6" tooltip="Asie"/>
                        </a:rPr>
                        <a:t>Asie</a:t>
                      </a:r>
                      <a:endParaRPr lang="cs-CZ" sz="1700" dirty="0">
                        <a:solidFill>
                          <a:srgbClr val="FFC000"/>
                        </a:solidFill>
                      </a:endParaRPr>
                    </a:p>
                  </a:txBody>
                  <a:tcPr marL="88744" marR="88744" marT="44372" marB="443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700" dirty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1 300 000</a:t>
                      </a:r>
                    </a:p>
                  </a:txBody>
                  <a:tcPr marL="88744" marR="88744" marT="44372" marB="443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6552">
                <a:tc>
                  <a:txBody>
                    <a:bodyPr/>
                    <a:lstStyle/>
                    <a:p>
                      <a:pPr algn="l"/>
                      <a:r>
                        <a:rPr lang="cs-CZ" sz="1700">
                          <a:solidFill>
                            <a:srgbClr val="FFC000"/>
                          </a:solidFill>
                          <a:effectLst/>
                          <a:hlinkClick r:id="rId8" tooltip="Patagonská poušť (page does not exist)"/>
                        </a:rPr>
                        <a:t>Patagonská poušť</a:t>
                      </a:r>
                      <a:endParaRPr lang="cs-CZ" sz="1700">
                        <a:solidFill>
                          <a:srgbClr val="FFC000"/>
                        </a:solidFill>
                      </a:endParaRPr>
                    </a:p>
                  </a:txBody>
                  <a:tcPr marL="88744" marR="88744" marT="44372" marB="443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700" dirty="0">
                          <a:solidFill>
                            <a:srgbClr val="FFC000"/>
                          </a:solidFill>
                          <a:hlinkClick r:id="rId9" tooltip="Jižní Amerika"/>
                        </a:rPr>
                        <a:t>Jižní Amerika</a:t>
                      </a:r>
                      <a:endParaRPr lang="cs-CZ" sz="1700" dirty="0">
                        <a:solidFill>
                          <a:srgbClr val="FFC000"/>
                        </a:solidFill>
                      </a:endParaRPr>
                    </a:p>
                  </a:txBody>
                  <a:tcPr marL="88744" marR="88744" marT="44372" marB="443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700" dirty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670 000</a:t>
                      </a:r>
                    </a:p>
                  </a:txBody>
                  <a:tcPr marL="88744" marR="88744" marT="44372" marB="443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9451">
                <a:tc>
                  <a:txBody>
                    <a:bodyPr/>
                    <a:lstStyle/>
                    <a:p>
                      <a:pPr algn="l"/>
                      <a:r>
                        <a:rPr lang="cs-CZ" sz="1700">
                          <a:solidFill>
                            <a:srgbClr val="FFC000"/>
                          </a:solidFill>
                          <a:hlinkClick r:id="rId10" tooltip="Great Basin"/>
                        </a:rPr>
                        <a:t>Great Basin</a:t>
                      </a:r>
                      <a:endParaRPr lang="cs-CZ" sz="1700">
                        <a:solidFill>
                          <a:srgbClr val="FFC000"/>
                        </a:solidFill>
                      </a:endParaRPr>
                    </a:p>
                  </a:txBody>
                  <a:tcPr marL="88744" marR="88744" marT="44372" marB="443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700">
                          <a:solidFill>
                            <a:srgbClr val="FFC000"/>
                          </a:solidFill>
                          <a:hlinkClick r:id="rId11" tooltip="Severní Amerika"/>
                        </a:rPr>
                        <a:t>Severní Amerika</a:t>
                      </a:r>
                      <a:endParaRPr lang="cs-CZ" sz="1700">
                        <a:solidFill>
                          <a:srgbClr val="FFC000"/>
                        </a:solidFill>
                      </a:endParaRPr>
                    </a:p>
                  </a:txBody>
                  <a:tcPr marL="88744" marR="88744" marT="44372" marB="443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700" dirty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470 000</a:t>
                      </a:r>
                    </a:p>
                  </a:txBody>
                  <a:tcPr marL="88744" marR="88744" marT="44372" marB="443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9451">
                <a:tc>
                  <a:txBody>
                    <a:bodyPr/>
                    <a:lstStyle/>
                    <a:p>
                      <a:pPr algn="l"/>
                      <a:r>
                        <a:rPr lang="cs-CZ" sz="1700">
                          <a:solidFill>
                            <a:srgbClr val="FFC000"/>
                          </a:solidFill>
                          <a:effectLst/>
                          <a:hlinkClick r:id="rId12" tooltip="Chihuahuan (page does not exist)"/>
                        </a:rPr>
                        <a:t>Chihuahuan</a:t>
                      </a:r>
                      <a:endParaRPr lang="cs-CZ" sz="1700">
                        <a:solidFill>
                          <a:srgbClr val="FFC000"/>
                        </a:solidFill>
                      </a:endParaRPr>
                    </a:p>
                  </a:txBody>
                  <a:tcPr marL="88744" marR="88744" marT="44372" marB="443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700">
                          <a:solidFill>
                            <a:srgbClr val="FFC000"/>
                          </a:solidFill>
                          <a:hlinkClick r:id="rId11" tooltip="Severní Amerika"/>
                        </a:rPr>
                        <a:t>Severní Amerika</a:t>
                      </a:r>
                      <a:endParaRPr lang="cs-CZ" sz="1700">
                        <a:solidFill>
                          <a:srgbClr val="FFC000"/>
                        </a:solidFill>
                      </a:endParaRPr>
                    </a:p>
                  </a:txBody>
                  <a:tcPr marL="88744" marR="88744" marT="44372" marB="443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700" dirty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450 000</a:t>
                      </a:r>
                    </a:p>
                  </a:txBody>
                  <a:tcPr marL="88744" marR="88744" marT="44372" marB="443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9451">
                <a:tc>
                  <a:txBody>
                    <a:bodyPr/>
                    <a:lstStyle/>
                    <a:p>
                      <a:pPr algn="l"/>
                      <a:r>
                        <a:rPr lang="cs-CZ" sz="1700">
                          <a:solidFill>
                            <a:srgbClr val="FFC000"/>
                          </a:solidFill>
                          <a:effectLst/>
                          <a:hlinkClick r:id="rId13" tooltip="Velká písečná poušť (page does not exist)"/>
                        </a:rPr>
                        <a:t>Velká písečná poušť</a:t>
                      </a:r>
                      <a:endParaRPr lang="cs-CZ" sz="1700">
                        <a:solidFill>
                          <a:srgbClr val="FFC000"/>
                        </a:solidFill>
                      </a:endParaRPr>
                    </a:p>
                  </a:txBody>
                  <a:tcPr marL="88744" marR="88744" marT="44372" marB="443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700">
                          <a:solidFill>
                            <a:srgbClr val="FFC000"/>
                          </a:solidFill>
                          <a:hlinkClick r:id="rId14" tooltip="Austrálie"/>
                        </a:rPr>
                        <a:t>Austrálie</a:t>
                      </a:r>
                      <a:endParaRPr lang="cs-CZ" sz="1700">
                        <a:solidFill>
                          <a:srgbClr val="FFC000"/>
                        </a:solidFill>
                      </a:endParaRPr>
                    </a:p>
                  </a:txBody>
                  <a:tcPr marL="88744" marR="88744" marT="44372" marB="443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700" dirty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400 000</a:t>
                      </a:r>
                    </a:p>
                  </a:txBody>
                  <a:tcPr marL="88744" marR="88744" marT="44372" marB="443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9451">
                <a:tc>
                  <a:txBody>
                    <a:bodyPr/>
                    <a:lstStyle/>
                    <a:p>
                      <a:pPr algn="l"/>
                      <a:r>
                        <a:rPr lang="cs-CZ" sz="1700">
                          <a:solidFill>
                            <a:srgbClr val="FFC000"/>
                          </a:solidFill>
                          <a:hlinkClick r:id="rId15" tooltip="Karakum"/>
                        </a:rPr>
                        <a:t>Karakum</a:t>
                      </a:r>
                      <a:endParaRPr lang="cs-CZ" sz="1700">
                        <a:solidFill>
                          <a:srgbClr val="FFC000"/>
                        </a:solidFill>
                      </a:endParaRPr>
                    </a:p>
                  </a:txBody>
                  <a:tcPr marL="88744" marR="88744" marT="44372" marB="443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700">
                          <a:solidFill>
                            <a:srgbClr val="FFC000"/>
                          </a:solidFill>
                          <a:hlinkClick r:id="rId6" tooltip="Asie"/>
                        </a:rPr>
                        <a:t>Asie</a:t>
                      </a:r>
                      <a:endParaRPr lang="cs-CZ" sz="1700">
                        <a:solidFill>
                          <a:srgbClr val="FFC000"/>
                        </a:solidFill>
                      </a:endParaRPr>
                    </a:p>
                  </a:txBody>
                  <a:tcPr marL="88744" marR="88744" marT="44372" marB="443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700" dirty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350 000</a:t>
                      </a:r>
                    </a:p>
                  </a:txBody>
                  <a:tcPr marL="88744" marR="88744" marT="44372" marB="443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9451">
                <a:tc>
                  <a:txBody>
                    <a:bodyPr/>
                    <a:lstStyle/>
                    <a:p>
                      <a:pPr algn="l"/>
                      <a:r>
                        <a:rPr lang="cs-CZ" sz="1700">
                          <a:solidFill>
                            <a:srgbClr val="FFC000"/>
                          </a:solidFill>
                          <a:hlinkClick r:id="rId16" tooltip="Kyzylkum"/>
                        </a:rPr>
                        <a:t>Kyzylkum</a:t>
                      </a:r>
                      <a:endParaRPr lang="cs-CZ" sz="1700">
                        <a:solidFill>
                          <a:srgbClr val="FFC000"/>
                        </a:solidFill>
                      </a:endParaRPr>
                    </a:p>
                  </a:txBody>
                  <a:tcPr marL="88744" marR="88744" marT="44372" marB="443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700">
                          <a:solidFill>
                            <a:srgbClr val="FFC000"/>
                          </a:solidFill>
                          <a:hlinkClick r:id="rId6" tooltip="Asie"/>
                        </a:rPr>
                        <a:t>Asie</a:t>
                      </a:r>
                      <a:endParaRPr lang="cs-CZ" sz="1700">
                        <a:solidFill>
                          <a:srgbClr val="FFC000"/>
                        </a:solidFill>
                      </a:endParaRPr>
                    </a:p>
                  </a:txBody>
                  <a:tcPr marL="88744" marR="88744" marT="44372" marB="443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700" dirty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300 000</a:t>
                      </a:r>
                    </a:p>
                  </a:txBody>
                  <a:tcPr marL="88744" marR="88744" marT="44372" marB="443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9451">
                <a:tc>
                  <a:txBody>
                    <a:bodyPr/>
                    <a:lstStyle/>
                    <a:p>
                      <a:pPr algn="l"/>
                      <a:r>
                        <a:rPr lang="cs-CZ" sz="1700">
                          <a:solidFill>
                            <a:srgbClr val="FFC000"/>
                          </a:solidFill>
                          <a:effectLst/>
                          <a:hlinkClick r:id="rId17" tooltip="Taklamakuan (page does not exist)"/>
                        </a:rPr>
                        <a:t>Taklamakuan</a:t>
                      </a:r>
                      <a:endParaRPr lang="cs-CZ" sz="1700">
                        <a:solidFill>
                          <a:srgbClr val="FFC000"/>
                        </a:solidFill>
                      </a:endParaRPr>
                    </a:p>
                  </a:txBody>
                  <a:tcPr marL="88744" marR="88744" marT="44372" marB="443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700">
                          <a:solidFill>
                            <a:srgbClr val="FFC000"/>
                          </a:solidFill>
                          <a:hlinkClick r:id="rId6" tooltip="Asie"/>
                        </a:rPr>
                        <a:t>Asie</a:t>
                      </a:r>
                      <a:endParaRPr lang="cs-CZ" sz="1700">
                        <a:solidFill>
                          <a:srgbClr val="FFC000"/>
                        </a:solidFill>
                      </a:endParaRPr>
                    </a:p>
                  </a:txBody>
                  <a:tcPr marL="88744" marR="88744" marT="44372" marB="443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700" dirty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270 000</a:t>
                      </a:r>
                    </a:p>
                  </a:txBody>
                  <a:tcPr marL="88744" marR="88744" marT="44372" marB="443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9451">
                <a:tc>
                  <a:txBody>
                    <a:bodyPr/>
                    <a:lstStyle/>
                    <a:p>
                      <a:pPr algn="l"/>
                      <a:r>
                        <a:rPr lang="cs-CZ" sz="1700">
                          <a:solidFill>
                            <a:srgbClr val="FFC000"/>
                          </a:solidFill>
                          <a:hlinkClick r:id="rId18" tooltip="Kalahari"/>
                        </a:rPr>
                        <a:t>Kalahari</a:t>
                      </a:r>
                      <a:endParaRPr lang="cs-CZ" sz="1700">
                        <a:solidFill>
                          <a:srgbClr val="FFC000"/>
                        </a:solidFill>
                      </a:endParaRPr>
                    </a:p>
                  </a:txBody>
                  <a:tcPr marL="88744" marR="88744" marT="44372" marB="443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700" dirty="0">
                          <a:solidFill>
                            <a:srgbClr val="FFC000"/>
                          </a:solidFill>
                          <a:hlinkClick r:id="rId4" tooltip="Afrika"/>
                        </a:rPr>
                        <a:t>Afrika</a:t>
                      </a:r>
                      <a:endParaRPr lang="cs-CZ" sz="1700" dirty="0">
                        <a:solidFill>
                          <a:srgbClr val="FFC000"/>
                        </a:solidFill>
                      </a:endParaRPr>
                    </a:p>
                  </a:txBody>
                  <a:tcPr marL="88744" marR="88744" marT="44372" marB="443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700" dirty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260 000</a:t>
                      </a:r>
                    </a:p>
                  </a:txBody>
                  <a:tcPr marL="88744" marR="88744" marT="44372" marB="443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577850" y="1551801"/>
            <a:ext cx="184731" cy="553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4064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OÁZA  v  Libyi</a:t>
            </a:r>
            <a:endParaRPr lang="cs-CZ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268760"/>
            <a:ext cx="7275851" cy="4896544"/>
          </a:xfrm>
        </p:spPr>
      </p:pic>
    </p:spTree>
    <p:extLst>
      <p:ext uri="{BB962C8B-B14F-4D97-AF65-F5344CB8AC3E}">
        <p14:creationId xmlns:p14="http://schemas.microsoft.com/office/powerpoint/2010/main" val="105424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BAOBAB</a:t>
            </a:r>
            <a:endParaRPr lang="cs-CZ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124744"/>
            <a:ext cx="8352928" cy="5565138"/>
          </a:xfrm>
        </p:spPr>
      </p:pic>
    </p:spTree>
    <p:extLst>
      <p:ext uri="{BB962C8B-B14F-4D97-AF65-F5344CB8AC3E}">
        <p14:creationId xmlns:p14="http://schemas.microsoft.com/office/powerpoint/2010/main" val="2592181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pPr algn="l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KVĚT		</a:t>
            </a:r>
            <a:r>
              <a:rPr lang="cs-CZ" b="1" u="sng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BAOBAB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PLOD</a:t>
            </a:r>
            <a:endParaRPr lang="cs-CZ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700808"/>
            <a:ext cx="4608512" cy="3456384"/>
          </a:xfrm>
        </p:spPr>
      </p:pic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1268760"/>
            <a:ext cx="3942438" cy="5256584"/>
          </a:xfrm>
        </p:spPr>
      </p:pic>
    </p:spTree>
    <p:extLst>
      <p:ext uri="{BB962C8B-B14F-4D97-AF65-F5344CB8AC3E}">
        <p14:creationId xmlns:p14="http://schemas.microsoft.com/office/powerpoint/2010/main" val="3421026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792088"/>
          </a:xfrm>
        </p:spPr>
        <p:txBody>
          <a:bodyPr/>
          <a:lstStyle/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BAOBAB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/>
          <a:lstStyle/>
          <a:p>
            <a:r>
              <a:rPr lang="cs-CZ" dirty="0" smtClean="0"/>
              <a:t>výška 5 - </a:t>
            </a:r>
            <a:r>
              <a:rPr lang="cs-CZ" dirty="0"/>
              <a:t>25 </a:t>
            </a:r>
            <a:r>
              <a:rPr lang="cs-CZ" dirty="0" smtClean="0"/>
              <a:t>m</a:t>
            </a:r>
          </a:p>
          <a:p>
            <a:r>
              <a:rPr lang="cs-CZ" dirty="0" smtClean="0"/>
              <a:t>šířka </a:t>
            </a:r>
            <a:r>
              <a:rPr lang="cs-CZ" dirty="0"/>
              <a:t>kmene </a:t>
            </a:r>
            <a:r>
              <a:rPr lang="cs-CZ" dirty="0" smtClean="0"/>
              <a:t>7 </a:t>
            </a:r>
            <a:r>
              <a:rPr lang="cs-CZ" dirty="0"/>
              <a:t>do 11 </a:t>
            </a:r>
            <a:r>
              <a:rPr lang="cs-CZ" dirty="0" smtClean="0"/>
              <a:t>metrů</a:t>
            </a:r>
          </a:p>
          <a:p>
            <a:r>
              <a:rPr lang="cs-CZ" dirty="0" smtClean="0"/>
              <a:t>dokáží zadržovat vodu uvnitř kmene, kapacita </a:t>
            </a:r>
            <a:r>
              <a:rPr lang="cs-CZ" dirty="0"/>
              <a:t>je téměř 120 000 </a:t>
            </a:r>
            <a:r>
              <a:rPr lang="cs-CZ" dirty="0" smtClean="0"/>
              <a:t>litrů</a:t>
            </a:r>
          </a:p>
          <a:p>
            <a:r>
              <a:rPr lang="cs-CZ" dirty="0" smtClean="0"/>
              <a:t>klíčivost semen je pod 10%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3494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KAKTUSY</a:t>
            </a:r>
            <a:endParaRPr lang="cs-CZ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124744"/>
            <a:ext cx="3385906" cy="5040560"/>
          </a:xfrm>
        </p:spPr>
      </p:pic>
      <p:pic>
        <p:nvPicPr>
          <p:cNvPr id="9" name="Zástupný symbol pro obsah 8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1196751"/>
            <a:ext cx="3888432" cy="4917723"/>
          </a:xfrm>
        </p:spPr>
      </p:pic>
    </p:spTree>
    <p:extLst>
      <p:ext uri="{BB962C8B-B14F-4D97-AF65-F5344CB8AC3E}">
        <p14:creationId xmlns:p14="http://schemas.microsoft.com/office/powerpoint/2010/main" val="2188852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260648"/>
            <a:ext cx="4752528" cy="6336705"/>
          </a:xfrm>
        </p:spPr>
      </p:pic>
    </p:spTree>
    <p:extLst>
      <p:ext uri="{BB962C8B-B14F-4D97-AF65-F5344CB8AC3E}">
        <p14:creationId xmlns:p14="http://schemas.microsoft.com/office/powerpoint/2010/main" val="1085454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VELBLOUD</a:t>
            </a:r>
            <a:endParaRPr lang="cs-CZ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908720"/>
            <a:ext cx="7584843" cy="5688632"/>
          </a:xfrm>
        </p:spPr>
      </p:pic>
    </p:spTree>
    <p:extLst>
      <p:ext uri="{BB962C8B-B14F-4D97-AF65-F5344CB8AC3E}">
        <p14:creationId xmlns:p14="http://schemas.microsoft.com/office/powerpoint/2010/main" val="1360430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LIŠKA POUŠTNÍ</a:t>
            </a:r>
            <a:endParaRPr lang="cs-CZ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340768"/>
            <a:ext cx="7776864" cy="5210499"/>
          </a:xfrm>
        </p:spPr>
      </p:pic>
    </p:spTree>
    <p:extLst>
      <p:ext uri="{BB962C8B-B14F-4D97-AF65-F5344CB8AC3E}">
        <p14:creationId xmlns:p14="http://schemas.microsoft.com/office/powerpoint/2010/main" val="3604102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SURIKATA</a:t>
            </a:r>
            <a:endParaRPr lang="cs-CZ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196752"/>
            <a:ext cx="7848872" cy="5229310"/>
          </a:xfrm>
        </p:spPr>
      </p:pic>
    </p:spTree>
    <p:extLst>
      <p:ext uri="{BB962C8B-B14F-4D97-AF65-F5344CB8AC3E}">
        <p14:creationId xmlns:p14="http://schemas.microsoft.com/office/powerpoint/2010/main" val="1262708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84784"/>
            <a:ext cx="5376597" cy="4032448"/>
          </a:xfrm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FENEK</a:t>
            </a:r>
            <a:endParaRPr lang="cs-CZ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nejmenší liška na světa</a:t>
            </a:r>
          </a:p>
          <a:p>
            <a:r>
              <a:rPr lang="cs-CZ" dirty="0" smtClean="0"/>
              <a:t>váha 0,8 – 1,5 kg</a:t>
            </a:r>
          </a:p>
          <a:p>
            <a:r>
              <a:rPr lang="cs-CZ" dirty="0" smtClean="0"/>
              <a:t>vidí i v šeru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6504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STEPOKUR</a:t>
            </a:r>
            <a:endParaRPr lang="cs-CZ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052736"/>
            <a:ext cx="7560840" cy="5547766"/>
          </a:xfrm>
        </p:spPr>
      </p:pic>
    </p:spTree>
    <p:extLst>
      <p:ext uri="{BB962C8B-B14F-4D97-AF65-F5344CB8AC3E}">
        <p14:creationId xmlns:p14="http://schemas.microsoft.com/office/powerpoint/2010/main" val="344417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ŠTÍR</a:t>
            </a:r>
            <a:endParaRPr lang="cs-CZ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124744"/>
            <a:ext cx="8457667" cy="5472608"/>
          </a:xfrm>
        </p:spPr>
      </p:pic>
    </p:spTree>
    <p:extLst>
      <p:ext uri="{BB962C8B-B14F-4D97-AF65-F5344CB8AC3E}">
        <p14:creationId xmlns:p14="http://schemas.microsoft.com/office/powerpoint/2010/main" val="2458110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ŠTÍR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/>
          <a:lstStyle/>
          <a:p>
            <a:r>
              <a:rPr lang="cs-CZ" dirty="0" smtClean="0"/>
              <a:t>byli svědky konce dinosaurů</a:t>
            </a:r>
          </a:p>
          <a:p>
            <a:r>
              <a:rPr lang="cs-CZ" dirty="0" smtClean="0"/>
              <a:t>všechny druhy štírů jsou jedovaté (neurotoxin)</a:t>
            </a:r>
          </a:p>
          <a:p>
            <a:r>
              <a:rPr lang="cs-CZ" dirty="0" smtClean="0"/>
              <a:t>jed slouží k zabití nebo paralyzování oběti</a:t>
            </a:r>
          </a:p>
          <a:p>
            <a:r>
              <a:rPr lang="cs-CZ" dirty="0" smtClean="0"/>
              <a:t>pokud nejsou vydrážděni, neútočí, spíše se snaží uniknout nebo se nehýbou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1089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nejjedovatější  štír</a:t>
            </a:r>
            <a:endParaRPr lang="cs-CZ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124744"/>
            <a:ext cx="7344816" cy="5508612"/>
          </a:xfrm>
        </p:spPr>
      </p:pic>
    </p:spTree>
    <p:extLst>
      <p:ext uri="{BB962C8B-B14F-4D97-AF65-F5344CB8AC3E}">
        <p14:creationId xmlns:p14="http://schemas.microsoft.com/office/powerpoint/2010/main" val="1860117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268760"/>
            <a:ext cx="7275112" cy="5256584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SCORPIONIDAE	 </a:t>
            </a:r>
            <a:r>
              <a:rPr lang="cs-CZ" dirty="0" smtClean="0"/>
              <a:t>(až 23 cm)</a:t>
            </a:r>
            <a:endParaRPr lang="cs-CZ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52702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Tabulka s rozlohou a polohou pouští má informativní charakter. Žáci si uvědomí, kde se jednotlivé pouště nacházejí a mohou srovnat jejich rozlohu. </a:t>
            </a:r>
          </a:p>
          <a:p>
            <a:r>
              <a:rPr lang="cs-CZ" dirty="0" smtClean="0"/>
              <a:t>Žáci získají i nové informace o některých zvířatech či rostlinách z oblastí pouště. </a:t>
            </a:r>
          </a:p>
          <a:p>
            <a:r>
              <a:rPr lang="cs-CZ" dirty="0" smtClean="0"/>
              <a:t>Tento materiál dává názorné informace a </a:t>
            </a:r>
            <a:r>
              <a:rPr lang="cs-CZ" smtClean="0"/>
              <a:t>zpestřuje výuku.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6811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1800" dirty="0" smtClean="0"/>
              <a:t>list 2	http://cs.wikipedia.org/wiki/Soubor:Desert_-_Inner_Mongolia_edit.jpg</a:t>
            </a:r>
          </a:p>
          <a:p>
            <a:pPr marL="0" indent="0">
              <a:buNone/>
            </a:pPr>
            <a:r>
              <a:rPr lang="cs-CZ" sz="1800" dirty="0" smtClean="0"/>
              <a:t>list 5	</a:t>
            </a:r>
            <a:r>
              <a:rPr lang="cs-CZ" sz="1800" dirty="0" smtClean="0">
                <a:hlinkClick r:id="rId2"/>
              </a:rPr>
              <a:t>http://cs.wikipedia.org/wiki/Soubor:Libyen-oase1.jpg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cs-CZ" sz="1800" dirty="0" smtClean="0"/>
              <a:t>list 4	</a:t>
            </a:r>
            <a:r>
              <a:rPr lang="cs-CZ" sz="1800" dirty="0" smtClean="0">
                <a:hlinkClick r:id="rId3"/>
              </a:rPr>
              <a:t>http://cs.wikipedia.org/wiki/Soubor:Sahara.jpg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cs-CZ" sz="1800" dirty="0"/>
              <a:t>list 6	</a:t>
            </a:r>
            <a:r>
              <a:rPr lang="cs-CZ" sz="1800" dirty="0">
                <a:hlinkClick r:id="rId4"/>
              </a:rPr>
              <a:t>http://cs.wikipedia.org/wiki/Soubor:Baobab_and_elephant,_Tanzania_.</a:t>
            </a:r>
            <a:r>
              <a:rPr lang="cs-CZ" sz="1800" dirty="0" smtClean="0">
                <a:hlinkClick r:id="rId4"/>
              </a:rPr>
              <a:t>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list 7</a:t>
            </a:r>
            <a:r>
              <a:rPr lang="cs-CZ" sz="1800" dirty="0"/>
              <a:t>	 http://</a:t>
            </a:r>
            <a:r>
              <a:rPr lang="cs-CZ" sz="1800" dirty="0" smtClean="0"/>
              <a:t>cs.wikipedia.org/wiki/Soubor:Adansonia_rubrostipa_02.jpg</a:t>
            </a:r>
          </a:p>
          <a:p>
            <a:pPr marL="0" indent="0">
              <a:buNone/>
            </a:pPr>
            <a:r>
              <a:rPr lang="cs-CZ" sz="1800" dirty="0" smtClean="0"/>
              <a:t> </a:t>
            </a:r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cs.wikipedia.org/wiki/Soubor:Starr_0707277661_Adansonia_digitata.jpg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list 9	 </a:t>
            </a:r>
            <a:r>
              <a:rPr lang="cs-CZ" sz="1800" dirty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en.wikipedia.org/wiki/File:Ferocactus1.jpg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	 </a:t>
            </a:r>
            <a:r>
              <a:rPr lang="cs-CZ" sz="1800" dirty="0">
                <a:hlinkClick r:id="rId7"/>
              </a:rPr>
              <a:t>http://</a:t>
            </a:r>
            <a:r>
              <a:rPr lang="cs-CZ" sz="1800" dirty="0" smtClean="0">
                <a:hlinkClick r:id="rId7"/>
              </a:rPr>
              <a:t>en.wikipedia.org/wiki/File:Cardon_Pachycereus_pringlei.jpg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list </a:t>
            </a:r>
            <a:r>
              <a:rPr lang="cs-CZ" sz="1800" dirty="0" smtClean="0"/>
              <a:t>10</a:t>
            </a:r>
            <a:r>
              <a:rPr lang="cs-CZ" sz="1800" dirty="0"/>
              <a:t>	 </a:t>
            </a:r>
            <a:r>
              <a:rPr lang="cs-CZ" sz="1800" dirty="0">
                <a:hlinkClick r:id="rId8"/>
              </a:rPr>
              <a:t>http://</a:t>
            </a:r>
            <a:r>
              <a:rPr lang="cs-CZ" sz="1800" dirty="0" smtClean="0">
                <a:hlinkClick r:id="rId8"/>
              </a:rPr>
              <a:t>en.wikipedia.org/wiki/File:Rhipsalis_paradoxa.jpg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list 12	 </a:t>
            </a:r>
            <a:r>
              <a:rPr lang="cs-CZ" sz="1800" dirty="0">
                <a:hlinkClick r:id="rId9"/>
              </a:rPr>
              <a:t>http://</a:t>
            </a:r>
            <a:r>
              <a:rPr lang="cs-CZ" sz="1800" dirty="0" smtClean="0">
                <a:hlinkClick r:id="rId9"/>
              </a:rPr>
              <a:t>cs.wikipedia.org/wiki/Soubor:Chameau_de_bactriane.JPG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list 13	 </a:t>
            </a:r>
            <a:r>
              <a:rPr lang="cs-CZ" sz="1800" dirty="0">
                <a:hlinkClick r:id="rId10"/>
              </a:rPr>
              <a:t>http://</a:t>
            </a:r>
            <a:r>
              <a:rPr lang="cs-CZ" sz="1800" dirty="0" smtClean="0">
                <a:hlinkClick r:id="rId10"/>
              </a:rPr>
              <a:t>en.wikipedia.org/wiki/File:Fennec_WhiteDesert.jpg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list 14	 </a:t>
            </a:r>
            <a:r>
              <a:rPr lang="cs-CZ" sz="1800" dirty="0">
                <a:hlinkClick r:id="rId11"/>
              </a:rPr>
              <a:t>http://</a:t>
            </a:r>
            <a:r>
              <a:rPr lang="cs-CZ" sz="1800" dirty="0" smtClean="0">
                <a:hlinkClick r:id="rId11"/>
              </a:rPr>
              <a:t>en.wikipedia.org/wiki/File:Meerkat_feb_09.jpg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list 15</a:t>
            </a:r>
            <a:r>
              <a:rPr lang="cs-CZ" sz="1800" dirty="0"/>
              <a:t>	http://</a:t>
            </a:r>
            <a:r>
              <a:rPr lang="cs-CZ" sz="1800" dirty="0" smtClean="0"/>
              <a:t>cs.wikipedia.org/wiki/Soubor:TA_ZOO_orna_Pict0224edit2.jpg</a:t>
            </a:r>
          </a:p>
          <a:p>
            <a:pPr marL="0" indent="0">
              <a:buNone/>
            </a:pPr>
            <a:r>
              <a:rPr lang="cs-CZ" sz="1800" dirty="0"/>
              <a:t>list 16	</a:t>
            </a:r>
            <a:r>
              <a:rPr lang="cs-CZ" sz="1800" dirty="0">
                <a:hlinkClick r:id="rId12"/>
              </a:rPr>
              <a:t>http://</a:t>
            </a:r>
            <a:r>
              <a:rPr lang="cs-CZ" sz="1800" dirty="0" smtClean="0">
                <a:hlinkClick r:id="rId12"/>
              </a:rPr>
              <a:t>cs.wikipedia.org/wiki/Soubor:Black_scorpion.jpg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list 18	</a:t>
            </a:r>
            <a:r>
              <a:rPr lang="cs-CZ" sz="1800" dirty="0">
                <a:hlinkClick r:id="rId13"/>
              </a:rPr>
              <a:t>http://</a:t>
            </a:r>
            <a:r>
              <a:rPr lang="cs-CZ" sz="1800" dirty="0" smtClean="0">
                <a:hlinkClick r:id="rId13"/>
              </a:rPr>
              <a:t>cs.wikipedia.org/wiki/Soubor:Deathstalker_ST_07.JPG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list 19	</a:t>
            </a:r>
            <a:r>
              <a:rPr lang="cs-CZ" sz="1800" dirty="0">
                <a:hlinkClick r:id="rId14"/>
              </a:rPr>
              <a:t>http://</a:t>
            </a:r>
            <a:r>
              <a:rPr lang="cs-CZ" sz="1800" dirty="0" smtClean="0">
                <a:hlinkClick r:id="rId14"/>
              </a:rPr>
              <a:t>cs.wikipedia.org/wiki/Soubor:SCORPIO_MAURUS_PALMATUS.jpg</a:t>
            </a: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	</a:t>
            </a:r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</p:txBody>
      </p:sp>
    </p:spTree>
    <p:extLst>
      <p:ext uri="{BB962C8B-B14F-4D97-AF65-F5344CB8AC3E}">
        <p14:creationId xmlns:p14="http://schemas.microsoft.com/office/powerpoint/2010/main" val="1568764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</TotalTime>
  <Words>231</Words>
  <Application>Microsoft Office PowerPoint</Application>
  <PresentationFormat>Předvádění na obrazovce (4:3)</PresentationFormat>
  <Paragraphs>93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Motiv systému Office</vt:lpstr>
      <vt:lpstr>POUŠTĚ</vt:lpstr>
      <vt:lpstr>  POUŠŤ GOBI </vt:lpstr>
      <vt:lpstr>POUŠŤ</vt:lpstr>
      <vt:lpstr>POUŠŤ   SAHARA</vt:lpstr>
      <vt:lpstr>NEJVĚTŠÍ   SVĚTOVÉ   POUŠTĚ</vt:lpstr>
      <vt:lpstr>OÁZA  v  Libyi</vt:lpstr>
      <vt:lpstr>BAOBAB</vt:lpstr>
      <vt:lpstr>KVĚT  BAOBAB  PLOD</vt:lpstr>
      <vt:lpstr>BAOBAB</vt:lpstr>
      <vt:lpstr>KAKTUSY</vt:lpstr>
      <vt:lpstr>Prezentace aplikace PowerPoint</vt:lpstr>
      <vt:lpstr>VELBLOUD</vt:lpstr>
      <vt:lpstr>LIŠKA POUŠTNÍ</vt:lpstr>
      <vt:lpstr>SURIKATA</vt:lpstr>
      <vt:lpstr>FENEK</vt:lpstr>
      <vt:lpstr>STEPOKUR</vt:lpstr>
      <vt:lpstr>ŠTÍR</vt:lpstr>
      <vt:lpstr>ŠTÍR</vt:lpstr>
      <vt:lpstr>nejjedovatější  štír</vt:lpstr>
      <vt:lpstr>SCORPIONIDAE  (až 23 cm)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Markéta</dc:creator>
  <cp:lastModifiedBy>Markéta</cp:lastModifiedBy>
  <cp:revision>15</cp:revision>
  <dcterms:created xsi:type="dcterms:W3CDTF">2012-01-31T20:03:17Z</dcterms:created>
  <dcterms:modified xsi:type="dcterms:W3CDTF">2012-05-18T11:49:00Z</dcterms:modified>
</cp:coreProperties>
</file>