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59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8" r:id="rId31"/>
    <p:sldId id="28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593644-CAFC-4595-8FF5-CA6867654587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AC427-65B0-42BF-BF0B-2D7CA46E6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173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ato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AC427-65B0-42BF-BF0B-2D7CA46E6354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521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112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545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811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667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188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484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018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192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670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823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841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C4B4FA-0EC8-4539-BC02-27CCAEDE22F3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56149C-3355-4B24-9C45-004B8DF49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524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alemys_pyrenaicus_01_by-dpc.jpg" TargetMode="External"/><Relationship Id="rId13" Type="http://schemas.openxmlformats.org/officeDocument/2006/relationships/hyperlink" Target="http://en.wikipedia.org/wiki/File:Siberian-larch.jpg" TargetMode="External"/><Relationship Id="rId3" Type="http://schemas.openxmlformats.org/officeDocument/2006/relationships/hyperlink" Target="http://cs.wikipedia.org/wiki/Soubor:Alaska.jpg" TargetMode="External"/><Relationship Id="rId7" Type="http://schemas.openxmlformats.org/officeDocument/2006/relationships/hyperlink" Target="http://cs.wikipedia.org/wiki/Soubor:Lynx_lynx_poing.jpg" TargetMode="External"/><Relationship Id="rId12" Type="http://schemas.openxmlformats.org/officeDocument/2006/relationships/hyperlink" Target="http://cs.wikipedia.org/wiki/Soubor:Borovice_lesn%C3%AD_u_Pecky.jpg" TargetMode="External"/><Relationship Id="rId2" Type="http://schemas.openxmlformats.org/officeDocument/2006/relationships/hyperlink" Target="http://cs.wikipedia.org/wiki/Soubor:Vasyug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edwolf.jpg" TargetMode="External"/><Relationship Id="rId11" Type="http://schemas.openxmlformats.org/officeDocument/2006/relationships/hyperlink" Target="http://cs.wikipedia.org/wiki/Soubor:Pine_cones_-_Scots_Pine.jpg" TargetMode="External"/><Relationship Id="rId5" Type="http://schemas.openxmlformats.org/officeDocument/2006/relationships/hyperlink" Target="http://cs.wikipedia.org/wiki/Soubor:Moose_in_Gros_Ventre_Campgroud_4.jpg" TargetMode="External"/><Relationship Id="rId15" Type="http://schemas.openxmlformats.org/officeDocument/2006/relationships/hyperlink" Target="http://cs.wikipedia.org/wiki/Soubor:Abies_alba_01.jpg" TargetMode="External"/><Relationship Id="rId10" Type="http://schemas.openxmlformats.org/officeDocument/2006/relationships/hyperlink" Target="http://cs.wikipedia.org/wiki/Soubor:Kuusk_Keila-Paldiski_rdt_%C3%A4%C3%A4res.jpg" TargetMode="External"/><Relationship Id="rId4" Type="http://schemas.openxmlformats.org/officeDocument/2006/relationships/hyperlink" Target="http://cs.wikipedia.org/wiki/Soubor:Koyukuk_River_autumn.jpg" TargetMode="External"/><Relationship Id="rId9" Type="http://schemas.openxmlformats.org/officeDocument/2006/relationships/hyperlink" Target="http://cs.wikipedia.org/wiki/Soubor:Picea_abies_cone.jpg" TargetMode="External"/><Relationship Id="rId14" Type="http://schemas.openxmlformats.org/officeDocument/2006/relationships/hyperlink" Target="http://cs.wikipedia.org/wiki/Soubor:Abies_sibirica_HDR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olony_of_aptenodytes_patagonicus.jpg" TargetMode="External"/><Relationship Id="rId3" Type="http://schemas.openxmlformats.org/officeDocument/2006/relationships/hyperlink" Target="http://cs.wikipedia.org/wiki/Soubor:Polarlicht_2.jpg" TargetMode="External"/><Relationship Id="rId7" Type="http://schemas.openxmlformats.org/officeDocument/2006/relationships/hyperlink" Target="http://cs.wikipedia.org/wiki/Soubor:Emperor_Penguin_Manchot_empereur.jpg" TargetMode="External"/><Relationship Id="rId2" Type="http://schemas.openxmlformats.org/officeDocument/2006/relationships/hyperlink" Target="http://cs.wikipedia.org/wiki/Soubor:Ru200008050084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arbour_seal.jpg" TargetMode="External"/><Relationship Id="rId5" Type="http://schemas.openxmlformats.org/officeDocument/2006/relationships/hyperlink" Target="http://cs.wikipedia.org/wiki/Soubor:Polar_Bear_2004-11-15.jpg" TargetMode="External"/><Relationship Id="rId10" Type="http://schemas.openxmlformats.org/officeDocument/2006/relationships/hyperlink" Target="http://cs.wikipedia.org/wiki/Soubor:Cladonia_rangiferina.jpeg" TargetMode="External"/><Relationship Id="rId4" Type="http://schemas.openxmlformats.org/officeDocument/2006/relationships/hyperlink" Target="http://cs.wikipedia.org/wiki/Soubor:AuroraB.jpg" TargetMode="External"/><Relationship Id="rId9" Type="http://schemas.openxmlformats.org/officeDocument/2006/relationships/hyperlink" Target="http://cs.wikipedia.org/wiki/Soubor:Harfang_en_vol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TAJGA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618681" y="4611832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VY_32_INOVACE_XVII-C-16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44269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TAJGA</a:t>
            </a:r>
            <a:endParaRPr lang="cs-CZ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6299" y="1600200"/>
            <a:ext cx="6871401" cy="4525963"/>
          </a:xfrm>
        </p:spPr>
      </p:pic>
    </p:spTree>
    <p:extLst>
      <p:ext uri="{BB962C8B-B14F-4D97-AF65-F5344CB8AC3E}">
        <p14:creationId xmlns:p14="http://schemas.microsoft.com/office/powerpoint/2010/main" val="360446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692696"/>
            <a:ext cx="8229600" cy="5433467"/>
          </a:xfrm>
        </p:spPr>
        <p:txBody>
          <a:bodyPr/>
          <a:lstStyle/>
          <a:p>
            <a:r>
              <a:rPr lang="cs-CZ" dirty="0" smtClean="0"/>
              <a:t>severské jehličnaté lesy</a:t>
            </a:r>
          </a:p>
          <a:p>
            <a:r>
              <a:rPr lang="cs-CZ" dirty="0" smtClean="0"/>
              <a:t>nádherná krajina</a:t>
            </a:r>
          </a:p>
          <a:p>
            <a:r>
              <a:rPr lang="cs-CZ" dirty="0" smtClean="0"/>
              <a:t>Sibiř, Skandinávie, Kanada – Aljaška</a:t>
            </a:r>
          </a:p>
          <a:p>
            <a:r>
              <a:rPr lang="cs-CZ" dirty="0" smtClean="0"/>
              <a:t>smrk, borovice, jedle, modřín</a:t>
            </a:r>
          </a:p>
          <a:p>
            <a:r>
              <a:rPr lang="cs-CZ" dirty="0" smtClean="0"/>
              <a:t>brusinka, borůvka, vřes</a:t>
            </a:r>
          </a:p>
          <a:p>
            <a:r>
              <a:rPr lang="cs-CZ" dirty="0" smtClean="0"/>
              <a:t>medvěd, vlk, los, rys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1091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8229600" cy="4094226"/>
          </a:xfrm>
        </p:spPr>
      </p:pic>
    </p:spTree>
    <p:extLst>
      <p:ext uri="{BB962C8B-B14F-4D97-AF65-F5344CB8AC3E}">
        <p14:creationId xmlns:p14="http://schemas.microsoft.com/office/powerpoint/2010/main" val="371197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052736"/>
            <a:ext cx="8658999" cy="518457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SIBIŘ	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9261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ALJAŠKA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12776"/>
            <a:ext cx="7258797" cy="4781128"/>
          </a:xfrm>
        </p:spPr>
      </p:pic>
    </p:spTree>
    <p:extLst>
      <p:ext uri="{BB962C8B-B14F-4D97-AF65-F5344CB8AC3E}">
        <p14:creationId xmlns:p14="http://schemas.microsoft.com/office/powerpoint/2010/main" val="110580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ALJAŠKA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340767"/>
            <a:ext cx="7920880" cy="5267385"/>
          </a:xfrm>
        </p:spPr>
      </p:pic>
    </p:spTree>
    <p:extLst>
      <p:ext uri="{BB962C8B-B14F-4D97-AF65-F5344CB8AC3E}">
        <p14:creationId xmlns:p14="http://schemas.microsoft.com/office/powerpoint/2010/main" val="267202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MEDVĚD  HNĚDÝ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196751"/>
            <a:ext cx="4176464" cy="5568619"/>
          </a:xfrm>
        </p:spPr>
      </p:pic>
    </p:spTree>
    <p:extLst>
      <p:ext uri="{BB962C8B-B14F-4D97-AF65-F5344CB8AC3E}">
        <p14:creationId xmlns:p14="http://schemas.microsoft.com/office/powerpoint/2010/main" val="291976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340768"/>
            <a:ext cx="7390779" cy="4824536"/>
          </a:xfrm>
        </p:spPr>
      </p:pic>
    </p:spTree>
    <p:extLst>
      <p:ext uri="{BB962C8B-B14F-4D97-AF65-F5344CB8AC3E}">
        <p14:creationId xmlns:p14="http://schemas.microsoft.com/office/powerpoint/2010/main" val="3391488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RYS  OSTROVID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052736"/>
            <a:ext cx="3528392" cy="5297009"/>
          </a:xfrm>
        </p:spPr>
      </p:pic>
    </p:spTree>
    <p:extLst>
      <p:ext uri="{BB962C8B-B14F-4D97-AF65-F5344CB8AC3E}">
        <p14:creationId xmlns:p14="http://schemas.microsoft.com/office/powerpoint/2010/main" val="3156438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VYCHUCHOL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84784"/>
            <a:ext cx="7122000" cy="4771740"/>
          </a:xfrm>
        </p:spPr>
      </p:pic>
    </p:spTree>
    <p:extLst>
      <p:ext uri="{BB962C8B-B14F-4D97-AF65-F5344CB8AC3E}">
        <p14:creationId xmlns:p14="http://schemas.microsoft.com/office/powerpoint/2010/main" val="120547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SMRK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484784"/>
            <a:ext cx="2304256" cy="4663007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4"/>
            <a:ext cx="3240360" cy="4860541"/>
          </a:xfrm>
        </p:spPr>
      </p:pic>
    </p:spTree>
    <p:extLst>
      <p:ext uri="{BB962C8B-B14F-4D97-AF65-F5344CB8AC3E}">
        <p14:creationId xmlns:p14="http://schemas.microsoft.com/office/powerpoint/2010/main" val="866027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BOROVICE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34058"/>
            <a:ext cx="4038600" cy="3858247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276872"/>
            <a:ext cx="4038600" cy="2911044"/>
          </a:xfrm>
        </p:spPr>
      </p:pic>
    </p:spTree>
    <p:extLst>
      <p:ext uri="{BB962C8B-B14F-4D97-AF65-F5344CB8AC3E}">
        <p14:creationId xmlns:p14="http://schemas.microsoft.com/office/powerpoint/2010/main" val="94197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MODŘÍN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23254"/>
            <a:ext cx="4038600" cy="4479854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208" y="1600201"/>
            <a:ext cx="3313971" cy="4421088"/>
          </a:xfrm>
        </p:spPr>
      </p:pic>
    </p:spTree>
    <p:extLst>
      <p:ext uri="{BB962C8B-B14F-4D97-AF65-F5344CB8AC3E}">
        <p14:creationId xmlns:p14="http://schemas.microsoft.com/office/powerpoint/2010/main" val="4244060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JEDLE  SIBIŘSKÁ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96752"/>
            <a:ext cx="3456384" cy="5290385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276872"/>
            <a:ext cx="4203799" cy="2905876"/>
          </a:xfrm>
        </p:spPr>
      </p:pic>
    </p:spTree>
    <p:extLst>
      <p:ext uri="{BB962C8B-B14F-4D97-AF65-F5344CB8AC3E}">
        <p14:creationId xmlns:p14="http://schemas.microsoft.com/office/powerpoint/2010/main" val="31896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Použitý 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4006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list 5	</a:t>
            </a:r>
            <a:r>
              <a:rPr lang="cs-CZ" sz="2000" dirty="0" smtClean="0">
                <a:hlinkClick r:id="rId2"/>
              </a:rPr>
              <a:t>http://cs.wikipedia.org/wiki/Soubor:Vasyugan.jpg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6	</a:t>
            </a:r>
            <a:r>
              <a:rPr lang="cs-CZ" sz="2000" dirty="0" smtClean="0">
                <a:hlinkClick r:id="rId3"/>
              </a:rPr>
              <a:t>http://cs.wikipedia.org/wiki/Soubor:Alaska.jpg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7	</a:t>
            </a:r>
            <a:r>
              <a:rPr lang="cs-CZ" sz="2000" dirty="0" smtClean="0">
                <a:hlinkClick r:id="rId4"/>
              </a:rPr>
              <a:t>http://cs.wikipedia.org/wiki/Soubor:Koyukuk_River_autumn.jpg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8 	</a:t>
            </a:r>
            <a:r>
              <a:rPr lang="cs-CZ" sz="1800" dirty="0" smtClean="0">
                <a:hlinkClick r:id="rId5"/>
              </a:rPr>
              <a:t>http://cs.wikipedia.org/wiki/Soubor:Moose_in_Gros_Ventre_Campgroud_4.jpg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list 9	</a:t>
            </a:r>
            <a:r>
              <a:rPr lang="cs-CZ" sz="1800" dirty="0" smtClean="0">
                <a:hlinkClick r:id="rId6"/>
              </a:rPr>
              <a:t>http://cs.wikipedia.org/wiki/Soubor:Redwolf.jpg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list 10	</a:t>
            </a:r>
            <a:r>
              <a:rPr lang="cs-CZ" sz="1800" dirty="0" smtClean="0">
                <a:hlinkClick r:id="rId7"/>
              </a:rPr>
              <a:t>http://cs.wikipedia.org/wiki/Soubor:Lynx_lynx_poing.jpg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list 11	</a:t>
            </a:r>
            <a:r>
              <a:rPr lang="cs-CZ" sz="1800" dirty="0" smtClean="0">
                <a:hlinkClick r:id="rId8"/>
              </a:rPr>
              <a:t>http://cs.wikipedia.org/wiki/Soubor:Galemys_pyrenaicus_01_by-dpc.jpg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list 12	</a:t>
            </a:r>
            <a:r>
              <a:rPr lang="cs-CZ" sz="1800" dirty="0" smtClean="0">
                <a:hlinkClick r:id="rId9"/>
              </a:rPr>
              <a:t>http://cs.wikipedia.org/wiki/Soubor:Picea_abies_cone.jpg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hlinkClick r:id="rId10"/>
              </a:rPr>
              <a:t>http://cs.wikipedia.org/wiki/Soubor:Kuusk_Keila-Paldiski_rdt_%C3%A4%C3%A4res.jpg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list 13	</a:t>
            </a:r>
            <a:r>
              <a:rPr lang="cs-CZ" sz="1800" dirty="0" smtClean="0">
                <a:hlinkClick r:id="rId11"/>
              </a:rPr>
              <a:t>http://cs.wikipedia.org/wiki/Soubor:Pine_cones_-_Scots_Pine.jpg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>
                <a:hlinkClick r:id="rId12"/>
              </a:rPr>
              <a:t>http://cs.wikipedia.org/wiki/Soubor:Borovice_lesn%C3%AD_u_Pecky.jpg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list 14	</a:t>
            </a:r>
            <a:r>
              <a:rPr lang="cs-CZ" sz="1800" dirty="0" smtClean="0">
                <a:hlinkClick r:id="rId13"/>
              </a:rPr>
              <a:t>http://en.wikipedia.org/wiki/File:Siberian-larch.jpg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list 15	 </a:t>
            </a:r>
            <a:r>
              <a:rPr lang="cs-CZ" sz="1800" dirty="0" smtClean="0">
                <a:hlinkClick r:id="rId14"/>
              </a:rPr>
              <a:t>http://cs.wikipedia.org/wiki/Soubor:Abies_sibirica_HDR.jpg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15"/>
              </a:rPr>
              <a:t>http://cs.wikipedia.org/wiki/Soubor:Abies_alba_01.jpg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	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93425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TUNDRA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2101056"/>
            <a:ext cx="7620000" cy="3524250"/>
          </a:xfrm>
        </p:spPr>
      </p:pic>
    </p:spTree>
    <p:extLst>
      <p:ext uri="{BB962C8B-B14F-4D97-AF65-F5344CB8AC3E}">
        <p14:creationId xmlns:p14="http://schemas.microsoft.com/office/powerpoint/2010/main" val="420515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TUNDRA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3000" dirty="0" smtClean="0"/>
              <a:t>nejsevernější část Evropy, Asie, Ameriky, Grónsko</a:t>
            </a:r>
          </a:p>
          <a:p>
            <a:r>
              <a:rPr lang="cs-CZ" sz="3000" dirty="0" smtClean="0"/>
              <a:t>slovo pochází z laponštiny a znamená </a:t>
            </a:r>
            <a:r>
              <a:rPr lang="cs-CZ" sz="3000" u="sng" dirty="0" smtClean="0"/>
              <a:t>bezlesá</a:t>
            </a:r>
          </a:p>
          <a:p>
            <a:r>
              <a:rPr lang="cs-CZ" sz="3000" dirty="0" smtClean="0"/>
              <a:t>vody je dostatek, většinou v pevném skupenství</a:t>
            </a:r>
          </a:p>
          <a:p>
            <a:r>
              <a:rPr lang="cs-CZ" sz="3000" dirty="0" smtClean="0"/>
              <a:t>rostou zde mechorosty, lišejníky</a:t>
            </a:r>
          </a:p>
          <a:p>
            <a:r>
              <a:rPr lang="cs-CZ" sz="3000" dirty="0" smtClean="0"/>
              <a:t>v teplejším období  sníh krátce roztává</a:t>
            </a:r>
          </a:p>
          <a:p>
            <a:r>
              <a:rPr lang="cs-CZ" sz="3000" dirty="0" smtClean="0"/>
              <a:t>půda je po celý rok promrzlá</a:t>
            </a:r>
          </a:p>
          <a:p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502756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TUNDRA  v  létě  na Sibiři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6734" y="1600200"/>
            <a:ext cx="6870532" cy="4525963"/>
          </a:xfrm>
        </p:spPr>
      </p:pic>
    </p:spTree>
    <p:extLst>
      <p:ext uri="{BB962C8B-B14F-4D97-AF65-F5344CB8AC3E}">
        <p14:creationId xmlns:p14="http://schemas.microsoft.com/office/powerpoint/2010/main" val="154417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POLÁRNÍ  PÁS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podnebí je velmi studené, většina krajiny je po celý rok pokryta ledem</a:t>
            </a:r>
          </a:p>
          <a:p>
            <a:r>
              <a:rPr lang="cs-CZ" dirty="0" smtClean="0"/>
              <a:t>ARKTIDA – severní pól (</a:t>
            </a:r>
            <a:r>
              <a:rPr lang="cs-CZ" smtClean="0"/>
              <a:t>lední medvěd)</a:t>
            </a:r>
            <a:endParaRPr lang="cs-CZ" dirty="0" smtClean="0"/>
          </a:p>
          <a:p>
            <a:r>
              <a:rPr lang="cs-CZ" dirty="0" smtClean="0"/>
              <a:t>ANTARKTIDA – jižní pól (tučňák)</a:t>
            </a:r>
          </a:p>
          <a:p>
            <a:r>
              <a:rPr lang="cs-CZ" dirty="0" smtClean="0"/>
              <a:t>zvířata jsou velmi dobře přizpůsobena – mají hustou srst se silnou vrstvou tuku</a:t>
            </a:r>
          </a:p>
          <a:p>
            <a:r>
              <a:rPr lang="cs-CZ" dirty="0" smtClean="0"/>
              <a:t>půda je po celý rok promrzlá, krajina je pokryta ledem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1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POLÁRNÍ  PÁS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108" y="1883181"/>
            <a:ext cx="7783784" cy="3960000"/>
          </a:xfrm>
        </p:spPr>
      </p:pic>
    </p:spTree>
    <p:extLst>
      <p:ext uri="{BB962C8B-B14F-4D97-AF65-F5344CB8AC3E}">
        <p14:creationId xmlns:p14="http://schemas.microsoft.com/office/powerpoint/2010/main" val="2308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 ZÁŘ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7157541" cy="4867128"/>
          </a:xfrm>
        </p:spPr>
      </p:pic>
    </p:spTree>
    <p:extLst>
      <p:ext uri="{BB962C8B-B14F-4D97-AF65-F5344CB8AC3E}">
        <p14:creationId xmlns:p14="http://schemas.microsoft.com/office/powerpoint/2010/main" val="145002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LEDNÍ  MEDVĚD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340768"/>
            <a:ext cx="6748590" cy="5112568"/>
          </a:xfrm>
        </p:spPr>
      </p:pic>
    </p:spTree>
    <p:extLst>
      <p:ext uri="{BB962C8B-B14F-4D97-AF65-F5344CB8AC3E}">
        <p14:creationId xmlns:p14="http://schemas.microsoft.com/office/powerpoint/2010/main" val="19773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LEDNÍ  MEDVĚD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jeho játra </a:t>
            </a:r>
            <a:r>
              <a:rPr lang="cs-CZ" dirty="0" smtClean="0">
                <a:effectLst/>
              </a:rPr>
              <a:t>jsou jedovatá, obsahují příliš velké množství vitamínu A</a:t>
            </a:r>
          </a:p>
          <a:p>
            <a:r>
              <a:rPr lang="cs-CZ" dirty="0" smtClean="0"/>
              <a:t>pohybuje se rychlostí 6,5km/h, ale dokáže běžet   i 40km/h</a:t>
            </a:r>
          </a:p>
          <a:p>
            <a:r>
              <a:rPr lang="cs-CZ" dirty="0" smtClean="0">
                <a:effectLst/>
              </a:rPr>
              <a:t>uplave až 100 km bez přestávky (10km/h)</a:t>
            </a:r>
          </a:p>
          <a:p>
            <a:r>
              <a:rPr lang="cs-CZ" dirty="0" smtClean="0">
                <a:effectLst/>
              </a:rPr>
              <a:t>má černou kůži (mláďata růžovou)</a:t>
            </a:r>
          </a:p>
          <a:p>
            <a:r>
              <a:rPr lang="cs-CZ" dirty="0" smtClean="0"/>
              <a:t>mláďata se rodí holá, slepá a hluchá, jejich hmotnost je 400-900 g</a:t>
            </a:r>
          </a:p>
          <a:p>
            <a:r>
              <a:rPr lang="cs-CZ" dirty="0" smtClean="0"/>
              <a:t>loví nejčastěji tuleně a lososy</a:t>
            </a:r>
          </a:p>
          <a:p>
            <a:r>
              <a:rPr lang="cs-CZ" dirty="0" smtClean="0"/>
              <a:t>doupě tuleně najde více než  1 metr pod sněhem</a:t>
            </a:r>
          </a:p>
          <a:p>
            <a:r>
              <a:rPr lang="cs-CZ" dirty="0" smtClean="0"/>
              <a:t>velkým nebezpečím jsou pro něj mroži a kosatka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83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TUČŇÁK  CÍSAŘSKÝ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12776"/>
            <a:ext cx="4685263" cy="5065835"/>
          </a:xfrm>
        </p:spPr>
      </p:pic>
    </p:spTree>
    <p:extLst>
      <p:ext uri="{BB962C8B-B14F-4D97-AF65-F5344CB8AC3E}">
        <p14:creationId xmlns:p14="http://schemas.microsoft.com/office/powerpoint/2010/main" val="256675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TUČŇÁK  PATAGONSKÝ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96752"/>
            <a:ext cx="7272808" cy="5454606"/>
          </a:xfrm>
        </p:spPr>
      </p:pic>
    </p:spTree>
    <p:extLst>
      <p:ext uri="{BB962C8B-B14F-4D97-AF65-F5344CB8AC3E}">
        <p14:creationId xmlns:p14="http://schemas.microsoft.com/office/powerpoint/2010/main" val="227614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LIŠKA  POLÁRNÍ     letní srst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886" y="1600200"/>
            <a:ext cx="6352228" cy="4525963"/>
          </a:xfrm>
        </p:spPr>
      </p:pic>
    </p:spTree>
    <p:extLst>
      <p:ext uri="{BB962C8B-B14F-4D97-AF65-F5344CB8AC3E}">
        <p14:creationId xmlns:p14="http://schemas.microsoft.com/office/powerpoint/2010/main" val="1255230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LIŠKA  POLÁRNÍ		zimní srst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12776"/>
            <a:ext cx="6876630" cy="4856620"/>
          </a:xfrm>
        </p:spPr>
      </p:pic>
    </p:spTree>
    <p:extLst>
      <p:ext uri="{BB962C8B-B14F-4D97-AF65-F5344CB8AC3E}">
        <p14:creationId xmlns:p14="http://schemas.microsoft.com/office/powerpoint/2010/main" val="36682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SOVICE  SNĚŽNÍ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5" y="1340768"/>
            <a:ext cx="7412587" cy="5040560"/>
          </a:xfrm>
        </p:spPr>
      </p:pic>
    </p:spTree>
    <p:extLst>
      <p:ext uri="{BB962C8B-B14F-4D97-AF65-F5344CB8AC3E}">
        <p14:creationId xmlns:p14="http://schemas.microsoft.com/office/powerpoint/2010/main" val="262076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uvědomí rozdíl mezi tajgou a tundrou.</a:t>
            </a:r>
          </a:p>
          <a:p>
            <a:r>
              <a:rPr lang="cs-CZ" dirty="0" smtClean="0"/>
              <a:t>Jednotlivé oblasti mohou srovnávat, základní informace si mohou napsat do sešitů.</a:t>
            </a:r>
          </a:p>
          <a:p>
            <a:r>
              <a:rPr lang="cs-CZ" dirty="0" smtClean="0"/>
              <a:t>Tato prezentace rozšiřuje poznání žáků a </a:t>
            </a:r>
            <a:r>
              <a:rPr lang="cs-CZ" smtClean="0"/>
              <a:t>zpestřuji výuku.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004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850900"/>
          </a:xfrm>
        </p:spPr>
        <p:txBody>
          <a:bodyPr/>
          <a:lstStyle/>
          <a:p>
            <a:r>
              <a:rPr lang="cs-CZ" dirty="0" smtClean="0"/>
              <a:t>Použité 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250825" y="1125538"/>
            <a:ext cx="8713663" cy="539980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list 4 </a:t>
            </a:r>
            <a:r>
              <a:rPr lang="cs-CZ" sz="2400" dirty="0" smtClean="0">
                <a:hlinkClick r:id="rId2"/>
              </a:rPr>
              <a:t>http://cs.wikipedia.org/wiki/Soubor:Ru200008050084.jpg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list 6 http://cs.wikipedia.org/wiki/Soubor:LocationPolarRegions.png</a:t>
            </a:r>
          </a:p>
          <a:p>
            <a:pPr marL="0" indent="0">
              <a:buNone/>
            </a:pPr>
            <a:r>
              <a:rPr lang="cs-CZ" sz="2400" dirty="0" smtClean="0"/>
              <a:t>list 7	</a:t>
            </a:r>
            <a:r>
              <a:rPr lang="cs-CZ" sz="2400" dirty="0" smtClean="0">
                <a:hlinkClick r:id="rId3"/>
              </a:rPr>
              <a:t>http://cs.wikipedia.org/wiki/Soubor:Polarlicht_2.jpg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list 8	</a:t>
            </a:r>
            <a:r>
              <a:rPr lang="cs-CZ" sz="2400" dirty="0" smtClean="0">
                <a:hlinkClick r:id="rId4"/>
              </a:rPr>
              <a:t>http://cs.wikipedia.org/wiki/Soubor:AuroraB.jpg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list 9	</a:t>
            </a:r>
            <a:r>
              <a:rPr lang="cs-CZ" sz="2400" dirty="0" smtClean="0">
                <a:hlinkClick r:id="rId5"/>
              </a:rPr>
              <a:t>http://cs.wikipedia.org/wiki/Soubor:Polar_Bear_2004-11-15.jpg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list 11	</a:t>
            </a:r>
            <a:r>
              <a:rPr lang="cs-CZ" sz="2400" dirty="0" smtClean="0">
                <a:hlinkClick r:id="rId6"/>
              </a:rPr>
              <a:t>http://cs.wikipedia.org/wiki/Soubor:Harbour_seal.jpg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list 12	http://en.wikipedia.org/wiki/File:Walrus2.jpg</a:t>
            </a:r>
          </a:p>
          <a:p>
            <a:pPr marL="0" indent="0">
              <a:buNone/>
            </a:pPr>
            <a:r>
              <a:rPr lang="cs-CZ" sz="2400" dirty="0" smtClean="0"/>
              <a:t>list 13 </a:t>
            </a:r>
            <a:r>
              <a:rPr lang="cs-CZ" sz="2400" dirty="0" smtClean="0">
                <a:hlinkClick r:id="rId7"/>
              </a:rPr>
              <a:t>http://cs.wikipedia.org/wiki/Soubor:Emperor_Penguin_Manchot_empereur.jpg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list 14	 </a:t>
            </a:r>
            <a:r>
              <a:rPr lang="cs-CZ" sz="2400" dirty="0" smtClean="0">
                <a:hlinkClick r:id="rId8"/>
              </a:rPr>
              <a:t>http://cs.wikipedia.org/wiki/Soubor:Colony_of_aptenodytes_patagonicus.jpg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list 17	 </a:t>
            </a:r>
            <a:r>
              <a:rPr lang="cs-CZ" sz="2400" dirty="0" smtClean="0">
                <a:hlinkClick r:id="rId9"/>
              </a:rPr>
              <a:t>http://cs.wikipedia.org/wiki/Soubor:Harfang_en_vol_2.jpg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list 18	 http://cs.wikipedia.org/wiki/Soubor:20070818-0001-strolling_reindeer.jpg</a:t>
            </a:r>
          </a:p>
          <a:p>
            <a:pPr marL="0" indent="0">
              <a:buNone/>
            </a:pPr>
            <a:r>
              <a:rPr lang="cs-CZ" sz="2400" dirty="0" smtClean="0"/>
              <a:t>list 19	 </a:t>
            </a:r>
            <a:r>
              <a:rPr lang="cs-CZ" sz="2400" dirty="0" smtClean="0">
                <a:hlinkClick r:id="rId10"/>
              </a:rPr>
              <a:t>http://cs.wikipedia.org/wiki/Soubor:Cladonia_rangiferina.jpeg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	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152181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294</Words>
  <Application>Microsoft Office PowerPoint</Application>
  <PresentationFormat>Předvádění na obrazovce (4:3)</PresentationFormat>
  <Paragraphs>97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TAJGA</vt:lpstr>
      <vt:lpstr>TAJGA</vt:lpstr>
      <vt:lpstr>Prezentace aplikace PowerPoint</vt:lpstr>
      <vt:lpstr>Prezentace aplikace PowerPoint</vt:lpstr>
      <vt:lpstr>SIBIŘ </vt:lpstr>
      <vt:lpstr>ALJAŠKA</vt:lpstr>
      <vt:lpstr>ALJAŠKA</vt:lpstr>
      <vt:lpstr>MEDVĚD  HNĚDÝ</vt:lpstr>
      <vt:lpstr>VLK</vt:lpstr>
      <vt:lpstr>RYS  OSTROVID</vt:lpstr>
      <vt:lpstr>VYCHUCHOL</vt:lpstr>
      <vt:lpstr>SMRK</vt:lpstr>
      <vt:lpstr>BOROVICE</vt:lpstr>
      <vt:lpstr>MODŘÍN</vt:lpstr>
      <vt:lpstr>JEDLE  SIBIŘSKÁ</vt:lpstr>
      <vt:lpstr>Použitý  materiál</vt:lpstr>
      <vt:lpstr>TUNDRA</vt:lpstr>
      <vt:lpstr>TUNDRA</vt:lpstr>
      <vt:lpstr>TUNDRA  v  létě  na Sibiři</vt:lpstr>
      <vt:lpstr>POLÁRNÍ  PÁS</vt:lpstr>
      <vt:lpstr>POLÁRNÍ  PÁS</vt:lpstr>
      <vt:lpstr>POLÁRNÍ  ZÁŘ</vt:lpstr>
      <vt:lpstr>LEDNÍ  MEDVĚD</vt:lpstr>
      <vt:lpstr>LEDNÍ  MEDVĚD</vt:lpstr>
      <vt:lpstr>TUČŇÁK  CÍSAŘSKÝ</vt:lpstr>
      <vt:lpstr>TUČŇÁK  PATAGONSKÝ</vt:lpstr>
      <vt:lpstr>LIŠKA  POLÁRNÍ     letní srst</vt:lpstr>
      <vt:lpstr>LIŠKA  POLÁRNÍ  zimní srst</vt:lpstr>
      <vt:lpstr>SOVICE  SNĚŽNÍ</vt:lpstr>
      <vt:lpstr>Prezentace aplikace PowerPoint</vt:lpstr>
      <vt:lpstr>Použité  materiály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14</cp:revision>
  <dcterms:created xsi:type="dcterms:W3CDTF">2012-02-27T11:44:27Z</dcterms:created>
  <dcterms:modified xsi:type="dcterms:W3CDTF">2012-05-18T11:49:16Z</dcterms:modified>
</cp:coreProperties>
</file>