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ABEE1F-BC4B-44CB-B946-C1D8D20A93FF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93B14C-1E5A-48B3-8C42-75CB1B33666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57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38C655-3629-4669-B4F3-5A253530C4C9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30F71F-DC3F-401A-854D-16818877A5C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51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E091B3-0A5A-43CB-8F08-2902B4226C41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DB704E-46A6-4A9F-8CDE-1E324B027E5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8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6048A8-9CBF-434A-932A-EF1A0C056F4C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23191A-CCE2-48D0-9A0F-6F793AE79DC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40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EF7B65-CF08-4F53-A8F5-73566ECBC1BC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D044E6-1975-4CE8-AF34-D9FE0A17658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95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9C1742-BFD3-4443-9F7C-C2112D848E5F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6CDA36-135C-4DDE-8B17-B5B961CF0DB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4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D8AAF0-17F2-4458-8828-C2956212CE1E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6B95CF-9D99-4082-B50C-FAEF3432B2F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51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3E5DDC-300D-4003-A6D8-F273D6A7A208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340D43-E6B5-4091-871B-11B60B3DF2E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46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DE3C13-39D9-43EA-A582-B3F3F0A15684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B79610-15BE-4CDB-BDA0-09CB90843E4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14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E176EC-BB29-4AEF-8AD7-D3814FA48F2B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0D69B7-7207-4E02-B299-253612DEAB4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56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C5CAD8-3251-4038-AF55-30144B8032BE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6DACF7-AB60-4A3B-A071-87BE6379F4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9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9FA177C-BD0F-47BA-A84D-4073077E63B5}" type="datetime1">
              <a:rPr lang="cs-CZ"/>
              <a:pPr lvl="0"/>
              <a:t>18.5.2012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5F14088-689D-49D0-AA32-1DDD353BBC96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vandula-angustifoliaflowering.JPG" TargetMode="External"/><Relationship Id="rId13" Type="http://schemas.openxmlformats.org/officeDocument/2006/relationships/hyperlink" Target="http://cs.wikipedia.org/wiki/Soubor:Cedrus_libani_by_Line1.jpg" TargetMode="External"/><Relationship Id="rId18" Type="http://schemas.openxmlformats.org/officeDocument/2006/relationships/hyperlink" Target="http://cs.wikipedia.org/wiki/Soubor:Mouflon_2.jpg" TargetMode="External"/><Relationship Id="rId3" Type="http://schemas.openxmlformats.org/officeDocument/2006/relationships/hyperlink" Target="http://cs.wikipedia.org/wiki/Soubor:Olea_europaea_M_1.jpg" TargetMode="External"/><Relationship Id="rId7" Type="http://schemas.openxmlformats.org/officeDocument/2006/relationships/hyperlink" Target="http://cs.wikipedia.org/wiki/Soubor:Fig.jpg" TargetMode="External"/><Relationship Id="rId12" Type="http://schemas.openxmlformats.org/officeDocument/2006/relationships/hyperlink" Target="http://cs.wikipedia.org/wiki/Soubor:Cipresso.JPG" TargetMode="External"/><Relationship Id="rId17" Type="http://schemas.openxmlformats.org/officeDocument/2006/relationships/hyperlink" Target="http://en.wikipedia.org/wiki/File:Chroicocephalus_ridibundus_(summer).jpg" TargetMode="External"/><Relationship Id="rId2" Type="http://schemas.openxmlformats.org/officeDocument/2006/relationships/hyperlink" Target="http://cs.wikipedia.org/wiki/Soubor:Subtropical.png" TargetMode="External"/><Relationship Id="rId16" Type="http://schemas.openxmlformats.org/officeDocument/2006/relationships/hyperlink" Target="http://cs.wikipedia.org/wiki/Soubor:Black-headed_Gull-Mindaugas_Urbonas-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ig_interior.jpg" TargetMode="External"/><Relationship Id="rId11" Type="http://schemas.openxmlformats.org/officeDocument/2006/relationships/hyperlink" Target="http://cs.wikipedia.org/wiki/Soubor:Cupressus_funebris_02.jpg" TargetMode="External"/><Relationship Id="rId5" Type="http://schemas.openxmlformats.org/officeDocument/2006/relationships/hyperlink" Target="http://cs.wikipedia.org/wiki/Soubor:Ficus_carica_01_by_Line1.jpg" TargetMode="External"/><Relationship Id="rId15" Type="http://schemas.openxmlformats.org/officeDocument/2006/relationships/hyperlink" Target="http://cs.wikipedia.org/wiki/Soubor:Kangaroo_Sign_at_Stuart_Highway.jpg" TargetMode="External"/><Relationship Id="rId10" Type="http://schemas.openxmlformats.org/officeDocument/2006/relationships/hyperlink" Target="http://cs.wikipedia.org/wiki/Soubor:Rosemary-spice.jpg" TargetMode="External"/><Relationship Id="rId19" Type="http://schemas.openxmlformats.org/officeDocument/2006/relationships/hyperlink" Target="http://cs.wikipedia.org/wiki/Soubor:Golden_Jackal_sa02.jpg" TargetMode="External"/><Relationship Id="rId4" Type="http://schemas.openxmlformats.org/officeDocument/2006/relationships/hyperlink" Target="http://cs.wikipedia.org/wiki/Soubor:Olea_europaea_g2.jpg" TargetMode="External"/><Relationship Id="rId9" Type="http://schemas.openxmlformats.org/officeDocument/2006/relationships/hyperlink" Target="http://cs.wikipedia.org/wiki/Soubor:Rosemary_bush.jpg" TargetMode="External"/><Relationship Id="rId14" Type="http://schemas.openxmlformats.org/officeDocument/2006/relationships/hyperlink" Target="http://cs.wikipedia.org/wiki/Soubor:Kangaroo_and_joey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SUBTROPICKÝ  PÁS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VY_32_INOVACE_XVII-C-17</a:t>
            </a:r>
            <a:endParaRPr lang="cs-CZ" sz="2400" b="1" dirty="0" smtClean="0"/>
          </a:p>
          <a:p>
            <a:pPr algn="ctr">
              <a:spcBef>
                <a:spcPct val="50000"/>
              </a:spcBef>
            </a:pPr>
            <a:endParaRPr lang="cs-CZ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SUBTROPICKÝ   PÁS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556791"/>
            <a:ext cx="8229600" cy="4569367"/>
          </a:xfrm>
        </p:spPr>
        <p:txBody>
          <a:bodyPr/>
          <a:lstStyle/>
          <a:p>
            <a:pPr lvl="0"/>
            <a:r>
              <a:rPr lang="cs-CZ" dirty="0">
                <a:latin typeface="Arial" pitchFamily="34"/>
                <a:cs typeface="Arial" pitchFamily="34"/>
              </a:rPr>
              <a:t>léto je teplejší než u nás a zima je mírnější, krátká a sněží jen málokdy</a:t>
            </a:r>
          </a:p>
          <a:p>
            <a:pPr lvl="0"/>
            <a:r>
              <a:rPr lang="cs-CZ" dirty="0">
                <a:latin typeface="Arial" pitchFamily="34"/>
                <a:cs typeface="Arial" pitchFamily="34"/>
              </a:rPr>
              <a:t>velmi příznivé podmínky pro zemědělství</a:t>
            </a:r>
          </a:p>
          <a:p>
            <a:pPr lvl="0"/>
            <a:r>
              <a:rPr lang="cs-CZ" dirty="0">
                <a:latin typeface="Arial" pitchFamily="34"/>
                <a:cs typeface="Arial" pitchFamily="34"/>
              </a:rPr>
              <a:t>Itálie, Chorvatsko, Španělsko</a:t>
            </a:r>
          </a:p>
          <a:p>
            <a:pPr lvl="0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SUBTROPICKÝ   PÁS</a:t>
            </a:r>
            <a:endParaRPr lang="cs-CZ" b="1">
              <a:effectLst>
                <a:outerShdw dist="38096" dir="2700000">
                  <a:srgbClr val="000000"/>
                </a:outerShdw>
              </a:effectLst>
              <a:latin typeface="Arial" pitchFamily="34"/>
              <a:cs typeface="Arial" pitchFamily="34"/>
            </a:endParaRPr>
          </a:p>
        </p:txBody>
      </p:sp>
      <p:pic>
        <p:nvPicPr>
          <p:cNvPr id="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0" y="1700811"/>
            <a:ext cx="7853406" cy="3632197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OLIVOVNÍK</a:t>
            </a:r>
          </a:p>
        </p:txBody>
      </p:sp>
      <p:pic>
        <p:nvPicPr>
          <p:cNvPr id="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268757"/>
            <a:ext cx="6617704" cy="496328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OLIVOVNÍK</a:t>
            </a:r>
            <a:endParaRPr lang="cs-CZ"/>
          </a:p>
        </p:txBody>
      </p:sp>
      <p:sp>
        <p:nvSpPr>
          <p:cNvPr id="3" name="Zástupný symbol pro text 7"/>
          <p:cNvSpPr txBox="1">
            <a:spLocks noGrp="1"/>
          </p:cNvSpPr>
          <p:nvPr>
            <p:ph type="body" idx="1"/>
          </p:nvPr>
        </p:nvSpPr>
        <p:spPr/>
        <p:txBody>
          <a:bodyPr anchorCtr="1"/>
          <a:lstStyle/>
          <a:p>
            <a:pPr lvl="0" algn="ctr"/>
            <a:r>
              <a:rPr lang="cs-CZ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</a:rPr>
              <a:t>KVĚT</a:t>
            </a:r>
          </a:p>
        </p:txBody>
      </p:sp>
      <p:pic>
        <p:nvPicPr>
          <p:cNvPr id="4" name="Zástupný symbol pro obsah 6"/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251524" y="2276874"/>
            <a:ext cx="4219187" cy="3168350"/>
          </a:xfrm>
        </p:spPr>
      </p:pic>
      <p:sp>
        <p:nvSpPr>
          <p:cNvPr id="5" name="Zástupný symbol pro text 8"/>
          <p:cNvSpPr txBox="1">
            <a:spLocks noGrp="1"/>
          </p:cNvSpPr>
          <p:nvPr>
            <p:ph type="body" idx="3"/>
          </p:nvPr>
        </p:nvSpPr>
        <p:spPr/>
        <p:txBody>
          <a:bodyPr anchorCtr="1"/>
          <a:lstStyle/>
          <a:p>
            <a:pPr lvl="0" algn="ctr"/>
            <a:r>
              <a:rPr lang="cs-CZ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</a:rPr>
              <a:t>OLIVY</a:t>
            </a:r>
          </a:p>
        </p:txBody>
      </p:sp>
      <p:pic>
        <p:nvPicPr>
          <p:cNvPr id="6" name="Zástupný symbol pro obsah 10"/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4572000" y="2276874"/>
            <a:ext cx="4135346" cy="3096341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1" y="260649"/>
            <a:ext cx="4731992" cy="6309323"/>
          </a:xfrm>
        </p:spPr>
      </p:pic>
      <p:sp>
        <p:nvSpPr>
          <p:cNvPr id="3" name="Nadpis 11"/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r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	FÍKOVNÍK  SMOKVOŇ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FÍKOVNÍK  SMOKVOŇ</a:t>
            </a:r>
            <a:endParaRPr lang="cs-CZ"/>
          </a:p>
        </p:txBody>
      </p:sp>
      <p:pic>
        <p:nvPicPr>
          <p:cNvPr id="3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5" y="1988838"/>
            <a:ext cx="4237283" cy="3297500"/>
          </a:xfrm>
        </p:spPr>
      </p:pic>
      <p:pic>
        <p:nvPicPr>
          <p:cNvPr id="4" name="Zástupný symbol pro obsah 7"/>
          <p:cNvPicPr>
            <a:picLocks noGrp="1" noChangeAspect="1"/>
          </p:cNvPicPr>
          <p:nvPr>
            <p:ph idx="2"/>
          </p:nvPr>
        </p:nvPicPr>
        <p:blipFill>
          <a:blip r:embed="rId3"/>
          <a:stretch>
            <a:fillRect/>
          </a:stretch>
        </p:blipFill>
        <p:spPr>
          <a:xfrm>
            <a:off x="4572000" y="2060847"/>
            <a:ext cx="4224701" cy="3168524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LEVANDULE</a:t>
            </a:r>
          </a:p>
        </p:txBody>
      </p:sp>
      <p:pic>
        <p:nvPicPr>
          <p:cNvPr id="3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3" y="1340766"/>
            <a:ext cx="7344817" cy="5288267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ROZMARÝN</a:t>
            </a:r>
          </a:p>
        </p:txBody>
      </p:sp>
      <p:pic>
        <p:nvPicPr>
          <p:cNvPr id="3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5" y="1196748"/>
            <a:ext cx="4315090" cy="2880323"/>
          </a:xfrm>
        </p:spPr>
      </p:pic>
      <p:pic>
        <p:nvPicPr>
          <p:cNvPr id="4" name="Zástupný symbol pro obsah 7"/>
          <p:cNvPicPr>
            <a:picLocks noGrp="1" noChangeAspect="1"/>
          </p:cNvPicPr>
          <p:nvPr>
            <p:ph idx="2"/>
          </p:nvPr>
        </p:nvPicPr>
        <p:blipFill>
          <a:blip r:embed="rId3"/>
          <a:stretch>
            <a:fillRect/>
          </a:stretch>
        </p:blipFill>
        <p:spPr>
          <a:xfrm>
            <a:off x="4716017" y="3933053"/>
            <a:ext cx="4161187" cy="230426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94126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CYPRIŠ</a:t>
            </a:r>
          </a:p>
        </p:txBody>
      </p:sp>
      <p:pic>
        <p:nvPicPr>
          <p:cNvPr id="3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1" y="1124739"/>
            <a:ext cx="3888431" cy="5519364"/>
          </a:xfrm>
        </p:spPr>
      </p:pic>
      <p:pic>
        <p:nvPicPr>
          <p:cNvPr id="4" name="Zástupný symbol pro obsah 10"/>
          <p:cNvPicPr>
            <a:picLocks noGrp="1" noChangeAspect="1"/>
          </p:cNvPicPr>
          <p:nvPr>
            <p:ph idx="2"/>
          </p:nvPr>
        </p:nvPicPr>
        <p:blipFill>
          <a:blip r:embed="rId3"/>
          <a:stretch>
            <a:fillRect/>
          </a:stretch>
        </p:blipFill>
        <p:spPr>
          <a:xfrm>
            <a:off x="4788027" y="1124739"/>
            <a:ext cx="4104458" cy="547261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CEDR   LIBANONSKÝ</a:t>
            </a:r>
          </a:p>
        </p:txBody>
      </p:sp>
      <p:pic>
        <p:nvPicPr>
          <p:cNvPr id="3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57" y="1052739"/>
            <a:ext cx="4104458" cy="547261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l"/>
            <a:r>
              <a:rPr lang="cs-CZ" b="1" dirty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	KLOKAN	</a:t>
            </a:r>
            <a:r>
              <a:rPr lang="cs-CZ" b="1" dirty="0" smtClean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OBROVSKÝ</a:t>
            </a:r>
            <a:endParaRPr lang="cs-CZ" b="1" dirty="0">
              <a:solidFill>
                <a:srgbClr val="FF0000"/>
              </a:solidFill>
              <a:effectLst>
                <a:outerShdw dist="38096" dir="2700000">
                  <a:srgbClr val="000000"/>
                </a:outerShdw>
              </a:effectLst>
              <a:latin typeface="Arial" pitchFamily="34"/>
              <a:cs typeface="Arial" pitchFamily="34"/>
            </a:endParaRPr>
          </a:p>
        </p:txBody>
      </p:sp>
      <p:pic>
        <p:nvPicPr>
          <p:cNvPr id="3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0" y="1340766"/>
            <a:ext cx="3528395" cy="5292592"/>
          </a:xfrm>
        </p:spPr>
      </p:pic>
      <p:pic>
        <p:nvPicPr>
          <p:cNvPr id="4" name="Zástupný symbol pro obsah 9"/>
          <p:cNvPicPr>
            <a:picLocks noGrp="1" noChangeAspect="1"/>
          </p:cNvPicPr>
          <p:nvPr>
            <p:ph idx="2"/>
          </p:nvPr>
        </p:nvPicPr>
        <p:blipFill>
          <a:blip r:embed="rId3"/>
          <a:stretch>
            <a:fillRect/>
          </a:stretch>
        </p:blipFill>
        <p:spPr>
          <a:xfrm>
            <a:off x="4788027" y="1340766"/>
            <a:ext cx="3960440" cy="528058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RACEK   CHECHTAVÝ</a:t>
            </a:r>
          </a:p>
        </p:txBody>
      </p:sp>
      <p:sp>
        <p:nvSpPr>
          <p:cNvPr id="3" name="Zástupný symbol pro text 7"/>
          <p:cNvSpPr txBox="1">
            <a:spLocks noGrp="1"/>
          </p:cNvSpPr>
          <p:nvPr>
            <p:ph type="body" idx="1"/>
          </p:nvPr>
        </p:nvSpPr>
        <p:spPr/>
        <p:txBody>
          <a:bodyPr anchorCtr="1"/>
          <a:lstStyle/>
          <a:p>
            <a:pPr lvl="0" algn="ctr"/>
            <a:r>
              <a:rPr lang="cs-CZ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</a:rPr>
              <a:t>V LÉTĚ</a:t>
            </a:r>
          </a:p>
        </p:txBody>
      </p:sp>
      <p:sp>
        <p:nvSpPr>
          <p:cNvPr id="4" name="Zástupný symbol pro text 8"/>
          <p:cNvSpPr txBox="1">
            <a:spLocks noGrp="1"/>
          </p:cNvSpPr>
          <p:nvPr>
            <p:ph type="body" idx="3"/>
          </p:nvPr>
        </p:nvSpPr>
        <p:spPr/>
        <p:txBody>
          <a:bodyPr anchorCtr="1"/>
          <a:lstStyle/>
          <a:p>
            <a:pPr lvl="0" algn="ctr"/>
            <a:r>
              <a:rPr lang="cs-CZ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</a:rPr>
              <a:t>V ZIMĚ</a:t>
            </a:r>
          </a:p>
        </p:txBody>
      </p:sp>
      <p:pic>
        <p:nvPicPr>
          <p:cNvPr id="5" name="Zástupný symbol pro obsah 10"/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4644009" y="2492892"/>
            <a:ext cx="4323228" cy="3242416"/>
          </a:xfrm>
        </p:spPr>
      </p:pic>
      <p:pic>
        <p:nvPicPr>
          <p:cNvPr id="6" name="Zástupný symbol pro obsah 12"/>
          <p:cNvPicPr>
            <a:picLocks noGrp="1" noChangeAspect="1"/>
          </p:cNvPicPr>
          <p:nvPr>
            <p:ph idx="4"/>
          </p:nvPr>
        </p:nvPicPr>
        <p:blipFill>
          <a:blip r:embed="rId3"/>
          <a:stretch>
            <a:fillRect/>
          </a:stretch>
        </p:blipFill>
        <p:spPr>
          <a:xfrm>
            <a:off x="107506" y="2492892"/>
            <a:ext cx="4322286" cy="324035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6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MUFLON</a:t>
            </a:r>
          </a:p>
        </p:txBody>
      </p:sp>
      <p:pic>
        <p:nvPicPr>
          <p:cNvPr id="3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268757"/>
            <a:ext cx="6912772" cy="516729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ŠAKAL</a:t>
            </a:r>
          </a:p>
        </p:txBody>
      </p:sp>
      <p:pic>
        <p:nvPicPr>
          <p:cNvPr id="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6" y="1268757"/>
            <a:ext cx="7668853" cy="511256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seznámí s hlavními obyvateli subtropického pásu.</a:t>
            </a:r>
          </a:p>
          <a:p>
            <a:r>
              <a:rPr lang="cs-CZ" dirty="0" smtClean="0"/>
              <a:t>Mohou si také zopakovat hlavní představitele rostlinné říše.</a:t>
            </a:r>
          </a:p>
          <a:p>
            <a:r>
              <a:rPr lang="cs-CZ" dirty="0" smtClean="0"/>
              <a:t>Prezentace poskytuje žákům základní informace o podnebném pásu a dává informace do </a:t>
            </a:r>
            <a:r>
              <a:rPr lang="cs-CZ" smtClean="0"/>
              <a:t>širších souvislostí.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86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1" y="260649"/>
            <a:ext cx="8229600" cy="432044"/>
          </a:xfrm>
        </p:spPr>
        <p:txBody>
          <a:bodyPr/>
          <a:lstStyle/>
          <a:p>
            <a:pPr lvl="0"/>
            <a:r>
              <a:rPr lang="cs-CZ" sz="4000"/>
              <a:t>Použité materiály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764703"/>
            <a:ext cx="8363276" cy="5688628"/>
          </a:xfrm>
        </p:spPr>
        <p:txBody>
          <a:bodyPr/>
          <a:lstStyle/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3	</a:t>
            </a:r>
            <a:r>
              <a:rPr lang="cs-CZ" sz="1200">
                <a:latin typeface="Arial" pitchFamily="34"/>
                <a:cs typeface="Arial" pitchFamily="34"/>
                <a:hlinkClick r:id="rId2"/>
              </a:rPr>
              <a:t>http://cs.wikipedia.org/wiki/Soubor:Subtropical.png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5	</a:t>
            </a:r>
            <a:r>
              <a:rPr lang="cs-CZ" sz="1200">
                <a:latin typeface="Arial" pitchFamily="34"/>
                <a:cs typeface="Arial" pitchFamily="34"/>
                <a:hlinkClick r:id="rId3"/>
              </a:rPr>
              <a:t>http://cs.wikipedia.org/wiki/Soubor:Olea_europaea_M_1.jpg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</a:t>
            </a:r>
            <a:r>
              <a:rPr lang="cs-CZ" sz="1200">
                <a:latin typeface="Arial" pitchFamily="34"/>
                <a:cs typeface="Arial" pitchFamily="34"/>
                <a:hlinkClick r:id="rId4"/>
              </a:rPr>
              <a:t>http://cs.wikipedia.org/wiki/Soubor:Olea_europaea_g2.jpg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6	</a:t>
            </a:r>
            <a:r>
              <a:rPr lang="cs-CZ" sz="1200">
                <a:latin typeface="Arial" pitchFamily="34"/>
                <a:cs typeface="Arial" pitchFamily="34"/>
                <a:hlinkClick r:id="rId5"/>
              </a:rPr>
              <a:t>http://cs.wikipedia.org/wiki/Soubor:Ficus_carica_01_by_Line1.jpg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7	</a:t>
            </a:r>
            <a:r>
              <a:rPr lang="cs-CZ" sz="1200">
                <a:latin typeface="Arial" pitchFamily="34"/>
                <a:cs typeface="Arial" pitchFamily="34"/>
                <a:hlinkClick r:id="rId6"/>
              </a:rPr>
              <a:t>http://cs.wikipedia.org/wiki/Soubor:Fig_interior.jpg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</a:t>
            </a:r>
            <a:r>
              <a:rPr lang="cs-CZ" sz="1200">
                <a:latin typeface="Arial" pitchFamily="34"/>
                <a:cs typeface="Arial" pitchFamily="34"/>
                <a:hlinkClick r:id="rId7"/>
              </a:rPr>
              <a:t>http://cs.wikipedia.org/wiki/Soubor:Fig.jpg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8 	</a:t>
            </a:r>
            <a:r>
              <a:rPr lang="cs-CZ" sz="1200">
                <a:latin typeface="Arial" pitchFamily="34"/>
                <a:cs typeface="Arial" pitchFamily="34"/>
                <a:hlinkClick r:id="rId8"/>
              </a:rPr>
              <a:t>http://cs.wikipedia.org/wiki/Soubor:Lavandula-angustifoliaflowering.JPG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9	 </a:t>
            </a:r>
            <a:r>
              <a:rPr lang="cs-CZ" sz="1200">
                <a:latin typeface="Arial" pitchFamily="34"/>
                <a:cs typeface="Arial" pitchFamily="34"/>
                <a:hlinkClick r:id="rId9"/>
              </a:rPr>
              <a:t>http://cs.wikipedia.org/wiki/Soubor:Rosemary_bush.jpg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 </a:t>
            </a:r>
            <a:r>
              <a:rPr lang="cs-CZ" sz="1200">
                <a:latin typeface="Arial" pitchFamily="34"/>
                <a:cs typeface="Arial" pitchFamily="34"/>
                <a:hlinkClick r:id="rId10"/>
              </a:rPr>
              <a:t>http://cs.wikipedia.org/wiki/Soubor:Rosemary-spice.jpg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10	 </a:t>
            </a:r>
            <a:r>
              <a:rPr lang="cs-CZ" sz="1200">
                <a:latin typeface="Arial" pitchFamily="34"/>
                <a:cs typeface="Arial" pitchFamily="34"/>
                <a:hlinkClick r:id="rId11"/>
              </a:rPr>
              <a:t>http://cs.wikipedia.org/wiki/Soubor:Cupressus_funebris_02.jpg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 </a:t>
            </a:r>
            <a:r>
              <a:rPr lang="cs-CZ" sz="1200">
                <a:latin typeface="Arial" pitchFamily="34"/>
                <a:cs typeface="Arial" pitchFamily="34"/>
                <a:hlinkClick r:id="rId12"/>
              </a:rPr>
              <a:t>http://cs.wikipedia.org/wiki/Soubor:Cipresso.JPG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11	 </a:t>
            </a:r>
            <a:r>
              <a:rPr lang="cs-CZ" sz="1200">
                <a:latin typeface="Arial" pitchFamily="34"/>
                <a:cs typeface="Arial" pitchFamily="34"/>
                <a:hlinkClick r:id="rId13"/>
              </a:rPr>
              <a:t>http://cs.wikipedia.org/wiki/Soubor:Cedrus_libani_by_Line1.jpg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12	 </a:t>
            </a:r>
            <a:r>
              <a:rPr lang="cs-CZ" sz="1200">
                <a:latin typeface="Arial" pitchFamily="34"/>
                <a:cs typeface="Arial" pitchFamily="34"/>
                <a:hlinkClick r:id="rId14"/>
              </a:rPr>
              <a:t>http://cs.wikipedia.org/wiki/Soubor:Kangaroo_and_joey05.jpg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 </a:t>
            </a:r>
            <a:r>
              <a:rPr lang="cs-CZ" sz="1200">
                <a:latin typeface="Arial" pitchFamily="34"/>
                <a:cs typeface="Arial" pitchFamily="34"/>
                <a:hlinkClick r:id="rId15"/>
              </a:rPr>
              <a:t>http://cs.wikipedia.org/wiki/Soubor:Kangaroo_Sign_at_Stuart_Highway.jpg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13	 </a:t>
            </a:r>
            <a:r>
              <a:rPr lang="cs-CZ" sz="1200">
                <a:latin typeface="Arial" pitchFamily="34"/>
                <a:cs typeface="Arial" pitchFamily="34"/>
                <a:hlinkClick r:id="rId16"/>
              </a:rPr>
              <a:t>http://cs.wikipedia.org/wiki/Soubor:Black-headed_Gull-Mindaugas_Urbonas-8.jpg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	 </a:t>
            </a:r>
            <a:r>
              <a:rPr lang="cs-CZ" sz="1200">
                <a:latin typeface="Arial" pitchFamily="34"/>
                <a:cs typeface="Arial" pitchFamily="34"/>
                <a:hlinkClick r:id="rId17"/>
              </a:rPr>
              <a:t>http://en.wikipedia.org/wiki/File:Chroicocephalus_ridibundus_(summer).jpg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 14	 </a:t>
            </a:r>
            <a:r>
              <a:rPr lang="cs-CZ" sz="1200">
                <a:latin typeface="Arial" pitchFamily="34"/>
                <a:cs typeface="Arial" pitchFamily="34"/>
                <a:hlinkClick r:id="rId18"/>
              </a:rPr>
              <a:t>http://cs.wikipedia.org/wiki/Soubor:Mouflon_2.jpg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r>
              <a:rPr lang="cs-CZ" sz="1200">
                <a:latin typeface="Arial" pitchFamily="34"/>
                <a:cs typeface="Arial" pitchFamily="34"/>
              </a:rPr>
              <a:t>list 15	 </a:t>
            </a:r>
            <a:r>
              <a:rPr lang="cs-CZ" sz="1200">
                <a:latin typeface="Arial" pitchFamily="34"/>
                <a:cs typeface="Arial" pitchFamily="34"/>
                <a:hlinkClick r:id="rId19"/>
              </a:rPr>
              <a:t>http://cs.wikipedia.org/wiki/Soubor:Golden_Jackal_sa02.jpg</a:t>
            </a:r>
            <a:endParaRPr lang="cs-CZ" sz="12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200"/>
              </a:spcBef>
              <a:buNone/>
            </a:pPr>
            <a:endParaRPr lang="cs-CZ" sz="1000"/>
          </a:p>
          <a:p>
            <a:pPr marL="0" lvl="0" indent="0">
              <a:lnSpc>
                <a:spcPct val="80000"/>
              </a:lnSpc>
              <a:spcBef>
                <a:spcPts val="200"/>
              </a:spcBef>
              <a:buNone/>
            </a:pPr>
            <a:endParaRPr lang="cs-CZ" sz="7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300"/>
              </a:spcBef>
              <a:buNone/>
            </a:pPr>
            <a:endParaRPr lang="cs-CZ" sz="14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endParaRPr lang="cs-CZ" sz="500"/>
          </a:p>
          <a:p>
            <a:pPr marL="0" lvl="0" indent="0">
              <a:lnSpc>
                <a:spcPct val="80000"/>
              </a:lnSpc>
              <a:spcBef>
                <a:spcPts val="100"/>
              </a:spcBef>
              <a:buNone/>
            </a:pPr>
            <a:r>
              <a:rPr lang="cs-CZ" sz="500"/>
              <a:t>	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92</Words>
  <Application>Microsoft Office PowerPoint</Application>
  <PresentationFormat>Předvádění na obrazovce (4:3)</PresentationFormat>
  <Paragraphs>58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SUBTROPICKÝ  PÁS</vt:lpstr>
      <vt:lpstr>SUBTROPICKÝ   PÁS</vt:lpstr>
      <vt:lpstr>SUBTROPICKÝ   PÁS</vt:lpstr>
      <vt:lpstr>OLIVOVNÍK</vt:lpstr>
      <vt:lpstr>OLIVOVNÍK</vt:lpstr>
      <vt:lpstr> FÍKOVNÍK  SMOKVOŇ</vt:lpstr>
      <vt:lpstr>FÍKOVNÍK  SMOKVOŇ</vt:lpstr>
      <vt:lpstr>LEVANDULE</vt:lpstr>
      <vt:lpstr>ROZMARÝN</vt:lpstr>
      <vt:lpstr>CYPRIŠ</vt:lpstr>
      <vt:lpstr>CEDR   LIBANONSKÝ</vt:lpstr>
      <vt:lpstr> KLOKAN OBROVSKÝ</vt:lpstr>
      <vt:lpstr>RACEK   CHECHTAVÝ</vt:lpstr>
      <vt:lpstr>MUFLON</vt:lpstr>
      <vt:lpstr>ŠAKAL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13</cp:revision>
  <dcterms:created xsi:type="dcterms:W3CDTF">2012-02-27T10:04:47Z</dcterms:created>
  <dcterms:modified xsi:type="dcterms:W3CDTF">2012-05-18T11:49:26Z</dcterms:modified>
</cp:coreProperties>
</file>