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1"/>
  </p:notesMasterIdLst>
  <p:sldIdLst>
    <p:sldId id="256" r:id="rId2"/>
    <p:sldId id="280" r:id="rId3"/>
    <p:sldId id="257" r:id="rId4"/>
    <p:sldId id="258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81" r:id="rId23"/>
    <p:sldId id="282" r:id="rId24"/>
    <p:sldId id="277" r:id="rId25"/>
    <p:sldId id="278" r:id="rId26"/>
    <p:sldId id="283" r:id="rId27"/>
    <p:sldId id="279" r:id="rId28"/>
    <p:sldId id="284" r:id="rId29"/>
    <p:sldId id="259" r:id="rId3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98969EA-EBEB-4A58-9EDB-C26C17B10F00}" type="datetimeFigureOut">
              <a:rPr lang="cs-CZ" smtClean="0"/>
              <a:t>28.10.2012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BD49BC-5D5F-4052-9932-8DEE37A7DB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37521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BD49BC-5D5F-4052-9932-8DEE37A7DB80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53848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4276E-52FD-467D-9905-40E36A601800}" type="datetimeFigureOut">
              <a:rPr lang="cs-CZ" smtClean="0"/>
              <a:t>28.10.2012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C14574-DD63-422F-A3D4-0F1E5A30066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93373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4276E-52FD-467D-9905-40E36A601800}" type="datetimeFigureOut">
              <a:rPr lang="cs-CZ" smtClean="0"/>
              <a:t>28.10.2012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C14574-DD63-422F-A3D4-0F1E5A30066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81875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4276E-52FD-467D-9905-40E36A601800}" type="datetimeFigureOut">
              <a:rPr lang="cs-CZ" smtClean="0"/>
              <a:t>28.10.2012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C14574-DD63-422F-A3D4-0F1E5A30066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47231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4276E-52FD-467D-9905-40E36A601800}" type="datetimeFigureOut">
              <a:rPr lang="cs-CZ" smtClean="0"/>
              <a:t>28.10.2012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C14574-DD63-422F-A3D4-0F1E5A30066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37871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4276E-52FD-467D-9905-40E36A601800}" type="datetimeFigureOut">
              <a:rPr lang="cs-CZ" smtClean="0"/>
              <a:t>28.10.2012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C14574-DD63-422F-A3D4-0F1E5A30066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89596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4276E-52FD-467D-9905-40E36A601800}" type="datetimeFigureOut">
              <a:rPr lang="cs-CZ" smtClean="0"/>
              <a:t>28.10.2012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C14574-DD63-422F-A3D4-0F1E5A30066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80379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4276E-52FD-467D-9905-40E36A601800}" type="datetimeFigureOut">
              <a:rPr lang="cs-CZ" smtClean="0"/>
              <a:t>28.10.2012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C14574-DD63-422F-A3D4-0F1E5A30066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47512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4276E-52FD-467D-9905-40E36A601800}" type="datetimeFigureOut">
              <a:rPr lang="cs-CZ" smtClean="0"/>
              <a:t>28.10.2012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C14574-DD63-422F-A3D4-0F1E5A30066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85878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4276E-52FD-467D-9905-40E36A601800}" type="datetimeFigureOut">
              <a:rPr lang="cs-CZ" smtClean="0"/>
              <a:t>28.10.2012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C14574-DD63-422F-A3D4-0F1E5A30066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82852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4276E-52FD-467D-9905-40E36A601800}" type="datetimeFigureOut">
              <a:rPr lang="cs-CZ" smtClean="0"/>
              <a:t>28.10.2012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C14574-DD63-422F-A3D4-0F1E5A30066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56631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4276E-52FD-467D-9905-40E36A601800}" type="datetimeFigureOut">
              <a:rPr lang="cs-CZ" smtClean="0"/>
              <a:t>28.10.2012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C14574-DD63-422F-A3D4-0F1E5A30066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64309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14276E-52FD-467D-9905-40E36A601800}" type="datetimeFigureOut">
              <a:rPr lang="cs-CZ" smtClean="0"/>
              <a:t>28.10.2012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C14574-DD63-422F-A3D4-0F1E5A30066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24008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Parasol-1.jpg" TargetMode="External"/><Relationship Id="rId13" Type="http://schemas.openxmlformats.org/officeDocument/2006/relationships/hyperlink" Target="http://cs.wikipedia.org/wiki/Soubor:Suillus_grevillei_LC0109.jpg" TargetMode="External"/><Relationship Id="rId18" Type="http://schemas.openxmlformats.org/officeDocument/2006/relationships/hyperlink" Target="http://cs.wikipedia.org/wiki/Soubor:Riesenbovist_Oberseite.JPG" TargetMode="External"/><Relationship Id="rId3" Type="http://schemas.openxmlformats.org/officeDocument/2006/relationships/hyperlink" Target="http://cs.wikipedia.org/wiki/Soubor:Tylopilus_felleus.jpeg" TargetMode="External"/><Relationship Id="rId21" Type="http://schemas.openxmlformats.org/officeDocument/2006/relationships/hyperlink" Target="http://cs.wikipedia.org/wiki/Soubor:Italy_Regions_Piedmont_Map.png" TargetMode="External"/><Relationship Id="rId7" Type="http://schemas.openxmlformats.org/officeDocument/2006/relationships/hyperlink" Target="http://cs.wikipedia.org/wiki/Soubor:Koz%C3%A1k_habrov%C3%BD1.jpg" TargetMode="External"/><Relationship Id="rId12" Type="http://schemas.openxmlformats.org/officeDocument/2006/relationships/hyperlink" Target="http://cs.wikipedia.org/wiki/Soubor:Leccinum_vulpinum1.jpg" TargetMode="External"/><Relationship Id="rId17" Type="http://schemas.openxmlformats.org/officeDocument/2006/relationships/hyperlink" Target="http://cs.wikipedia.org/wiki/Soubor:Amanita_citrina_PL.jpg" TargetMode="External"/><Relationship Id="rId2" Type="http://schemas.openxmlformats.org/officeDocument/2006/relationships/hyperlink" Target="http://cs.wikipedia.org/wiki/Soubor:Boletus_pinophilus.jpg" TargetMode="External"/><Relationship Id="rId16" Type="http://schemas.openxmlformats.org/officeDocument/2006/relationships/hyperlink" Target="http://cs.wikipedia.org/wiki/Soubor:Amanita_phalloides_1.JPG" TargetMode="External"/><Relationship Id="rId20" Type="http://schemas.openxmlformats.org/officeDocument/2006/relationships/hyperlink" Target="http://cs.wikipedia.org/wiki/Soubor:Truffle_4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n.wikipedia.org/wiki/File:Birkenpilz01.jpg" TargetMode="External"/><Relationship Id="rId11" Type="http://schemas.openxmlformats.org/officeDocument/2006/relationships/hyperlink" Target="http://cs.wikipedia.org/wiki/Soubor:Leccinum_versipelle.jpg" TargetMode="External"/><Relationship Id="rId5" Type="http://schemas.openxmlformats.org/officeDocument/2006/relationships/hyperlink" Target="http://cs.wikipedia.org/wiki/Soubor:Boletus_erythropus_2010_G1.jpg" TargetMode="External"/><Relationship Id="rId15" Type="http://schemas.openxmlformats.org/officeDocument/2006/relationships/hyperlink" Target="http://cs.wikipedia.org/wiki/Soubor:Amanita_muscaria_3_vliegenzwammen_op_rij.jpg" TargetMode="External"/><Relationship Id="rId10" Type="http://schemas.openxmlformats.org/officeDocument/2006/relationships/hyperlink" Target="http://en.wikipedia.org/wiki/File:Amanita_pantherina_1.JPG" TargetMode="External"/><Relationship Id="rId19" Type="http://schemas.openxmlformats.org/officeDocument/2006/relationships/hyperlink" Target="http://cs.wikipedia.org/wiki/Soubor:Boletus_satanas.JPG" TargetMode="External"/><Relationship Id="rId4" Type="http://schemas.openxmlformats.org/officeDocument/2006/relationships/hyperlink" Target="http://cs.wikipedia.org/wiki/Soubor:Boletus_erythropus1.jpg" TargetMode="External"/><Relationship Id="rId9" Type="http://schemas.openxmlformats.org/officeDocument/2006/relationships/hyperlink" Target="http://en.wikipedia.org/wiki/File:Amanita_rubescens.JPG" TargetMode="External"/><Relationship Id="rId14" Type="http://schemas.openxmlformats.org/officeDocument/2006/relationships/hyperlink" Target="http://cs.wikipedia.org/wiki/Soubor:Fungus-IMG_3248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HOUBY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11188" y="5373688"/>
            <a:ext cx="8064500" cy="1079500"/>
          </a:xfrm>
          <a:prstGeom prst="rect">
            <a:avLst/>
          </a:prstGeom>
        </p:spPr>
      </p:pic>
      <p:sp>
        <p:nvSpPr>
          <p:cNvPr id="5" name="Text Box 4"/>
          <p:cNvSpPr txBox="1">
            <a:spLocks noChangeArrowheads="1"/>
          </p:cNvSpPr>
          <p:nvPr/>
        </p:nvSpPr>
        <p:spPr bwMode="auto">
          <a:xfrm>
            <a:off x="827088" y="4581525"/>
            <a:ext cx="72009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/>
              <a:t>VY_32_INOVACE_XVII-C-18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322031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5800" y="1052737"/>
            <a:ext cx="7772400" cy="2547714"/>
          </a:xfrm>
        </p:spPr>
        <p:txBody>
          <a:bodyPr>
            <a:normAutofit/>
          </a:bodyPr>
          <a:lstStyle/>
          <a:p>
            <a:r>
              <a:rPr lang="cs-CZ" sz="8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 O U B Y</a:t>
            </a:r>
            <a:endParaRPr lang="cs-CZ" sz="8800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09175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endParaRPr lang="cs-CZ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472608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jsou zvláštní živé organizmy</a:t>
            </a:r>
          </a:p>
          <a:p>
            <a:r>
              <a:rPr lang="cs-CZ" dirty="0" smtClean="0"/>
              <a:t>neobsahují chlorofyl (zelené barvivo)</a:t>
            </a:r>
          </a:p>
          <a:p>
            <a:r>
              <a:rPr lang="cs-CZ" dirty="0" smtClean="0"/>
              <a:t>ve světě je známo 1 500 000 druhů</a:t>
            </a:r>
          </a:p>
          <a:p>
            <a:r>
              <a:rPr lang="cs-CZ" dirty="0" smtClean="0"/>
              <a:t>v </a:t>
            </a:r>
            <a:r>
              <a:rPr lang="cs-CZ" dirty="0"/>
              <a:t>ČR je zjištěno asi 10 000 </a:t>
            </a:r>
            <a:r>
              <a:rPr lang="cs-CZ" dirty="0" smtClean="0"/>
              <a:t>druhů</a:t>
            </a:r>
          </a:p>
          <a:p>
            <a:r>
              <a:rPr lang="cs-CZ" dirty="0" smtClean="0"/>
              <a:t>houbaření je v Čechách velice oblíbené</a:t>
            </a:r>
          </a:p>
          <a:p>
            <a:r>
              <a:rPr lang="cs-CZ" dirty="0" smtClean="0"/>
              <a:t>používají se jako pochutina</a:t>
            </a:r>
          </a:p>
          <a:p>
            <a:r>
              <a:rPr lang="cs-CZ" dirty="0" smtClean="0"/>
              <a:t>mají malou kalorickou hodnotu</a:t>
            </a:r>
          </a:p>
          <a:p>
            <a:r>
              <a:rPr lang="cs-CZ" dirty="0" smtClean="0"/>
              <a:t>jsou bohaté na vitamíny a minerální látky</a:t>
            </a:r>
          </a:p>
          <a:p>
            <a:r>
              <a:rPr lang="cs-CZ" dirty="0" smtClean="0"/>
              <a:t>dělení		jedlé</a:t>
            </a:r>
          </a:p>
          <a:p>
            <a:pPr marL="2743200" lvl="6" indent="0">
              <a:buNone/>
            </a:pPr>
            <a:r>
              <a:rPr lang="cs-CZ" sz="3200" dirty="0" smtClean="0"/>
              <a:t>nejedlé</a:t>
            </a:r>
          </a:p>
          <a:p>
            <a:pPr marL="2743200" lvl="6" indent="0">
              <a:buNone/>
            </a:pPr>
            <a:r>
              <a:rPr lang="cs-CZ" sz="3200" dirty="0" smtClean="0"/>
              <a:t>jedovaté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526345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HŘIB  SMRKOVÝ</a:t>
            </a:r>
            <a:endParaRPr lang="cs-CZ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1" name="Zástupný symbol pro obsah 10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1268760"/>
            <a:ext cx="6546960" cy="4908172"/>
          </a:xfrm>
        </p:spPr>
      </p:pic>
    </p:spTree>
    <p:extLst>
      <p:ext uri="{BB962C8B-B14F-4D97-AF65-F5344CB8AC3E}">
        <p14:creationId xmlns:p14="http://schemas.microsoft.com/office/powerpoint/2010/main" val="27748729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43528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HŘIB  ŽLUTOMASÝ	(babka, </a:t>
            </a:r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praskáč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endParaRPr lang="cs-CZ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1628800"/>
            <a:ext cx="6912768" cy="4605632"/>
          </a:xfrm>
        </p:spPr>
      </p:pic>
    </p:spTree>
    <p:extLst>
      <p:ext uri="{BB962C8B-B14F-4D97-AF65-F5344CB8AC3E}">
        <p14:creationId xmlns:p14="http://schemas.microsoft.com/office/powerpoint/2010/main" val="2009350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HŘIB  ŽLUČOVÝ</a:t>
            </a:r>
            <a:endParaRPr lang="cs-CZ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268760"/>
            <a:ext cx="3744416" cy="4992555"/>
          </a:xfrm>
        </p:spPr>
      </p:pic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8200" y="1268760"/>
            <a:ext cx="4038600" cy="4857403"/>
          </a:xfrm>
        </p:spPr>
        <p:txBody>
          <a:bodyPr/>
          <a:lstStyle/>
          <a:p>
            <a:r>
              <a:rPr lang="cs-CZ" dirty="0" smtClean="0"/>
              <a:t>je hořký</a:t>
            </a:r>
          </a:p>
          <a:p>
            <a:r>
              <a:rPr lang="cs-CZ" dirty="0" smtClean="0"/>
              <a:t>dokáže zkazit celé jídlo</a:t>
            </a:r>
          </a:p>
          <a:p>
            <a:r>
              <a:rPr lang="cs-CZ" dirty="0" smtClean="0"/>
              <a:t>má </a:t>
            </a:r>
            <a:r>
              <a:rPr lang="cs-CZ" u="sng" dirty="0" smtClean="0"/>
              <a:t>světlou plodnici</a:t>
            </a:r>
            <a:endParaRPr lang="cs-CZ" u="sng" dirty="0"/>
          </a:p>
        </p:txBody>
      </p:sp>
    </p:spTree>
    <p:extLst>
      <p:ext uri="{BB962C8B-B14F-4D97-AF65-F5344CB8AC3E}">
        <p14:creationId xmlns:p14="http://schemas.microsoft.com/office/powerpoint/2010/main" val="3824608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HŘIB  KOVÁŘ</a:t>
            </a:r>
            <a:endParaRPr lang="cs-CZ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7" y="1484784"/>
            <a:ext cx="7241331" cy="4824536"/>
          </a:xfrm>
        </p:spPr>
      </p:pic>
    </p:spTree>
    <p:extLst>
      <p:ext uri="{BB962C8B-B14F-4D97-AF65-F5344CB8AC3E}">
        <p14:creationId xmlns:p14="http://schemas.microsoft.com/office/powerpoint/2010/main" val="34549450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HŘIB  KOVÁŘ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1556792"/>
            <a:ext cx="5688632" cy="4903994"/>
          </a:xfrm>
        </p:spPr>
      </p:pic>
    </p:spTree>
    <p:extLst>
      <p:ext uri="{BB962C8B-B14F-4D97-AF65-F5344CB8AC3E}">
        <p14:creationId xmlns:p14="http://schemas.microsoft.com/office/powerpoint/2010/main" val="3424720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/>
          <a:lstStyle/>
          <a:p>
            <a:pPr algn="l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HABROVÝ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 	 </a:t>
            </a:r>
            <a:r>
              <a:rPr lang="cs-CZ" b="1" u="sng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KOZÁK	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BŘEZOVÝ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916832"/>
            <a:ext cx="4333040" cy="3240360"/>
          </a:xfrm>
        </p:spPr>
      </p:pic>
      <p:pic>
        <p:nvPicPr>
          <p:cNvPr id="8" name="Zástupný symbol pro obsah 7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1484784"/>
            <a:ext cx="3400040" cy="5040560"/>
          </a:xfrm>
        </p:spPr>
      </p:pic>
    </p:spTree>
    <p:extLst>
      <p:ext uri="{BB962C8B-B14F-4D97-AF65-F5344CB8AC3E}">
        <p14:creationId xmlns:p14="http://schemas.microsoft.com/office/powerpoint/2010/main" val="4200562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BEDLA  VYSOKÁ</a:t>
            </a:r>
            <a:endParaRPr lang="cs-CZ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1800" y="1124744"/>
            <a:ext cx="3600400" cy="5487633"/>
          </a:xfrm>
        </p:spPr>
      </p:pic>
    </p:spTree>
    <p:extLst>
      <p:ext uri="{BB962C8B-B14F-4D97-AF65-F5344CB8AC3E}">
        <p14:creationId xmlns:p14="http://schemas.microsoft.com/office/powerpoint/2010/main" val="34319015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2507" y="260648"/>
            <a:ext cx="8229600" cy="792088"/>
          </a:xfrm>
        </p:spPr>
        <p:txBody>
          <a:bodyPr>
            <a:normAutofit/>
          </a:bodyPr>
          <a:lstStyle/>
          <a:p>
            <a:r>
              <a:rPr lang="cs-CZ" b="1" u="sng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MUCHOMŮRKA</a:t>
            </a:r>
            <a:endParaRPr lang="cs-CZ" b="1" u="sng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>
          <a:xfrm>
            <a:off x="457200" y="1124745"/>
            <a:ext cx="4040188" cy="576064"/>
          </a:xfrm>
        </p:spPr>
        <p:txBody>
          <a:bodyPr>
            <a:noAutofit/>
          </a:bodyPr>
          <a:lstStyle/>
          <a:p>
            <a:pPr algn="ctr"/>
            <a:r>
              <a:rPr lang="cs-CZ" sz="4000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RŮŽOVKA</a:t>
            </a:r>
            <a:endParaRPr lang="cs-CZ" sz="4000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808819"/>
            <a:ext cx="3528392" cy="4704523"/>
          </a:xfrm>
        </p:spPr>
      </p:pic>
      <p:sp>
        <p:nvSpPr>
          <p:cNvPr id="3" name="Zástupný symbol pro text 2"/>
          <p:cNvSpPr>
            <a:spLocks noGrp="1"/>
          </p:cNvSpPr>
          <p:nvPr>
            <p:ph type="body" sz="quarter" idx="3"/>
          </p:nvPr>
        </p:nvSpPr>
        <p:spPr>
          <a:xfrm>
            <a:off x="4645025" y="908720"/>
            <a:ext cx="4041775" cy="792089"/>
          </a:xfrm>
        </p:spPr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TYGROVANÁ</a:t>
            </a:r>
            <a:endParaRPr lang="cs-CZ" sz="4000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1844824"/>
            <a:ext cx="3491996" cy="4655995"/>
          </a:xfrm>
        </p:spPr>
      </p:pic>
      <p:pic>
        <p:nvPicPr>
          <p:cNvPr id="9" name="Zástupný symbol pro obsah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62056" y="1052736"/>
            <a:ext cx="648072" cy="648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2629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BŘEZOVÝ	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r>
              <a:rPr lang="cs-CZ" b="1" u="sng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KŘEMENÁČ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</a:t>
            </a: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OSIKOVÝ</a:t>
            </a:r>
            <a:endParaRPr lang="cs-CZ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2348706"/>
            <a:ext cx="4038600" cy="3028950"/>
          </a:xfrm>
        </p:spPr>
      </p:pic>
      <p:pic>
        <p:nvPicPr>
          <p:cNvPr id="8" name="Zástupný symbol pro obsah 7"/>
          <p:cNvPicPr>
            <a:picLocks noGrp="1" noChangeAspect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412776"/>
            <a:ext cx="3548554" cy="4752528"/>
          </a:xfrm>
        </p:spPr>
      </p:pic>
    </p:spTree>
    <p:extLst>
      <p:ext uri="{BB962C8B-B14F-4D97-AF65-F5344CB8AC3E}">
        <p14:creationId xmlns:p14="http://schemas.microsoft.com/office/powerpoint/2010/main" val="11140952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KLOUZEK  SLIČNÝ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1268759"/>
            <a:ext cx="6264696" cy="5285287"/>
          </a:xfrm>
        </p:spPr>
      </p:pic>
    </p:spTree>
    <p:extLst>
      <p:ext uri="{BB962C8B-B14F-4D97-AF65-F5344CB8AC3E}">
        <p14:creationId xmlns:p14="http://schemas.microsoft.com/office/powerpoint/2010/main" val="3805012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KOTRČ  KADEŘAVÝ</a:t>
            </a:r>
            <a:endParaRPr lang="cs-CZ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1412776"/>
            <a:ext cx="6720746" cy="5040560"/>
          </a:xfrm>
        </p:spPr>
      </p:pic>
    </p:spTree>
    <p:extLst>
      <p:ext uri="{BB962C8B-B14F-4D97-AF65-F5344CB8AC3E}">
        <p14:creationId xmlns:p14="http://schemas.microsoft.com/office/powerpoint/2010/main" val="3125997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MUCHOMŮRKA  ČERVENÁ  </a:t>
            </a:r>
            <a:endParaRPr lang="cs-CZ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72" y="1484784"/>
            <a:ext cx="6545701" cy="4909276"/>
          </a:xfrm>
        </p:spPr>
      </p:pic>
      <p:pic>
        <p:nvPicPr>
          <p:cNvPr id="4" name="Zástupný symbol pro obsah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24061" y="476672"/>
            <a:ext cx="648072" cy="648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60534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MUCHOMŮRKA  ZELENÁ </a:t>
            </a:r>
            <a:endParaRPr lang="cs-CZ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340768"/>
            <a:ext cx="3888432" cy="5184576"/>
          </a:xfrm>
        </p:spPr>
      </p:pic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8200" y="1412776"/>
            <a:ext cx="4388296" cy="4713387"/>
          </a:xfrm>
        </p:spPr>
        <p:txBody>
          <a:bodyPr/>
          <a:lstStyle/>
          <a:p>
            <a:r>
              <a:rPr lang="cs-CZ" dirty="0"/>
              <a:t>je považována za </a:t>
            </a:r>
            <a:r>
              <a:rPr lang="cs-CZ" dirty="0" smtClean="0"/>
              <a:t>nejjedovatější </a:t>
            </a:r>
            <a:r>
              <a:rPr lang="cs-CZ" dirty="0"/>
              <a:t>a nejnebezpečnější houbu </a:t>
            </a:r>
            <a:r>
              <a:rPr lang="cs-CZ" dirty="0" smtClean="0"/>
              <a:t>Evropy a S Ameriky</a:t>
            </a:r>
          </a:p>
          <a:p>
            <a:r>
              <a:rPr lang="cs-CZ" dirty="0" smtClean="0"/>
              <a:t>je prudce jedovatá</a:t>
            </a:r>
            <a:endParaRPr lang="cs-CZ" dirty="0"/>
          </a:p>
        </p:txBody>
      </p:sp>
      <p:pic>
        <p:nvPicPr>
          <p:cNvPr id="5" name="Zástupný symbol pro obsah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24061" y="476672"/>
            <a:ext cx="648072" cy="648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7182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MUCHOMŮRKA  CITRÓNOVÁ  </a:t>
            </a:r>
            <a:endParaRPr lang="cs-CZ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9752" y="1484783"/>
            <a:ext cx="3744416" cy="4992555"/>
          </a:xfrm>
        </p:spPr>
      </p:pic>
      <p:pic>
        <p:nvPicPr>
          <p:cNvPr id="8" name="Zástupný symbol pro obsah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24061" y="476672"/>
            <a:ext cx="648072" cy="648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7616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PÝCHAVKA  OBROVSKÁ</a:t>
            </a:r>
            <a:endParaRPr lang="cs-CZ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1340768"/>
            <a:ext cx="6696744" cy="5035147"/>
          </a:xfrm>
        </p:spPr>
      </p:pic>
    </p:spTree>
    <p:extLst>
      <p:ext uri="{BB962C8B-B14F-4D97-AF65-F5344CB8AC3E}">
        <p14:creationId xmlns:p14="http://schemas.microsoft.com/office/powerpoint/2010/main" val="19282968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SMRŽ  ŠPIČATÝ</a:t>
            </a:r>
            <a:endParaRPr lang="cs-CZ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79486" y="1600200"/>
            <a:ext cx="3385027" cy="4525963"/>
          </a:xfrm>
        </p:spPr>
      </p:pic>
    </p:spTree>
    <p:extLst>
      <p:ext uri="{BB962C8B-B14F-4D97-AF65-F5344CB8AC3E}">
        <p14:creationId xmlns:p14="http://schemas.microsoft.com/office/powerpoint/2010/main" val="32724306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HŘIB  SATAN</a:t>
            </a:r>
            <a:endParaRPr lang="cs-CZ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1268759"/>
            <a:ext cx="5256584" cy="5247837"/>
          </a:xfrm>
        </p:spPr>
      </p:pic>
    </p:spTree>
    <p:extLst>
      <p:ext uri="{BB962C8B-B14F-4D97-AF65-F5344CB8AC3E}">
        <p14:creationId xmlns:p14="http://schemas.microsoft.com/office/powerpoint/2010/main" val="396781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HŘIB  SATAN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zasyrova </a:t>
            </a:r>
            <a:r>
              <a:rPr lang="cs-CZ" dirty="0" smtClean="0"/>
              <a:t>je jedovatý</a:t>
            </a:r>
            <a:endParaRPr lang="cs-CZ" dirty="0"/>
          </a:p>
          <a:p>
            <a:r>
              <a:rPr lang="cs-CZ" dirty="0"/>
              <a:t>p</a:t>
            </a:r>
            <a:r>
              <a:rPr lang="cs-CZ" dirty="0" smtClean="0"/>
              <a:t>o </a:t>
            </a:r>
            <a:r>
              <a:rPr lang="cs-CZ" dirty="0"/>
              <a:t>opravdu důkladném povaření </a:t>
            </a:r>
            <a:r>
              <a:rPr lang="cs-CZ" u="sng" dirty="0"/>
              <a:t>by měl být </a:t>
            </a:r>
            <a:r>
              <a:rPr lang="cs-CZ" dirty="0" smtClean="0"/>
              <a:t>neškodný</a:t>
            </a:r>
          </a:p>
          <a:p>
            <a:r>
              <a:rPr lang="cs-CZ" dirty="0" smtClean="0"/>
              <a:t>je vzácná houba</a:t>
            </a:r>
          </a:p>
          <a:p>
            <a:r>
              <a:rPr lang="cs-CZ" dirty="0" smtClean="0"/>
              <a:t>mladá </a:t>
            </a:r>
            <a:r>
              <a:rPr lang="cs-CZ" dirty="0"/>
              <a:t>plodnice je bez výraznějšího zápachu, staré plodnice páchnou </a:t>
            </a:r>
            <a:r>
              <a:rPr lang="cs-CZ" dirty="0" smtClean="0"/>
              <a:t>mršinou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9964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RYZEC  PRAVÝ</a:t>
            </a:r>
            <a:endParaRPr lang="cs-CZ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1196752"/>
            <a:ext cx="7200800" cy="5400600"/>
          </a:xfrm>
        </p:spPr>
      </p:pic>
    </p:spTree>
    <p:extLst>
      <p:ext uri="{BB962C8B-B14F-4D97-AF65-F5344CB8AC3E}">
        <p14:creationId xmlns:p14="http://schemas.microsoft.com/office/powerpoint/2010/main" val="3739454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LIŠKA  OBECNÁ</a:t>
            </a:r>
            <a:endParaRPr lang="cs-CZ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1340768"/>
            <a:ext cx="7915797" cy="5256584"/>
          </a:xfrm>
        </p:spPr>
      </p:pic>
    </p:spTree>
    <p:extLst>
      <p:ext uri="{BB962C8B-B14F-4D97-AF65-F5344CB8AC3E}">
        <p14:creationId xmlns:p14="http://schemas.microsoft.com/office/powerpoint/2010/main" val="25295803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LANÝŽ</a:t>
            </a:r>
            <a:endParaRPr lang="cs-CZ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1196752"/>
            <a:ext cx="7200800" cy="5400600"/>
          </a:xfrm>
        </p:spPr>
      </p:pic>
    </p:spTree>
    <p:extLst>
      <p:ext uri="{BB962C8B-B14F-4D97-AF65-F5344CB8AC3E}">
        <p14:creationId xmlns:p14="http://schemas.microsoft.com/office/powerpoint/2010/main" val="2491333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LANÝŽ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lanýž </a:t>
            </a:r>
            <a:r>
              <a:rPr lang="cs-CZ" dirty="0"/>
              <a:t>je velice ceněná houba, jejíž výskyt je poměrně </a:t>
            </a:r>
            <a:r>
              <a:rPr lang="cs-CZ" dirty="0" smtClean="0"/>
              <a:t>vzácný</a:t>
            </a:r>
          </a:p>
          <a:p>
            <a:r>
              <a:rPr lang="cs-CZ" dirty="0" smtClean="0"/>
              <a:t>je považován </a:t>
            </a:r>
            <a:r>
              <a:rPr lang="cs-CZ" dirty="0"/>
              <a:t>za jednu z největších kulinářských pochoutek</a:t>
            </a:r>
            <a:endParaRPr lang="cs-CZ" dirty="0" smtClean="0"/>
          </a:p>
          <a:p>
            <a:r>
              <a:rPr lang="cs-CZ" dirty="0" smtClean="0"/>
              <a:t>roste převážně </a:t>
            </a:r>
            <a:r>
              <a:rPr lang="cs-CZ" dirty="0"/>
              <a:t>v dubových nebo jiných listnatých lesích </a:t>
            </a:r>
            <a:r>
              <a:rPr lang="cs-CZ" u="sng" dirty="0"/>
              <a:t>pod zemí</a:t>
            </a:r>
            <a:r>
              <a:rPr lang="cs-CZ" dirty="0"/>
              <a:t> v hloubce přibližně </a:t>
            </a:r>
            <a:r>
              <a:rPr lang="cs-CZ" u="sng" dirty="0"/>
              <a:t>30 cm </a:t>
            </a:r>
            <a:r>
              <a:rPr lang="cs-CZ" dirty="0"/>
              <a:t>a oproti ostatním houbám tvoří plodnice </a:t>
            </a:r>
            <a:r>
              <a:rPr lang="cs-CZ" u="sng" dirty="0"/>
              <a:t>zcela ponořené v zemi</a:t>
            </a:r>
            <a:r>
              <a:rPr lang="cs-CZ" u="sng" dirty="0" smtClean="0"/>
              <a:t>, které neobsahují </a:t>
            </a:r>
            <a:r>
              <a:rPr lang="cs-CZ" u="sng" dirty="0"/>
              <a:t>nadzemní </a:t>
            </a:r>
            <a:r>
              <a:rPr lang="cs-CZ" u="sng" dirty="0" smtClean="0"/>
              <a:t>část</a:t>
            </a:r>
          </a:p>
          <a:p>
            <a:r>
              <a:rPr lang="cs-CZ" dirty="0" smtClean="0"/>
              <a:t>v ČR se vyskytuje </a:t>
            </a:r>
            <a:r>
              <a:rPr lang="cs-CZ" u="sng" dirty="0" smtClean="0"/>
              <a:t>lanýž letní</a:t>
            </a:r>
            <a:r>
              <a:rPr lang="cs-CZ" dirty="0" smtClean="0"/>
              <a:t>, který je </a:t>
            </a:r>
            <a:r>
              <a:rPr lang="cs-CZ" u="sng" dirty="0" smtClean="0"/>
              <a:t>chráněný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409001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6130"/>
          </a:xfrm>
        </p:spPr>
        <p:txBody>
          <a:bodyPr/>
          <a:lstStyle/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LANÝŽ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1268760"/>
            <a:ext cx="6408712" cy="4806534"/>
          </a:xfrm>
        </p:spPr>
      </p:pic>
    </p:spTree>
    <p:extLst>
      <p:ext uri="{BB962C8B-B14F-4D97-AF65-F5344CB8AC3E}">
        <p14:creationId xmlns:p14="http://schemas.microsoft.com/office/powerpoint/2010/main" val="1311646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PIEMONT</a:t>
            </a:r>
            <a:endParaRPr lang="cs-CZ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340768"/>
            <a:ext cx="4253236" cy="4968552"/>
          </a:xfrm>
        </p:spPr>
      </p:pic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8200" y="1340768"/>
            <a:ext cx="4038600" cy="4785395"/>
          </a:xfrm>
        </p:spPr>
        <p:txBody>
          <a:bodyPr/>
          <a:lstStyle/>
          <a:p>
            <a:r>
              <a:rPr lang="cs-CZ" dirty="0"/>
              <a:t>ke sběru lanýžů se využívají </a:t>
            </a:r>
            <a:r>
              <a:rPr lang="cs-CZ" u="sng" dirty="0"/>
              <a:t>speciálně</a:t>
            </a:r>
            <a:r>
              <a:rPr lang="cs-CZ" dirty="0"/>
              <a:t> cvičení psi a prasata</a:t>
            </a:r>
            <a:endParaRPr lang="cs-CZ" u="sng" dirty="0"/>
          </a:p>
          <a:p>
            <a:r>
              <a:rPr lang="cs-CZ" u="sng" dirty="0" smtClean="0"/>
              <a:t>vyskytují se zejména ve Středomoří</a:t>
            </a:r>
          </a:p>
          <a:p>
            <a:r>
              <a:rPr lang="cs-CZ" dirty="0" smtClean="0"/>
              <a:t>nejznámější je </a:t>
            </a:r>
            <a:r>
              <a:rPr lang="cs-CZ" u="sng" dirty="0" smtClean="0"/>
              <a:t>lanýž zimní</a:t>
            </a:r>
            <a:endParaRPr lang="cs-CZ" u="sng" dirty="0"/>
          </a:p>
        </p:txBody>
      </p:sp>
    </p:spTree>
    <p:extLst>
      <p:ext uri="{BB962C8B-B14F-4D97-AF65-F5344CB8AC3E}">
        <p14:creationId xmlns:p14="http://schemas.microsoft.com/office/powerpoint/2010/main" val="30260232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Tento materiál představuje nejen houby, které se vyskytují v našich lesích, ale i gastronomickou pochoutku, která je však u nás chráněná.</a:t>
            </a:r>
          </a:p>
          <a:p>
            <a:r>
              <a:rPr lang="cs-CZ" dirty="0" smtClean="0"/>
              <a:t>Žáci poznají rozdíly mezi jedlými a jedovatými houbami, které jsou si vzhledem velice podobné. </a:t>
            </a:r>
          </a:p>
          <a:p>
            <a:r>
              <a:rPr lang="cs-CZ" dirty="0" smtClean="0"/>
              <a:t>Získané informace zcela jistě využijí při sběru hub. Do sešitu si pak mohou zapsat i recept na nějakou dobrotu.</a:t>
            </a:r>
          </a:p>
          <a:p>
            <a:r>
              <a:rPr lang="cs-CZ" dirty="0" smtClean="0"/>
              <a:t>Tato prezentace slouží k rozšíření </a:t>
            </a:r>
            <a:r>
              <a:rPr lang="cs-CZ" smtClean="0"/>
              <a:t>a zpestření učiva.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40942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Použitý  materiál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251520" y="836712"/>
            <a:ext cx="8892480" cy="5832648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cs-CZ" sz="6400" dirty="0"/>
              <a:t>list 3	http://cs.wikipedia.org/wiki/Soubor:Boletus_edulis_(Tillegem).jpglist </a:t>
            </a:r>
            <a:r>
              <a:rPr lang="cs-CZ" sz="6400" dirty="0" smtClean="0"/>
              <a:t>4</a:t>
            </a:r>
          </a:p>
          <a:p>
            <a:pPr marL="0" indent="0">
              <a:buNone/>
            </a:pPr>
            <a:r>
              <a:rPr lang="cs-CZ" sz="6400" dirty="0" smtClean="0"/>
              <a:t>list 4</a:t>
            </a:r>
            <a:r>
              <a:rPr lang="cs-CZ" sz="6400" dirty="0"/>
              <a:t>	</a:t>
            </a:r>
            <a:r>
              <a:rPr lang="cs-CZ" sz="6400" dirty="0">
                <a:hlinkClick r:id="rId2"/>
              </a:rPr>
              <a:t>http://</a:t>
            </a:r>
            <a:r>
              <a:rPr lang="cs-CZ" sz="6400" dirty="0" smtClean="0">
                <a:hlinkClick r:id="rId2"/>
              </a:rPr>
              <a:t>cs.wikipedia.org/wiki/Soubor:Boletus_pinophilus.jpg</a:t>
            </a:r>
            <a:endParaRPr lang="cs-CZ" sz="6400" dirty="0" smtClean="0"/>
          </a:p>
          <a:p>
            <a:pPr marL="0" indent="0">
              <a:buNone/>
            </a:pPr>
            <a:r>
              <a:rPr lang="cs-CZ" sz="6400" dirty="0"/>
              <a:t>list 5	</a:t>
            </a:r>
            <a:r>
              <a:rPr lang="cs-CZ" sz="6400" dirty="0">
                <a:hlinkClick r:id="rId3"/>
              </a:rPr>
              <a:t>http://</a:t>
            </a:r>
            <a:r>
              <a:rPr lang="cs-CZ" sz="6400" dirty="0" smtClean="0">
                <a:hlinkClick r:id="rId3"/>
              </a:rPr>
              <a:t>cs.wikipedia.org/wiki/Soubor:Tylopilus_felleus.jpeg</a:t>
            </a:r>
            <a:endParaRPr lang="cs-CZ" sz="6400" dirty="0" smtClean="0"/>
          </a:p>
          <a:p>
            <a:pPr marL="0" indent="0">
              <a:buNone/>
            </a:pPr>
            <a:r>
              <a:rPr lang="cs-CZ" sz="6400" dirty="0" smtClean="0"/>
              <a:t>list 6</a:t>
            </a:r>
            <a:r>
              <a:rPr lang="cs-CZ" sz="6400" dirty="0"/>
              <a:t>	</a:t>
            </a:r>
            <a:r>
              <a:rPr lang="cs-CZ" sz="6400" dirty="0">
                <a:hlinkClick r:id="rId4"/>
              </a:rPr>
              <a:t>http://</a:t>
            </a:r>
            <a:r>
              <a:rPr lang="cs-CZ" sz="6400" dirty="0" smtClean="0">
                <a:hlinkClick r:id="rId4"/>
              </a:rPr>
              <a:t>cs.wikipedia.org/wiki/Soubor:Boletus_erythropus1.jpg</a:t>
            </a:r>
            <a:endParaRPr lang="cs-CZ" sz="6400" dirty="0" smtClean="0"/>
          </a:p>
          <a:p>
            <a:pPr marL="0" indent="0">
              <a:buNone/>
            </a:pPr>
            <a:r>
              <a:rPr lang="cs-CZ" sz="6400" dirty="0"/>
              <a:t>list 7	</a:t>
            </a:r>
            <a:r>
              <a:rPr lang="cs-CZ" sz="6400" dirty="0">
                <a:hlinkClick r:id="rId5"/>
              </a:rPr>
              <a:t>http://</a:t>
            </a:r>
            <a:r>
              <a:rPr lang="cs-CZ" sz="6400" dirty="0" smtClean="0">
                <a:hlinkClick r:id="rId5"/>
              </a:rPr>
              <a:t>cs.wikipedia.org/wiki/Soubor:Boletus_erythropus_2010_G1.jpg</a:t>
            </a:r>
            <a:endParaRPr lang="cs-CZ" sz="6400" dirty="0" smtClean="0"/>
          </a:p>
          <a:p>
            <a:pPr marL="0" indent="0">
              <a:buNone/>
            </a:pPr>
            <a:r>
              <a:rPr lang="cs-CZ" sz="6400" dirty="0" smtClean="0"/>
              <a:t>list 8</a:t>
            </a:r>
            <a:r>
              <a:rPr lang="cs-CZ" sz="6400" dirty="0"/>
              <a:t>	</a:t>
            </a:r>
            <a:r>
              <a:rPr lang="cs-CZ" sz="6400" dirty="0">
                <a:hlinkClick r:id="rId6"/>
              </a:rPr>
              <a:t>http://</a:t>
            </a:r>
            <a:r>
              <a:rPr lang="cs-CZ" sz="6400" dirty="0" smtClean="0">
                <a:hlinkClick r:id="rId6"/>
              </a:rPr>
              <a:t>en.wikipedia.org/wiki/File:Birkenpilz01.jpg</a:t>
            </a:r>
            <a:endParaRPr lang="cs-CZ" sz="6400" dirty="0" smtClean="0"/>
          </a:p>
          <a:p>
            <a:pPr marL="0" indent="0">
              <a:buNone/>
            </a:pPr>
            <a:r>
              <a:rPr lang="cs-CZ" sz="6400" dirty="0"/>
              <a:t>	</a:t>
            </a:r>
            <a:r>
              <a:rPr lang="cs-CZ" sz="6400" dirty="0">
                <a:hlinkClick r:id="rId7"/>
              </a:rPr>
              <a:t>http://</a:t>
            </a:r>
            <a:r>
              <a:rPr lang="cs-CZ" sz="6400" dirty="0" smtClean="0">
                <a:hlinkClick r:id="rId7"/>
              </a:rPr>
              <a:t>cs.wikipedia.org/wiki/Soubor:Koz%C3%A1k_habrov%C3%BD1.jpg</a:t>
            </a:r>
            <a:endParaRPr lang="cs-CZ" sz="6400" dirty="0" smtClean="0"/>
          </a:p>
          <a:p>
            <a:pPr marL="0" indent="0">
              <a:buNone/>
            </a:pPr>
            <a:r>
              <a:rPr lang="cs-CZ" sz="6400" dirty="0" smtClean="0"/>
              <a:t>list 9</a:t>
            </a:r>
            <a:r>
              <a:rPr lang="cs-CZ" sz="6400" dirty="0"/>
              <a:t>	</a:t>
            </a:r>
            <a:r>
              <a:rPr lang="cs-CZ" sz="6400" dirty="0">
                <a:hlinkClick r:id="rId8"/>
              </a:rPr>
              <a:t>http://</a:t>
            </a:r>
            <a:r>
              <a:rPr lang="cs-CZ" sz="6400" dirty="0" smtClean="0">
                <a:hlinkClick r:id="rId8"/>
              </a:rPr>
              <a:t>cs.wikipedia.org/wiki/Soubor:Parasol-1.jpg</a:t>
            </a:r>
            <a:endParaRPr lang="cs-CZ" sz="6400" dirty="0" smtClean="0"/>
          </a:p>
          <a:p>
            <a:pPr marL="0" indent="0">
              <a:buNone/>
            </a:pPr>
            <a:r>
              <a:rPr lang="cs-CZ" sz="6400" dirty="0"/>
              <a:t>list 10	</a:t>
            </a:r>
            <a:r>
              <a:rPr lang="cs-CZ" sz="6400" dirty="0">
                <a:hlinkClick r:id="rId9"/>
              </a:rPr>
              <a:t>http://</a:t>
            </a:r>
            <a:r>
              <a:rPr lang="cs-CZ" sz="6400" dirty="0" smtClean="0">
                <a:hlinkClick r:id="rId9"/>
              </a:rPr>
              <a:t>en.wikipedia.org/wiki/File:Amanita_rubescens.JPG</a:t>
            </a:r>
            <a:endParaRPr lang="cs-CZ" sz="6400" dirty="0" smtClean="0"/>
          </a:p>
          <a:p>
            <a:pPr marL="0" indent="0">
              <a:buNone/>
            </a:pPr>
            <a:r>
              <a:rPr lang="cs-CZ" sz="6400" dirty="0"/>
              <a:t>	</a:t>
            </a:r>
            <a:r>
              <a:rPr lang="cs-CZ" sz="6400" dirty="0">
                <a:hlinkClick r:id="rId10"/>
              </a:rPr>
              <a:t>http://</a:t>
            </a:r>
            <a:r>
              <a:rPr lang="cs-CZ" sz="6400" dirty="0" smtClean="0">
                <a:hlinkClick r:id="rId10"/>
              </a:rPr>
              <a:t>en.wikipedia.org/wiki/File:Amanita_pantherina_1.JPG</a:t>
            </a:r>
            <a:endParaRPr lang="cs-CZ" sz="6400" dirty="0" smtClean="0"/>
          </a:p>
          <a:p>
            <a:pPr marL="0" indent="0">
              <a:buNone/>
            </a:pPr>
            <a:r>
              <a:rPr lang="cs-CZ" sz="6400" dirty="0" smtClean="0"/>
              <a:t>list 11</a:t>
            </a:r>
            <a:r>
              <a:rPr lang="cs-CZ" sz="6400" dirty="0"/>
              <a:t>	</a:t>
            </a:r>
            <a:r>
              <a:rPr lang="cs-CZ" sz="6400" dirty="0">
                <a:hlinkClick r:id="rId11"/>
              </a:rPr>
              <a:t>http://</a:t>
            </a:r>
            <a:r>
              <a:rPr lang="cs-CZ" sz="6400" dirty="0" smtClean="0">
                <a:hlinkClick r:id="rId11"/>
              </a:rPr>
              <a:t>cs.wikipedia.org/wiki/Soubor:Leccinum_versipelle.jpg</a:t>
            </a:r>
            <a:endParaRPr lang="cs-CZ" sz="6400" dirty="0" smtClean="0"/>
          </a:p>
          <a:p>
            <a:pPr marL="0" indent="0">
              <a:buNone/>
            </a:pPr>
            <a:r>
              <a:rPr lang="cs-CZ" sz="6400" dirty="0"/>
              <a:t>	</a:t>
            </a:r>
            <a:r>
              <a:rPr lang="cs-CZ" sz="6400" dirty="0">
                <a:hlinkClick r:id="rId12"/>
              </a:rPr>
              <a:t>http://</a:t>
            </a:r>
            <a:r>
              <a:rPr lang="cs-CZ" sz="6400" dirty="0" smtClean="0">
                <a:hlinkClick r:id="rId12"/>
              </a:rPr>
              <a:t>cs.wikipedia.org/wiki/Soubor:Leccinum_vulpinum1.jpg</a:t>
            </a:r>
            <a:endParaRPr lang="cs-CZ" sz="6400" dirty="0" smtClean="0"/>
          </a:p>
          <a:p>
            <a:pPr marL="0" indent="0">
              <a:buNone/>
            </a:pPr>
            <a:r>
              <a:rPr lang="cs-CZ" sz="6400" dirty="0" smtClean="0"/>
              <a:t>list 12</a:t>
            </a:r>
            <a:r>
              <a:rPr lang="cs-CZ" sz="6400" dirty="0"/>
              <a:t>	</a:t>
            </a:r>
            <a:r>
              <a:rPr lang="cs-CZ" sz="6400" dirty="0">
                <a:hlinkClick r:id="rId13"/>
              </a:rPr>
              <a:t>http://</a:t>
            </a:r>
            <a:r>
              <a:rPr lang="cs-CZ" sz="6400" dirty="0" smtClean="0">
                <a:hlinkClick r:id="rId13"/>
              </a:rPr>
              <a:t>cs.wikipedia.org/wiki/Soubor:Suillus_grevillei_LC0109.jpg</a:t>
            </a:r>
            <a:endParaRPr lang="cs-CZ" sz="6400" dirty="0" smtClean="0"/>
          </a:p>
          <a:p>
            <a:pPr marL="0" indent="0">
              <a:buNone/>
            </a:pPr>
            <a:r>
              <a:rPr lang="cs-CZ" sz="6400" dirty="0"/>
              <a:t>list 13	</a:t>
            </a:r>
            <a:r>
              <a:rPr lang="cs-CZ" sz="6400" dirty="0">
                <a:hlinkClick r:id="rId14"/>
              </a:rPr>
              <a:t>http://</a:t>
            </a:r>
            <a:r>
              <a:rPr lang="cs-CZ" sz="6400" dirty="0" smtClean="0">
                <a:hlinkClick r:id="rId14"/>
              </a:rPr>
              <a:t>cs.wikipedia.org/wiki/Soubor:Fungus-IMG_3248.JPG</a:t>
            </a:r>
            <a:endParaRPr lang="cs-CZ" sz="6400" dirty="0" smtClean="0"/>
          </a:p>
          <a:p>
            <a:pPr marL="0" indent="0">
              <a:buNone/>
            </a:pPr>
            <a:r>
              <a:rPr lang="cs-CZ" sz="6400" dirty="0" smtClean="0"/>
              <a:t>list 14	</a:t>
            </a:r>
            <a:r>
              <a:rPr lang="cs-CZ" sz="6400" dirty="0" smtClean="0">
                <a:hlinkClick r:id="rId15"/>
              </a:rPr>
              <a:t>http</a:t>
            </a:r>
            <a:r>
              <a:rPr lang="cs-CZ" sz="6400" dirty="0">
                <a:hlinkClick r:id="rId15"/>
              </a:rPr>
              <a:t>://</a:t>
            </a:r>
            <a:r>
              <a:rPr lang="cs-CZ" sz="6400" dirty="0" smtClean="0">
                <a:hlinkClick r:id="rId15"/>
              </a:rPr>
              <a:t>cs.wikipedia.org/wiki/Soubor:Amanita_muscaria_3_vliegenzwammen_op_rij.jpg</a:t>
            </a:r>
            <a:endParaRPr lang="cs-CZ" sz="6400" dirty="0" smtClean="0"/>
          </a:p>
          <a:p>
            <a:pPr marL="0" indent="0">
              <a:buNone/>
            </a:pPr>
            <a:r>
              <a:rPr lang="cs-CZ" sz="6400" dirty="0" smtClean="0"/>
              <a:t>list 15</a:t>
            </a:r>
            <a:r>
              <a:rPr lang="cs-CZ" sz="6400" dirty="0"/>
              <a:t>	</a:t>
            </a:r>
            <a:r>
              <a:rPr lang="cs-CZ" sz="6400" dirty="0">
                <a:hlinkClick r:id="rId16"/>
              </a:rPr>
              <a:t>http://</a:t>
            </a:r>
            <a:r>
              <a:rPr lang="cs-CZ" sz="6400" dirty="0" smtClean="0">
                <a:hlinkClick r:id="rId16"/>
              </a:rPr>
              <a:t>cs.wikipedia.org/wiki/Soubor:Amanita_phalloides_1.JPG</a:t>
            </a:r>
            <a:endParaRPr lang="cs-CZ" sz="6400" dirty="0" smtClean="0"/>
          </a:p>
          <a:p>
            <a:pPr marL="0" indent="0">
              <a:buNone/>
            </a:pPr>
            <a:r>
              <a:rPr lang="cs-CZ" sz="6400" dirty="0" smtClean="0"/>
              <a:t>list 16</a:t>
            </a:r>
            <a:r>
              <a:rPr lang="cs-CZ" sz="6400" dirty="0"/>
              <a:t>	</a:t>
            </a:r>
            <a:r>
              <a:rPr lang="cs-CZ" sz="6400" dirty="0">
                <a:hlinkClick r:id="rId17"/>
              </a:rPr>
              <a:t>http://</a:t>
            </a:r>
            <a:r>
              <a:rPr lang="cs-CZ" sz="6400" dirty="0" smtClean="0">
                <a:hlinkClick r:id="rId17"/>
              </a:rPr>
              <a:t>cs.wikipedia.org/wiki/Soubor:Amanita_citrina_PL.jpg</a:t>
            </a:r>
            <a:endParaRPr lang="cs-CZ" sz="6400" dirty="0" smtClean="0"/>
          </a:p>
          <a:p>
            <a:pPr marL="0" indent="0">
              <a:buNone/>
            </a:pPr>
            <a:r>
              <a:rPr lang="cs-CZ" sz="6400" dirty="0"/>
              <a:t>list 17	</a:t>
            </a:r>
            <a:r>
              <a:rPr lang="cs-CZ" sz="6400" dirty="0">
                <a:hlinkClick r:id="rId18"/>
              </a:rPr>
              <a:t>http://</a:t>
            </a:r>
            <a:r>
              <a:rPr lang="cs-CZ" sz="6400" dirty="0" smtClean="0">
                <a:hlinkClick r:id="rId18"/>
              </a:rPr>
              <a:t>cs.wikipedia.org/wiki/Soubor:Riesenbovist_Oberseite.JPG</a:t>
            </a:r>
            <a:endParaRPr lang="cs-CZ" sz="6400" dirty="0" smtClean="0"/>
          </a:p>
          <a:p>
            <a:pPr marL="0" indent="0">
              <a:buNone/>
            </a:pPr>
            <a:r>
              <a:rPr lang="cs-CZ" sz="6400" dirty="0"/>
              <a:t>list 18	</a:t>
            </a:r>
            <a:r>
              <a:rPr lang="cs-CZ" sz="6400" dirty="0">
                <a:hlinkClick r:id="rId19"/>
              </a:rPr>
              <a:t>http://</a:t>
            </a:r>
            <a:r>
              <a:rPr lang="cs-CZ" sz="6400" dirty="0" smtClean="0">
                <a:hlinkClick r:id="rId19"/>
              </a:rPr>
              <a:t>cs.wikipedia.org/wiki/Soubor:Boletus_satanas.JPG</a:t>
            </a:r>
            <a:endParaRPr lang="cs-CZ" sz="6400" dirty="0" smtClean="0"/>
          </a:p>
          <a:p>
            <a:pPr marL="0" indent="0">
              <a:buNone/>
            </a:pPr>
            <a:r>
              <a:rPr lang="cs-CZ" sz="6400" dirty="0"/>
              <a:t>list 21	</a:t>
            </a:r>
            <a:r>
              <a:rPr lang="cs-CZ" sz="6400" dirty="0">
                <a:hlinkClick r:id="rId20"/>
              </a:rPr>
              <a:t>http://</a:t>
            </a:r>
            <a:r>
              <a:rPr lang="cs-CZ" sz="6400" dirty="0" smtClean="0">
                <a:hlinkClick r:id="rId20"/>
              </a:rPr>
              <a:t>cs.wikipedia.org/wiki/Soubor:Truffle_4.jpg</a:t>
            </a:r>
            <a:endParaRPr lang="cs-CZ" sz="6400" dirty="0" smtClean="0"/>
          </a:p>
          <a:p>
            <a:pPr marL="0" indent="0">
              <a:buNone/>
            </a:pPr>
            <a:r>
              <a:rPr lang="cs-CZ" sz="6400" dirty="0"/>
              <a:t>list 22	http://</a:t>
            </a:r>
            <a:r>
              <a:rPr lang="cs-CZ" sz="6400" dirty="0" smtClean="0"/>
              <a:t>cs.wikipedia.org/wiki/Soubor:Lactarius_deliciosus.jpg</a:t>
            </a:r>
          </a:p>
          <a:p>
            <a:pPr marL="0" indent="0">
              <a:buNone/>
            </a:pPr>
            <a:r>
              <a:rPr lang="cs-CZ" sz="6400" dirty="0"/>
              <a:t>list  23	http://cs.wikipedia.org/wiki/Soubor:Cantharellus.cibarius.-.lindsey.jpg</a:t>
            </a:r>
            <a:r>
              <a:rPr lang="cs-CZ" sz="6400" dirty="0" smtClean="0"/>
              <a:t>	</a:t>
            </a:r>
          </a:p>
          <a:p>
            <a:pPr marL="0" indent="0">
              <a:buNone/>
            </a:pPr>
            <a:r>
              <a:rPr lang="cs-CZ" sz="6400" dirty="0" smtClean="0">
                <a:hlinkClick r:id="rId21"/>
              </a:rPr>
              <a:t>list 24</a:t>
            </a:r>
            <a:r>
              <a:rPr lang="cs-CZ" sz="6400" dirty="0">
                <a:hlinkClick r:id="rId21"/>
              </a:rPr>
              <a:t>	</a:t>
            </a:r>
            <a:r>
              <a:rPr lang="cs-CZ" sz="6400" dirty="0" smtClean="0">
                <a:hlinkClick r:id="rId21"/>
              </a:rPr>
              <a:t>http</a:t>
            </a:r>
            <a:r>
              <a:rPr lang="cs-CZ" sz="6400" dirty="0">
                <a:hlinkClick r:id="rId21"/>
              </a:rPr>
              <a:t>://</a:t>
            </a:r>
            <a:r>
              <a:rPr lang="cs-CZ" sz="6400" dirty="0" smtClean="0">
                <a:hlinkClick r:id="rId21"/>
              </a:rPr>
              <a:t>cs.wikipedia.org/wiki/Soubor:Italy_Regions_Piedmont_Map.png</a:t>
            </a:r>
            <a:endParaRPr lang="cs-CZ" sz="6400" dirty="0" smtClean="0"/>
          </a:p>
          <a:p>
            <a:pPr marL="0" indent="0">
              <a:buNone/>
            </a:pPr>
            <a:endParaRPr lang="cs-CZ" sz="6400" dirty="0" smtClean="0"/>
          </a:p>
          <a:p>
            <a:pPr marL="0" indent="0">
              <a:buNone/>
            </a:pPr>
            <a:endParaRPr lang="cs-CZ" sz="6400" dirty="0" smtClean="0"/>
          </a:p>
          <a:p>
            <a:pPr marL="0" indent="0">
              <a:buNone/>
            </a:pPr>
            <a:endParaRPr lang="cs-CZ" sz="6400" dirty="0" smtClean="0"/>
          </a:p>
          <a:p>
            <a:pPr marL="0" indent="0">
              <a:buNone/>
            </a:pPr>
            <a:endParaRPr lang="cs-CZ" sz="6400" dirty="0" smtClean="0"/>
          </a:p>
          <a:p>
            <a:pPr marL="0" indent="0">
              <a:buNone/>
            </a:pPr>
            <a:endParaRPr lang="cs-CZ" sz="6400" dirty="0" smtClean="0"/>
          </a:p>
          <a:p>
            <a:pPr marL="0" indent="0">
              <a:buNone/>
            </a:pPr>
            <a:r>
              <a:rPr lang="cs-CZ" sz="6400" dirty="0"/>
              <a:t>	</a:t>
            </a:r>
            <a:endParaRPr lang="cs-CZ" sz="6400" dirty="0" smtClean="0"/>
          </a:p>
          <a:p>
            <a:pPr marL="0" indent="0">
              <a:buNone/>
            </a:pPr>
            <a:endParaRPr lang="cs-CZ" sz="1800" dirty="0" smtClean="0"/>
          </a:p>
        </p:txBody>
      </p:sp>
    </p:spTree>
    <p:extLst>
      <p:ext uri="{BB962C8B-B14F-4D97-AF65-F5344CB8AC3E}">
        <p14:creationId xmlns:p14="http://schemas.microsoft.com/office/powerpoint/2010/main" val="1498958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147</TotalTime>
  <Words>300</Words>
  <Application>Microsoft Office PowerPoint</Application>
  <PresentationFormat>Předvádění na obrazovce (4:3)</PresentationFormat>
  <Paragraphs>91</Paragraphs>
  <Slides>29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29</vt:i4>
      </vt:variant>
    </vt:vector>
  </HeadingPairs>
  <TitlesOfParts>
    <vt:vector size="30" baseType="lpstr">
      <vt:lpstr>Motiv systému Office</vt:lpstr>
      <vt:lpstr>HOUBY</vt:lpstr>
      <vt:lpstr>H O U B Y</vt:lpstr>
      <vt:lpstr>Prezentace aplikace PowerPoint</vt:lpstr>
      <vt:lpstr>HŘIB  SMRKOVÝ</vt:lpstr>
      <vt:lpstr>HŘIB  ŽLUTOMASÝ (babka, praskáč)</vt:lpstr>
      <vt:lpstr>HŘIB  ŽLUČOVÝ</vt:lpstr>
      <vt:lpstr>HŘIB  KOVÁŘ</vt:lpstr>
      <vt:lpstr>HŘIB  KOVÁŘ</vt:lpstr>
      <vt:lpstr>HABROVÝ    KOZÁK  BŘEZOVÝ</vt:lpstr>
      <vt:lpstr>BEDLA  VYSOKÁ</vt:lpstr>
      <vt:lpstr>MUCHOMŮRKA</vt:lpstr>
      <vt:lpstr>BŘEZOVÝ  KŘEMENÁČ  OSIKOVÝ</vt:lpstr>
      <vt:lpstr>KLOUZEK  SLIČNÝ</vt:lpstr>
      <vt:lpstr>KOTRČ  KADEŘAVÝ</vt:lpstr>
      <vt:lpstr>MUCHOMŮRKA  ČERVENÁ  </vt:lpstr>
      <vt:lpstr>MUCHOMŮRKA  ZELENÁ </vt:lpstr>
      <vt:lpstr>MUCHOMŮRKA  CITRÓNOVÁ  </vt:lpstr>
      <vt:lpstr>PÝCHAVKA  OBROVSKÁ</vt:lpstr>
      <vt:lpstr>SMRŽ  ŠPIČATÝ</vt:lpstr>
      <vt:lpstr>HŘIB  SATAN</vt:lpstr>
      <vt:lpstr>HŘIB  SATAN</vt:lpstr>
      <vt:lpstr>RYZEC  PRAVÝ</vt:lpstr>
      <vt:lpstr>LIŠKA  OBECNÁ</vt:lpstr>
      <vt:lpstr>LANÝŽ</vt:lpstr>
      <vt:lpstr>LANÝŽ</vt:lpstr>
      <vt:lpstr>LANÝŽ</vt:lpstr>
      <vt:lpstr>PIEMONT</vt:lpstr>
      <vt:lpstr>Prezentace aplikace PowerPoint</vt:lpstr>
      <vt:lpstr>Použitý  materiál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Markéta</dc:creator>
  <cp:lastModifiedBy>Markéta</cp:lastModifiedBy>
  <cp:revision>23</cp:revision>
  <dcterms:created xsi:type="dcterms:W3CDTF">2012-02-27T14:35:57Z</dcterms:created>
  <dcterms:modified xsi:type="dcterms:W3CDTF">2012-10-28T19:50:41Z</dcterms:modified>
</cp:coreProperties>
</file>