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56" r:id="rId2"/>
    <p:sldId id="257" r:id="rId3"/>
    <p:sldId id="260" r:id="rId4"/>
    <p:sldId id="261" r:id="rId5"/>
    <p:sldId id="258" r:id="rId6"/>
    <p:sldId id="262" r:id="rId7"/>
    <p:sldId id="263" r:id="rId8"/>
    <p:sldId id="264" r:id="rId9"/>
    <p:sldId id="265" r:id="rId10"/>
    <p:sldId id="266" r:id="rId11"/>
    <p:sldId id="267" r:id="rId12"/>
    <p:sldId id="269" r:id="rId13"/>
    <p:sldId id="268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59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CC"/>
    <a:srgbClr val="FF6600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064850-8261-4971-B246-6F6C2D4955A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78A9B2-522E-4DFE-8215-0A15D1F965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0669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78A9B2-522E-4DFE-8215-0A15D1F965B4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89596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23127-451D-4EF0-882A-3E3F123FBF90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0F2D7-552A-4AB8-8F0C-1ACD71196C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317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23127-451D-4EF0-882A-3E3F123FBF90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0F2D7-552A-4AB8-8F0C-1ACD71196C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15728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23127-451D-4EF0-882A-3E3F123FBF90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0F2D7-552A-4AB8-8F0C-1ACD71196C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00340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23127-451D-4EF0-882A-3E3F123FBF90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0F2D7-552A-4AB8-8F0C-1ACD71196C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81045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23127-451D-4EF0-882A-3E3F123FBF90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0F2D7-552A-4AB8-8F0C-1ACD71196C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55501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23127-451D-4EF0-882A-3E3F123FBF90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0F2D7-552A-4AB8-8F0C-1ACD71196C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19797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23127-451D-4EF0-882A-3E3F123FBF90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0F2D7-552A-4AB8-8F0C-1ACD71196C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18964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23127-451D-4EF0-882A-3E3F123FBF90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0F2D7-552A-4AB8-8F0C-1ACD71196C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87641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23127-451D-4EF0-882A-3E3F123FBF90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0F2D7-552A-4AB8-8F0C-1ACD71196C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88665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23127-451D-4EF0-882A-3E3F123FBF90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0F2D7-552A-4AB8-8F0C-1ACD71196C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61319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23127-451D-4EF0-882A-3E3F123FBF90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0F2D7-552A-4AB8-8F0C-1ACD71196C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85528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123127-451D-4EF0-882A-3E3F123FBF90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00F2D7-552A-4AB8-8F0C-1ACD71196C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24250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i%C3%A9ride_du_chou.JPG" TargetMode="External"/><Relationship Id="rId13" Type="http://schemas.openxmlformats.org/officeDocument/2006/relationships/hyperlink" Target="http://cs.wikipedia.org/wiki/Soubor:Morus-nigra.JPG" TargetMode="External"/><Relationship Id="rId3" Type="http://schemas.openxmlformats.org/officeDocument/2006/relationships/hyperlink" Target="http://cs.wikipedia.org/wiki/Soubor:Chrysalis-butterfly-vulcan-chrysalide-papillon-vulcain-vanessa-atalanta-2.jpg" TargetMode="External"/><Relationship Id="rId7" Type="http://schemas.openxmlformats.org/officeDocument/2006/relationships/hyperlink" Target="http://cs.wikipedia.org/wiki/Soubor:Cethosia_cyane.jpg" TargetMode="External"/><Relationship Id="rId12" Type="http://schemas.openxmlformats.org/officeDocument/2006/relationships/hyperlink" Target="http://cs.wikipedia.org/wiki/Soubor:Lymantria_monacha02.jpg" TargetMode="External"/><Relationship Id="rId2" Type="http://schemas.openxmlformats.org/officeDocument/2006/relationships/hyperlink" Target="http://cs.wikipedia.org/wiki/Soubor:Vanessa.atalanta.caterpillar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File:Vanessa_atalanta_2_Luc_Viatour.jpg" TargetMode="External"/><Relationship Id="rId11" Type="http://schemas.openxmlformats.org/officeDocument/2006/relationships/hyperlink" Target="http://cs.wikipedia.org/wiki/Soubor:Cameraria_ohridella_20050906_058.jpg" TargetMode="External"/><Relationship Id="rId5" Type="http://schemas.openxmlformats.org/officeDocument/2006/relationships/hyperlink" Target="http://cs.wikipedia.org/wiki/Soubor:Tagpfauenauge_(Inachis_io)_d1_1.jpg" TargetMode="External"/><Relationship Id="rId15" Type="http://schemas.openxmlformats.org/officeDocument/2006/relationships/hyperlink" Target="http://en.wikipedia.org/wiki/File:Pairedmoths.jpg" TargetMode="External"/><Relationship Id="rId10" Type="http://schemas.openxmlformats.org/officeDocument/2006/relationships/hyperlink" Target="http://cs.wikipedia.org/wiki/Soubor:Cameraria_ohridella_8419.jpg" TargetMode="External"/><Relationship Id="rId4" Type="http://schemas.openxmlformats.org/officeDocument/2006/relationships/hyperlink" Target="http://cs.wikipedia.org/wiki/Soubor:Babo%C4%8Dka_osikov%C3%A1.jpg" TargetMode="External"/><Relationship Id="rId9" Type="http://schemas.openxmlformats.org/officeDocument/2006/relationships/hyperlink" Target="http://cs.wikipedia.org/wiki/Soubor:Otak%C3%A1rek_fenyklov%C3%BD,_Lovo%C5%A1,_2009-07-12.jpg" TargetMode="External"/><Relationship Id="rId14" Type="http://schemas.openxmlformats.org/officeDocument/2006/relationships/hyperlink" Target="http://en.wikipedia.org/wiki/File:Silkworms3000px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MOTÝLI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1188" y="5373688"/>
            <a:ext cx="8064500" cy="1079500"/>
          </a:xfrm>
          <a:prstGeom prst="rect">
            <a:avLst/>
          </a:prstGeom>
        </p:spPr>
      </p:pic>
      <p:sp>
        <p:nvSpPr>
          <p:cNvPr id="5" name="Text Box 4"/>
          <p:cNvSpPr txBox="1">
            <a:spLocks noChangeArrowheads="1"/>
          </p:cNvSpPr>
          <p:nvPr/>
        </p:nvSpPr>
        <p:spPr bwMode="auto">
          <a:xfrm>
            <a:off x="827088" y="4581525"/>
            <a:ext cx="72009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/>
              <a:t>VY_32_INOVACE_XVII-C-19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832042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MOTÝLI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jsou rozšířeni po celém světě kromě Antarktidy</a:t>
            </a:r>
          </a:p>
          <a:p>
            <a:r>
              <a:rPr lang="cs-CZ" dirty="0" smtClean="0"/>
              <a:t>dospělí jedinci opylují květy</a:t>
            </a:r>
          </a:p>
          <a:p>
            <a:r>
              <a:rPr lang="cs-CZ" dirty="0" smtClean="0"/>
              <a:t>známo je 180 000 druhů</a:t>
            </a:r>
          </a:p>
          <a:p>
            <a:r>
              <a:rPr lang="cs-CZ" dirty="0"/>
              <a:t>4</a:t>
            </a:r>
            <a:r>
              <a:rPr lang="cs-CZ" dirty="0" smtClean="0"/>
              <a:t> vývojová stádia	vajíčko</a:t>
            </a:r>
          </a:p>
          <a:p>
            <a:pPr marL="3657600" lvl="8" indent="0">
              <a:buNone/>
            </a:pPr>
            <a:r>
              <a:rPr lang="cs-CZ" sz="3200" dirty="0" smtClean="0"/>
              <a:t>housenka</a:t>
            </a:r>
          </a:p>
          <a:p>
            <a:pPr marL="3657600" lvl="8" indent="0">
              <a:buNone/>
            </a:pPr>
            <a:r>
              <a:rPr lang="cs-CZ" sz="3200" dirty="0" smtClean="0"/>
              <a:t>kukla</a:t>
            </a:r>
          </a:p>
          <a:p>
            <a:pPr marL="3657600" lvl="8" indent="0">
              <a:buNone/>
            </a:pPr>
            <a:r>
              <a:rPr lang="cs-CZ" sz="3200" dirty="0" smtClean="0"/>
              <a:t>motýl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734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VAJÍČKA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1268760"/>
            <a:ext cx="4598798" cy="5186615"/>
          </a:xfrm>
        </p:spPr>
      </p:pic>
    </p:spTree>
    <p:extLst>
      <p:ext uri="{BB962C8B-B14F-4D97-AF65-F5344CB8AC3E}">
        <p14:creationId xmlns:p14="http://schemas.microsoft.com/office/powerpoint/2010/main" val="943006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pPr algn="l"/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HOUSENKA			KUKLA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2348880"/>
            <a:ext cx="3561614" cy="2376264"/>
          </a:xfrm>
        </p:spPr>
      </p:pic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556792"/>
            <a:ext cx="2414351" cy="4525963"/>
          </a:xfrm>
        </p:spPr>
      </p:pic>
    </p:spTree>
    <p:extLst>
      <p:ext uri="{BB962C8B-B14F-4D97-AF65-F5344CB8AC3E}">
        <p14:creationId xmlns:p14="http://schemas.microsoft.com/office/powerpoint/2010/main" val="216595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Nadpis 1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BABOČKA  OSIKOVÁ</a:t>
            </a:r>
            <a:br>
              <a:rPr lang="cs-CZ" b="1" dirty="0" smtClean="0">
                <a:solidFill>
                  <a:srgbClr val="FF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b="1" dirty="0"/>
          </a:p>
        </p:txBody>
      </p:sp>
      <p:pic>
        <p:nvPicPr>
          <p:cNvPr id="14" name="Zástupný symbol pro obsah 1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1412776"/>
            <a:ext cx="6336704" cy="4752528"/>
          </a:xfrm>
        </p:spPr>
      </p:pic>
    </p:spTree>
    <p:extLst>
      <p:ext uri="{BB962C8B-B14F-4D97-AF65-F5344CB8AC3E}">
        <p14:creationId xmlns:p14="http://schemas.microsoft.com/office/powerpoint/2010/main" val="1740371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BABOČKA  PAVÍ  OKO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1268760"/>
            <a:ext cx="5184576" cy="5254637"/>
          </a:xfrm>
        </p:spPr>
      </p:pic>
    </p:spTree>
    <p:extLst>
      <p:ext uri="{BB962C8B-B14F-4D97-AF65-F5344CB8AC3E}">
        <p14:creationId xmlns:p14="http://schemas.microsoft.com/office/powerpoint/2010/main" val="3814382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BABOČKA  ADMIRÁL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340768"/>
            <a:ext cx="6696744" cy="5041463"/>
          </a:xfrm>
        </p:spPr>
      </p:pic>
    </p:spTree>
    <p:extLst>
      <p:ext uri="{BB962C8B-B14F-4D97-AF65-F5344CB8AC3E}">
        <p14:creationId xmlns:p14="http://schemas.microsoft.com/office/powerpoint/2010/main" val="784081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BABOČKA  CYANSKÁ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340768"/>
            <a:ext cx="7200800" cy="5067562"/>
          </a:xfrm>
        </p:spPr>
      </p:pic>
    </p:spTree>
    <p:extLst>
      <p:ext uri="{BB962C8B-B14F-4D97-AF65-F5344CB8AC3E}">
        <p14:creationId xmlns:p14="http://schemas.microsoft.com/office/powerpoint/2010/main" val="2017946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BĚLÁSEK  ZELNÝ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412776"/>
            <a:ext cx="6768752" cy="5076564"/>
          </a:xfrm>
        </p:spPr>
      </p:pic>
    </p:spTree>
    <p:extLst>
      <p:ext uri="{BB962C8B-B14F-4D97-AF65-F5344CB8AC3E}">
        <p14:creationId xmlns:p14="http://schemas.microsoft.com/office/powerpoint/2010/main" val="3889519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OTAKÁREK  FENYKLOVÝ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484783"/>
            <a:ext cx="7344816" cy="4921027"/>
          </a:xfrm>
        </p:spPr>
      </p:pic>
    </p:spTree>
    <p:extLst>
      <p:ext uri="{BB962C8B-B14F-4D97-AF65-F5344CB8AC3E}">
        <p14:creationId xmlns:p14="http://schemas.microsoft.com/office/powerpoint/2010/main" val="3727707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OTAKÁREK  OVOCNÝ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1484784"/>
            <a:ext cx="5443147" cy="4925144"/>
          </a:xfrm>
        </p:spPr>
      </p:pic>
    </p:spTree>
    <p:extLst>
      <p:ext uri="{BB962C8B-B14F-4D97-AF65-F5344CB8AC3E}">
        <p14:creationId xmlns:p14="http://schemas.microsoft.com/office/powerpoint/2010/main" val="2786752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OSTATNÍ   MOTÝLI</a:t>
            </a:r>
            <a:endParaRPr lang="cs-CZ" b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způsobují červivost 	obaleč jablečný</a:t>
            </a:r>
          </a:p>
          <a:p>
            <a:pPr marL="3657600" lvl="8" indent="0">
              <a:buNone/>
            </a:pPr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</a:rPr>
              <a:t>obaleč švestkový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larvy znehodnocující potraviny	mol obilný</a:t>
            </a:r>
          </a:p>
          <a:p>
            <a:pPr marL="457200" lvl="1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						</a:t>
            </a: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zavíječ moučný</a:t>
            </a:r>
          </a:p>
          <a:p>
            <a:pPr marL="457200" lvl="1" indent="0">
              <a:buNone/>
            </a:pPr>
            <a:r>
              <a:rPr lang="cs-CZ" sz="3200" dirty="0" smtClean="0">
                <a:solidFill>
                  <a:srgbClr val="7030A0"/>
                </a:solidFill>
              </a:rPr>
              <a:t>ničí lesy		bekyně mniška</a:t>
            </a:r>
          </a:p>
          <a:p>
            <a:pPr marL="457200" lvl="1" indent="0">
              <a:buNone/>
            </a:pPr>
            <a:r>
              <a:rPr lang="cs-CZ" sz="3200" dirty="0" smtClean="0">
                <a:solidFill>
                  <a:srgbClr val="0070C0"/>
                </a:solidFill>
              </a:rPr>
              <a:t>poškozuje listy jírovce 	klíněnka jírovcová</a:t>
            </a:r>
          </a:p>
          <a:p>
            <a:pPr marL="457200" lvl="1" indent="0">
              <a:buNone/>
            </a:pPr>
            <a:endParaRPr lang="cs-CZ" sz="3200" dirty="0" smtClean="0"/>
          </a:p>
          <a:p>
            <a:pPr marL="457200" lvl="1" indent="0">
              <a:buNone/>
            </a:pPr>
            <a:endParaRPr lang="cs-CZ" dirty="0" smtClean="0"/>
          </a:p>
          <a:p>
            <a:pPr marL="457200" lvl="1" indent="0">
              <a:buNone/>
            </a:pPr>
            <a:endParaRPr lang="cs-CZ" sz="3200" dirty="0"/>
          </a:p>
          <a:p>
            <a:pPr marL="457200" lvl="1" indent="0">
              <a:buNone/>
            </a:pPr>
            <a:endParaRPr lang="cs-CZ" sz="3200" dirty="0" smtClean="0"/>
          </a:p>
        </p:txBody>
      </p:sp>
    </p:spTree>
    <p:extLst>
      <p:ext uri="{BB962C8B-B14F-4D97-AF65-F5344CB8AC3E}">
        <p14:creationId xmlns:p14="http://schemas.microsoft.com/office/powerpoint/2010/main" val="137211233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ŽLUŤÁSEK  ŘEŠETLÁKOVÝ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628800"/>
            <a:ext cx="6696744" cy="4386366"/>
          </a:xfrm>
        </p:spPr>
      </p:pic>
    </p:spTree>
    <p:extLst>
      <p:ext uri="{BB962C8B-B14F-4D97-AF65-F5344CB8AC3E}">
        <p14:creationId xmlns:p14="http://schemas.microsoft.com/office/powerpoint/2010/main" val="3537549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KLÍNĚNKA  JÍROVCOVÁ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2276872"/>
            <a:ext cx="4119281" cy="2880320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0264" y="1600200"/>
            <a:ext cx="3394472" cy="4525963"/>
          </a:xfrm>
        </p:spPr>
      </p:pic>
    </p:spTree>
    <p:extLst>
      <p:ext uri="{BB962C8B-B14F-4D97-AF65-F5344CB8AC3E}">
        <p14:creationId xmlns:p14="http://schemas.microsoft.com/office/powerpoint/2010/main" val="3133431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BEKYNĚ  MNIŠKA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1" y="1412776"/>
            <a:ext cx="5863851" cy="5040560"/>
          </a:xfrm>
        </p:spPr>
      </p:pic>
    </p:spTree>
    <p:extLst>
      <p:ext uri="{BB962C8B-B14F-4D97-AF65-F5344CB8AC3E}">
        <p14:creationId xmlns:p14="http://schemas.microsoft.com/office/powerpoint/2010/main" val="4100552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MORUŠE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484784"/>
            <a:ext cx="6753854" cy="4896544"/>
          </a:xfrm>
        </p:spPr>
      </p:pic>
    </p:spTree>
    <p:extLst>
      <p:ext uri="{BB962C8B-B14F-4D97-AF65-F5344CB8AC3E}">
        <p14:creationId xmlns:p14="http://schemas.microsoft.com/office/powerpoint/2010/main" val="393129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BOUREC  MORUŠOVÝ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4416" y="1600200"/>
            <a:ext cx="6755168" cy="4525963"/>
          </a:xfrm>
        </p:spPr>
      </p:pic>
    </p:spTree>
    <p:extLst>
      <p:ext uri="{BB962C8B-B14F-4D97-AF65-F5344CB8AC3E}">
        <p14:creationId xmlns:p14="http://schemas.microsoft.com/office/powerpoint/2010/main" val="4133849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BOUREC  MORUŠOVÝ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412776"/>
            <a:ext cx="6624736" cy="4968552"/>
          </a:xfrm>
        </p:spPr>
      </p:pic>
    </p:spTree>
    <p:extLst>
      <p:ext uri="{BB962C8B-B14F-4D97-AF65-F5344CB8AC3E}">
        <p14:creationId xmlns:p14="http://schemas.microsoft.com/office/powerpoint/2010/main" val="3591447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BOUREC  MORUŠOVÝ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je noční motýl</a:t>
            </a:r>
          </a:p>
          <a:p>
            <a:r>
              <a:rPr lang="cs-CZ" dirty="0" smtClean="0"/>
              <a:t>produkuje hedvábí</a:t>
            </a:r>
          </a:p>
          <a:p>
            <a:r>
              <a:rPr lang="cs-CZ" dirty="0" smtClean="0"/>
              <a:t>z hlediska reprodukce je úplně závislý na člověku a ve volné přírodě se již nevyskytuje</a:t>
            </a:r>
          </a:p>
          <a:p>
            <a:r>
              <a:rPr lang="cs-CZ" dirty="0" smtClean="0"/>
              <a:t>živí se </a:t>
            </a:r>
            <a:r>
              <a:rPr lang="cs-CZ" u="sng" dirty="0" smtClean="0"/>
              <a:t>výhradně</a:t>
            </a:r>
            <a:r>
              <a:rPr lang="cs-CZ" dirty="0" smtClean="0"/>
              <a:t> listy moruše</a:t>
            </a:r>
          </a:p>
          <a:p>
            <a:r>
              <a:rPr lang="cs-CZ" dirty="0" smtClean="0"/>
              <a:t>chová se na severu Číny a Íránu</a:t>
            </a:r>
          </a:p>
          <a:p>
            <a:r>
              <a:rPr lang="cs-CZ" dirty="0" smtClean="0"/>
              <a:t>samice je 2-3 větší než samec</a:t>
            </a:r>
          </a:p>
          <a:p>
            <a:r>
              <a:rPr lang="cs-CZ" dirty="0" smtClean="0"/>
              <a:t>larva se zakuklí v kokonu (je tvořen jediným nepřerušeným hedvábným vláknem, které je od 300 do 900 metrů dlouhé)</a:t>
            </a:r>
          </a:p>
          <a:p>
            <a:r>
              <a:rPr lang="cs-CZ" dirty="0" smtClean="0"/>
              <a:t>1 kg hedvábí = 2-3 tisíce kokonů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4944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r>
              <a:rPr lang="cs-CZ" dirty="0" smtClean="0"/>
              <a:t>Tento materiál ukazuje na krásu přírody, slouží jako doplňující učivo s důrazem na ochranu životního prostředí a zachování živočišných druhů.</a:t>
            </a:r>
          </a:p>
          <a:p>
            <a:r>
              <a:rPr lang="cs-CZ" dirty="0" smtClean="0"/>
              <a:t>Ve druhé části prezentace se žáci seznámí nejen se škodlivými motýly, ale i s </a:t>
            </a:r>
            <a:r>
              <a:rPr lang="cs-CZ" smtClean="0"/>
              <a:t>bourcem morušovým.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442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Použitý  materiál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052736"/>
            <a:ext cx="8856984" cy="5328592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sz="2000" dirty="0" smtClean="0"/>
              <a:t>list 4	</a:t>
            </a:r>
            <a:r>
              <a:rPr lang="cs-CZ" sz="2000" dirty="0" smtClean="0">
                <a:hlinkClick r:id="rId2"/>
              </a:rPr>
              <a:t>http://cs.wikipedia.org/wiki/Soubor:Vanessa.atalanta.caterpillars.jpg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	</a:t>
            </a:r>
            <a:r>
              <a:rPr lang="cs-CZ" sz="2000" dirty="0" smtClean="0">
                <a:hlinkClick r:id="rId3"/>
              </a:rPr>
              <a:t>http://cs.wikipedia.org/wiki/Soubor:Chrysalis-butterfly-vulcan-chrysalide-papillon-vulcain-vanessa-atalanta-2.jpg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list 5	</a:t>
            </a:r>
            <a:r>
              <a:rPr lang="cs-CZ" sz="2000" dirty="0" smtClean="0">
                <a:hlinkClick r:id="rId4"/>
              </a:rPr>
              <a:t>http://cs.wikipedia.org/wiki/Soubor:Babo%C4%8Dka_osikov%C3%A1.jpg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list 6	</a:t>
            </a:r>
            <a:r>
              <a:rPr lang="cs-CZ" sz="2000" dirty="0" smtClean="0">
                <a:hlinkClick r:id="rId5"/>
              </a:rPr>
              <a:t>http://cs.wikipedia.org/wiki/Soubor:Tagpfauenauge_(Inachis_io)_d1_1.jpg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list 7	</a:t>
            </a:r>
            <a:r>
              <a:rPr lang="cs-CZ" sz="2000" dirty="0" smtClean="0">
                <a:hlinkClick r:id="rId6"/>
              </a:rPr>
              <a:t>http://en.wikipedia.org/wiki/File:Vanessa_atalanta_2_Luc_Viatour.jpg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list 8	</a:t>
            </a:r>
            <a:r>
              <a:rPr lang="cs-CZ" sz="2000" dirty="0" smtClean="0">
                <a:hlinkClick r:id="rId7"/>
              </a:rPr>
              <a:t>http://cs.wikipedia.org/wiki/Soubor:Cethosia_cyane.jpg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list 9	</a:t>
            </a:r>
            <a:r>
              <a:rPr lang="cs-CZ" sz="2000" dirty="0" smtClean="0">
                <a:hlinkClick r:id="rId8"/>
              </a:rPr>
              <a:t>http://cs.wikipedia.org/wiki/Soubor:Pi%C3%A9ride_du_chou.JPG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list 10	</a:t>
            </a:r>
            <a:r>
              <a:rPr lang="cs-CZ" sz="2000" dirty="0" smtClean="0">
                <a:hlinkClick r:id="rId9"/>
              </a:rPr>
              <a:t>http://cs.wikipedia.org/wiki/Soubor:Otak%C3%A1rek_fenyklov%C3%BD,_Lovo%C5%A1,_2009-07-12.jpg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list 14	</a:t>
            </a:r>
            <a:r>
              <a:rPr lang="cs-CZ" sz="2000" dirty="0" smtClean="0">
                <a:hlinkClick r:id="rId10"/>
              </a:rPr>
              <a:t>http://cs.wikipedia.org/wiki/Soubor:Cameraria_ohridella_8419.jpg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>
                <a:hlinkClick r:id="rId11"/>
              </a:rPr>
              <a:t>http://cs.wikipedia.org/wiki/Soubor:Cameraria_ohridella_20050906_058.jpg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list 15	</a:t>
            </a:r>
            <a:r>
              <a:rPr lang="cs-CZ" sz="2000" dirty="0" smtClean="0">
                <a:hlinkClick r:id="rId12"/>
              </a:rPr>
              <a:t>http://cs.wikipedia.org/wiki/Soubor:Lymantria_monacha02.jpg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list 16	</a:t>
            </a:r>
            <a:r>
              <a:rPr lang="cs-CZ" sz="2000" dirty="0" smtClean="0">
                <a:hlinkClick r:id="rId13"/>
              </a:rPr>
              <a:t>http://cs.wikipedia.org/wiki/Soubor:Morus-nigra.JPG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list 17	</a:t>
            </a:r>
            <a:r>
              <a:rPr lang="cs-CZ" sz="2000" dirty="0" smtClean="0">
                <a:hlinkClick r:id="rId14"/>
              </a:rPr>
              <a:t>http://en.wikipedia.org/wiki/File:Silkworms3000px.jpg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list 18	</a:t>
            </a:r>
            <a:r>
              <a:rPr lang="cs-CZ" sz="2000" dirty="0" smtClean="0">
                <a:hlinkClick r:id="rId15"/>
              </a:rPr>
              <a:t>http://en.wikipedia.org/wiki/File:Pairedmoths.jpg</a:t>
            </a: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	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096494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166</Words>
  <Application>Microsoft Office PowerPoint</Application>
  <PresentationFormat>Předvádění na obrazovce (4:3)</PresentationFormat>
  <Paragraphs>63</Paragraphs>
  <Slides>21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systému Office</vt:lpstr>
      <vt:lpstr>MOTÝLI</vt:lpstr>
      <vt:lpstr>MOTÝLI</vt:lpstr>
      <vt:lpstr>VAJÍČKA</vt:lpstr>
      <vt:lpstr>HOUSENKA   KUKLA</vt:lpstr>
      <vt:lpstr>BABOČKA  OSIKOVÁ </vt:lpstr>
      <vt:lpstr>BABOČKA  PAVÍ  OKO</vt:lpstr>
      <vt:lpstr>BABOČKA  ADMIRÁL</vt:lpstr>
      <vt:lpstr>BABOČKA  CYANSKÁ</vt:lpstr>
      <vt:lpstr> BĚLÁSEK  ZELNÝ</vt:lpstr>
      <vt:lpstr>OTAKÁREK  FENYKLOVÝ</vt:lpstr>
      <vt:lpstr>OTAKÁREK  OVOCNÝ</vt:lpstr>
      <vt:lpstr>OSTATNÍ   MOTÝLI</vt:lpstr>
      <vt:lpstr>ŽLUŤÁSEK  ŘEŠETLÁKOVÝ</vt:lpstr>
      <vt:lpstr>KLÍNĚNKA  JÍROVCOVÁ</vt:lpstr>
      <vt:lpstr>BEKYNĚ  MNIŠKA</vt:lpstr>
      <vt:lpstr>MORUŠE</vt:lpstr>
      <vt:lpstr>BOUREC  MORUŠOVÝ</vt:lpstr>
      <vt:lpstr>BOUREC  MORUŠOVÝ</vt:lpstr>
      <vt:lpstr>BOUREC  MORUŠOVÝ</vt:lpstr>
      <vt:lpstr>Prezentace aplikace PowerPoint</vt:lpstr>
      <vt:lpstr>Použitý  materiál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Markéta</dc:creator>
  <cp:lastModifiedBy>Markéta</cp:lastModifiedBy>
  <cp:revision>13</cp:revision>
  <dcterms:created xsi:type="dcterms:W3CDTF">2012-02-27T20:22:47Z</dcterms:created>
  <dcterms:modified xsi:type="dcterms:W3CDTF">2012-05-18T11:49:44Z</dcterms:modified>
</cp:coreProperties>
</file>