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7" r:id="rId3"/>
    <p:sldId id="264" r:id="rId4"/>
    <p:sldId id="258" r:id="rId5"/>
    <p:sldId id="261" r:id="rId6"/>
    <p:sldId id="262" r:id="rId7"/>
    <p:sldId id="265" r:id="rId8"/>
    <p:sldId id="266" r:id="rId9"/>
    <p:sldId id="267" r:id="rId10"/>
    <p:sldId id="268" r:id="rId11"/>
    <p:sldId id="259" r:id="rId12"/>
    <p:sldId id="269" r:id="rId13"/>
    <p:sldId id="276" r:id="rId14"/>
    <p:sldId id="277" r:id="rId15"/>
    <p:sldId id="270" r:id="rId16"/>
    <p:sldId id="271" r:id="rId17"/>
    <p:sldId id="272" r:id="rId18"/>
    <p:sldId id="273" r:id="rId19"/>
    <p:sldId id="274" r:id="rId20"/>
    <p:sldId id="278" r:id="rId21"/>
    <p:sldId id="275" r:id="rId22"/>
    <p:sldId id="263" r:id="rId23"/>
    <p:sldId id="281" r:id="rId24"/>
    <p:sldId id="28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100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362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068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95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374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227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758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879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2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188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317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3B353-3D2E-4E90-91F6-3C982C48D8E5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A0692-0303-4637-8BC7-9087B245A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653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etr#Kilometr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dvr%C3%A1cen%C3%A1_strana_M%C4%9Bs%C3%ADce" TargetMode="External"/><Relationship Id="rId7" Type="http://schemas.openxmlformats.org/officeDocument/2006/relationships/hyperlink" Target="http://cs.wikipedia.org/wiki/Magma" TargetMode="External"/><Relationship Id="rId2" Type="http://schemas.openxmlformats.org/officeDocument/2006/relationships/hyperlink" Target="http://cs.wikipedia.org/wiki/South_Pole-Aitk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iliarda" TargetMode="External"/><Relationship Id="rId5" Type="http://schemas.openxmlformats.org/officeDocument/2006/relationships/hyperlink" Target="http://cs.wikipedia.org/wiki/M%C4%9Bs%C3%AD%C4%8Dn%C3%AD_mo%C5%99e" TargetMode="External"/><Relationship Id="rId4" Type="http://schemas.openxmlformats.org/officeDocument/2006/relationships/hyperlink" Target="http://cs.wikipedia.org/w/index.php?title=Ji%C5%BEn%C3%AD_p%C3%B3l_M%C4%9Bs%C3%ADce&amp;action=edit&amp;redlink=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inuta" TargetMode="External"/><Relationship Id="rId3" Type="http://schemas.openxmlformats.org/officeDocument/2006/relationships/hyperlink" Target="http://cs.wikipedia.org/wiki/Zem%C4%9B" TargetMode="External"/><Relationship Id="rId7" Type="http://schemas.openxmlformats.org/officeDocument/2006/relationships/hyperlink" Target="http://cs.wikipedia.org/wiki/P%C5%99%C3%ADmka" TargetMode="External"/><Relationship Id="rId2" Type="http://schemas.openxmlformats.org/officeDocument/2006/relationships/hyperlink" Target="http://cs.wikipedia.org/w/index.php?title=Astronomick%C3%BD_jev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%C4%9Bs%C3%ADc" TargetMode="External"/><Relationship Id="rId5" Type="http://schemas.openxmlformats.org/officeDocument/2006/relationships/hyperlink" Target="http://cs.wikipedia.org/wiki/Slunce" TargetMode="External"/><Relationship Id="rId4" Type="http://schemas.openxmlformats.org/officeDocument/2006/relationships/hyperlink" Target="http://cs.wikipedia.org/wiki/%C3%9Apln%C4%9Bk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Posledn%C3%AD_%C4%8Dtvr%C5%A5&amp;action=edit&amp;redlink=1" TargetMode="External"/><Relationship Id="rId3" Type="http://schemas.openxmlformats.org/officeDocument/2006/relationships/hyperlink" Target="http://cs.wikipedia.org/wiki/Slunce" TargetMode="External"/><Relationship Id="rId7" Type="http://schemas.openxmlformats.org/officeDocument/2006/relationships/hyperlink" Target="http://cs.wikipedia.org/wiki/%C3%9Apln%C4%9Bk" TargetMode="External"/><Relationship Id="rId2" Type="http://schemas.openxmlformats.org/officeDocument/2006/relationships/hyperlink" Target="http://cs.wikipedia.org/wiki/M%C4%9Bs%C3%AD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Prvn%C3%AD_%C4%8Dtvr%C5%A5&amp;action=edit&amp;redlink=1" TargetMode="External"/><Relationship Id="rId5" Type="http://schemas.openxmlformats.org/officeDocument/2006/relationships/hyperlink" Target="http://cs.wikipedia.org/wiki/Nov" TargetMode="External"/><Relationship Id="rId4" Type="http://schemas.openxmlformats.org/officeDocument/2006/relationships/hyperlink" Target="http://cs.wikipedia.org/wiki/Zem%C4%9B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ismogra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unkce_kosmonaut%C5%AF_v_pos%C3%A1dk%C3%A1ch#Velitel" TargetMode="External"/><Relationship Id="rId7" Type="http://schemas.openxmlformats.org/officeDocument/2006/relationships/hyperlink" Target="http://cs.wikipedia.org/wiki/Funkce_kosmonaut%C5%AF_v_pos%C3%A1dk%C3%A1ch#Pilot_lun.C3.A1rn.C3.ADho_modulu" TargetMode="External"/><Relationship Id="rId2" Type="http://schemas.openxmlformats.org/officeDocument/2006/relationships/hyperlink" Target="http://cs.wikipedia.org/wiki/Neil_Armstron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Buzz_Aldrin" TargetMode="External"/><Relationship Id="rId5" Type="http://schemas.openxmlformats.org/officeDocument/2006/relationships/hyperlink" Target="http://cs.wikipedia.org/wiki/Funkce_kosmonaut%C5%AF_v_pos%C3%A1dk%C3%A1ch#Pilot_velitelsk.C3.A9ho_modulu" TargetMode="External"/><Relationship Id="rId4" Type="http://schemas.openxmlformats.org/officeDocument/2006/relationships/hyperlink" Target="http://cs.wikipedia.org/wiki/Michael_Collins_(astronaut)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6" Type="http://schemas.openxmlformats.org/officeDocument/2006/relationships/image" Target="../media/image17.png"/><Relationship Id="rId5" Type="http://schemas.openxmlformats.org/officeDocument/2006/relationships/hyperlink" Target="http://cs.wikipedia.org/wiki/Anton%C3%ADn_Dvo%C5%99%C3%A1k" TargetMode="External"/><Relationship Id="rId4" Type="http://schemas.openxmlformats.org/officeDocument/2006/relationships/hyperlink" Target="http://cs.wikipedia.org/wiki/Apollo_11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pollo_11_training_in_Houston.jpg" TargetMode="External"/><Relationship Id="rId13" Type="http://schemas.openxmlformats.org/officeDocument/2006/relationships/hyperlink" Target="http://cs.wikipedia.org/wiki/Soubor:Apollo_11_Crew_in_Raft_before_Recovery_-_GPN-2000-001212.jpg" TargetMode="External"/><Relationship Id="rId3" Type="http://schemas.openxmlformats.org/officeDocument/2006/relationships/hyperlink" Target="http://cs.wikipedia.org/wiki/Soubor:Moon_Dedal_crater.jpg" TargetMode="External"/><Relationship Id="rId7" Type="http://schemas.openxmlformats.org/officeDocument/2006/relationships/hyperlink" Target="http://cs.wikipedia.org/wiki/Soubor:Inflated_lunar_habitat_outside.jpg" TargetMode="External"/><Relationship Id="rId12" Type="http://schemas.openxmlformats.org/officeDocument/2006/relationships/hyperlink" Target="http://cs.wikipedia.org/wiki/Soubor:5927_NASA.jpg" TargetMode="External"/><Relationship Id="rId2" Type="http://schemas.openxmlformats.org/officeDocument/2006/relationships/hyperlink" Target="http://cs.wikipedia.org/wiki/Soubor:Tycho_crater_on_the_Mo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asa_earth.jpg" TargetMode="External"/><Relationship Id="rId11" Type="http://schemas.openxmlformats.org/officeDocument/2006/relationships/hyperlink" Target="http://cs.wikipedia.org/wiki/Soubor:Aldrin_Looks_Back_at_Tranquility_Base_-_GPN-2000-001102.jpg" TargetMode="External"/><Relationship Id="rId5" Type="http://schemas.openxmlformats.org/officeDocument/2006/relationships/hyperlink" Target="http://cs.wikipedia.org/wiki/Soubor:Earth-moon.jpg" TargetMode="External"/><Relationship Id="rId10" Type="http://schemas.openxmlformats.org/officeDocument/2006/relationships/hyperlink" Target="http://cs.wikipedia.org/wiki/Soubor:Apollo_11_Launch_-_GPN-2000-000630.jpg" TargetMode="External"/><Relationship Id="rId4" Type="http://schemas.openxmlformats.org/officeDocument/2006/relationships/hyperlink" Target="http://cs.wikipedia.org/wiki/Soubor:Lunar-eclipse-09-11-2003-cropped.jpeg" TargetMode="External"/><Relationship Id="rId9" Type="http://schemas.openxmlformats.org/officeDocument/2006/relationships/hyperlink" Target="http://cs.wikipedia.org/wiki/Soubor:The_Apollo_11_Prime_Crew_-_GPN-2000-00116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4213" y="1916832"/>
            <a:ext cx="7772400" cy="18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chemeClr val="tx1"/>
                </a:solidFill>
                <a:effectLst/>
              </a:rPr>
              <a:t>MĚSÍC</a:t>
            </a:r>
            <a:endParaRPr lang="cs-CZ" sz="4800" dirty="0">
              <a:solidFill>
                <a:schemeClr val="tx1"/>
              </a:solidFill>
              <a:effectLst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VY_32_INOVACE_XVII-C-12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37783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327107" y="2967335"/>
            <a:ext cx="24897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ea typeface="+mj-ea"/>
                <a:cs typeface="+mj-cs"/>
              </a:rPr>
              <a:t>MĚSÍC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8886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MĚSÍC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nazýván zastarale	</a:t>
            </a:r>
            <a:r>
              <a:rPr lang="cs-CZ" b="1" dirty="0" smtClean="0">
                <a:solidFill>
                  <a:srgbClr val="002060"/>
                </a:solidFill>
              </a:rPr>
              <a:t>TRABANT	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	</a:t>
            </a:r>
            <a:r>
              <a:rPr lang="cs-CZ" b="1" dirty="0" smtClean="0">
                <a:solidFill>
                  <a:srgbClr val="002060"/>
                </a:solidFill>
              </a:rPr>
              <a:t>			SOUPUTNÍK	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(básnicky)	</a:t>
            </a:r>
            <a:r>
              <a:rPr lang="cs-CZ" b="1" dirty="0" smtClean="0">
                <a:solidFill>
                  <a:srgbClr val="002060"/>
                </a:solidFill>
              </a:rPr>
              <a:t>	LUNA	 	</a:t>
            </a: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Střední vzdálenost Měsíce od Země je </a:t>
            </a:r>
            <a:r>
              <a:rPr lang="cs-CZ" u="sng" dirty="0" smtClean="0">
                <a:solidFill>
                  <a:srgbClr val="002060"/>
                </a:solidFill>
              </a:rPr>
              <a:t>384 403 </a:t>
            </a:r>
            <a:r>
              <a:rPr lang="cs-CZ" u="sng" dirty="0" smtClean="0">
                <a:solidFill>
                  <a:srgbClr val="002060"/>
                </a:solidFill>
                <a:hlinkClick r:id="rId2" tooltip="Metr"/>
              </a:rPr>
              <a:t>km</a:t>
            </a:r>
            <a:endParaRPr lang="cs-CZ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581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je přirozený satelit (družice) Země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povrch je skalnatý, tvořený krátery</a:t>
            </a:r>
          </a:p>
          <a:p>
            <a:pPr algn="just"/>
            <a:r>
              <a:rPr lang="cs-CZ" sz="2800" dirty="0" err="1">
                <a:hlinkClick r:id="rId2" tooltip="South Pole-Aitken"/>
              </a:rPr>
              <a:t>South</a:t>
            </a:r>
            <a:r>
              <a:rPr lang="cs-CZ" sz="2800" dirty="0">
                <a:hlinkClick r:id="rId2" tooltip="South Pole-Aitken"/>
              </a:rPr>
              <a:t> </a:t>
            </a:r>
            <a:r>
              <a:rPr lang="cs-CZ" sz="2800" dirty="0" smtClean="0">
                <a:hlinkClick r:id="rId2" tooltip="South Pole-Aitken"/>
              </a:rPr>
              <a:t>Pole-</a:t>
            </a:r>
            <a:r>
              <a:rPr lang="cs-CZ" sz="2800" dirty="0" err="1" smtClean="0">
                <a:hlinkClick r:id="rId2" tooltip="South Pole-Aitken"/>
              </a:rPr>
              <a:t>Aitken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002060"/>
                </a:solidFill>
              </a:rPr>
              <a:t>kráter </a:t>
            </a:r>
            <a:r>
              <a:rPr lang="cs-CZ" sz="2800" dirty="0">
                <a:solidFill>
                  <a:srgbClr val="002060"/>
                </a:solidFill>
              </a:rPr>
              <a:t>se nachází na </a:t>
            </a:r>
            <a:r>
              <a:rPr lang="cs-CZ" sz="2800" dirty="0">
                <a:solidFill>
                  <a:srgbClr val="002060"/>
                </a:solidFill>
                <a:hlinkClick r:id="rId3" tooltip="Odvrácená strana Měsíce"/>
              </a:rPr>
              <a:t>odvrácené straně</a:t>
            </a:r>
            <a:r>
              <a:rPr lang="cs-CZ" sz="2800" dirty="0">
                <a:solidFill>
                  <a:srgbClr val="002060"/>
                </a:solidFill>
              </a:rPr>
              <a:t> poblíž </a:t>
            </a:r>
            <a:r>
              <a:rPr lang="cs-CZ" sz="2800" dirty="0">
                <a:solidFill>
                  <a:srgbClr val="002060"/>
                </a:solidFill>
                <a:hlinkClick r:id="rId4" tooltip="Jižní pól Měsíce (stránka neexistuje)"/>
              </a:rPr>
              <a:t>jižního pólu</a:t>
            </a:r>
            <a:r>
              <a:rPr lang="cs-CZ" sz="2800" dirty="0">
                <a:solidFill>
                  <a:srgbClr val="002060"/>
                </a:solidFill>
              </a:rPr>
              <a:t>, má 2 240 km v průměru a hloubku 13 km.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algn="just"/>
            <a:r>
              <a:rPr lang="cs-CZ" sz="2800" dirty="0" smtClean="0">
                <a:solidFill>
                  <a:srgbClr val="002060"/>
                </a:solidFill>
              </a:rPr>
              <a:t>tmavé </a:t>
            </a:r>
            <a:r>
              <a:rPr lang="cs-CZ" sz="2800" dirty="0">
                <a:solidFill>
                  <a:srgbClr val="002060"/>
                </a:solidFill>
              </a:rPr>
              <a:t>a relativně jednotvárné měsíční pláně se nazývají </a:t>
            </a:r>
            <a:r>
              <a:rPr lang="cs-CZ" sz="2800" dirty="0">
                <a:solidFill>
                  <a:srgbClr val="002060"/>
                </a:solidFill>
                <a:hlinkClick r:id="rId5" tooltip="Měsíční moře"/>
              </a:rPr>
              <a:t>moře</a:t>
            </a:r>
            <a:endParaRPr lang="cs-CZ" sz="2800" dirty="0">
              <a:solidFill>
                <a:srgbClr val="002060"/>
              </a:solidFill>
            </a:endParaRPr>
          </a:p>
          <a:p>
            <a:pPr algn="just"/>
            <a:r>
              <a:rPr lang="cs-CZ" sz="2800" dirty="0" smtClean="0">
                <a:solidFill>
                  <a:srgbClr val="002060"/>
                </a:solidFill>
              </a:rPr>
              <a:t>před </a:t>
            </a:r>
            <a:r>
              <a:rPr lang="cs-CZ" sz="2800" dirty="0">
                <a:solidFill>
                  <a:srgbClr val="002060"/>
                </a:solidFill>
              </a:rPr>
              <a:t>více než </a:t>
            </a:r>
            <a:r>
              <a:rPr lang="cs-CZ" sz="2800" u="sng" dirty="0">
                <a:solidFill>
                  <a:srgbClr val="002060"/>
                </a:solidFill>
              </a:rPr>
              <a:t>4,5 </a:t>
            </a:r>
            <a:r>
              <a:rPr lang="cs-CZ" sz="2800" dirty="0">
                <a:solidFill>
                  <a:srgbClr val="002060"/>
                </a:solidFill>
                <a:hlinkClick r:id="rId6" tooltip="Miliarda"/>
              </a:rPr>
              <a:t>miliardami</a:t>
            </a:r>
            <a:r>
              <a:rPr lang="cs-CZ" sz="2800" dirty="0">
                <a:solidFill>
                  <a:srgbClr val="002060"/>
                </a:solidFill>
              </a:rPr>
              <a:t> let pokrýval povrch Měsíce tekutý oceán </a:t>
            </a:r>
            <a:r>
              <a:rPr lang="cs-CZ" sz="2800" dirty="0">
                <a:solidFill>
                  <a:srgbClr val="002060"/>
                </a:solidFill>
                <a:hlinkClick r:id="rId7" tooltip="Magma"/>
              </a:rPr>
              <a:t>magmatu</a:t>
            </a:r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>
              <a:solidFill>
                <a:srgbClr val="002060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4216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620688"/>
            <a:ext cx="4040188" cy="72007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kráter Tycho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3599694" cy="4380967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620688"/>
            <a:ext cx="4041775" cy="72007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kráter </a:t>
            </a:r>
            <a:r>
              <a:rPr lang="cs-CZ" sz="2800" dirty="0" err="1" smtClean="0">
                <a:solidFill>
                  <a:srgbClr val="002060"/>
                </a:solidFill>
              </a:rPr>
              <a:t>Daedalus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556792"/>
            <a:ext cx="3816424" cy="3941229"/>
          </a:xfrm>
        </p:spPr>
      </p:pic>
    </p:spTree>
    <p:extLst>
      <p:ext uri="{BB962C8B-B14F-4D97-AF65-F5344CB8AC3E}">
        <p14:creationId xmlns:p14="http://schemas.microsoft.com/office/powerpoint/2010/main" val="400676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Zatmění Měsíce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33056"/>
            <a:ext cx="8229600" cy="4893108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>
                <a:solidFill>
                  <a:srgbClr val="002060"/>
                </a:solidFill>
              </a:rPr>
              <a:t>Zatmění Měsíce</a:t>
            </a:r>
            <a:r>
              <a:rPr lang="cs-CZ" sz="2800" dirty="0">
                <a:solidFill>
                  <a:srgbClr val="002060"/>
                </a:solidFill>
              </a:rPr>
              <a:t> je </a:t>
            </a:r>
            <a:r>
              <a:rPr lang="cs-CZ" sz="2800" dirty="0">
                <a:solidFill>
                  <a:srgbClr val="002060"/>
                </a:solidFill>
                <a:hlinkClick r:id="rId2" tooltip="Astronomický jev (stránka neexistuje)"/>
              </a:rPr>
              <a:t>astronomický jev</a:t>
            </a:r>
            <a:r>
              <a:rPr lang="cs-CZ" sz="2800" dirty="0">
                <a:solidFill>
                  <a:srgbClr val="002060"/>
                </a:solidFill>
              </a:rPr>
              <a:t>, kdy měsíční kotouč je zastíněn </a:t>
            </a:r>
            <a:r>
              <a:rPr lang="cs-CZ" sz="2800" dirty="0">
                <a:solidFill>
                  <a:srgbClr val="002060"/>
                </a:solidFill>
                <a:hlinkClick r:id="rId3" tooltip="Země"/>
              </a:rPr>
              <a:t>planetou Zemí</a:t>
            </a:r>
            <a:r>
              <a:rPr lang="cs-CZ" sz="2800" dirty="0">
                <a:solidFill>
                  <a:srgbClr val="002060"/>
                </a:solidFill>
              </a:rPr>
              <a:t>. Nastává při </a:t>
            </a:r>
            <a:r>
              <a:rPr lang="cs-CZ" sz="2800" dirty="0">
                <a:solidFill>
                  <a:srgbClr val="002060"/>
                </a:solidFill>
                <a:hlinkClick r:id="rId4" tooltip="Úplněk"/>
              </a:rPr>
              <a:t>úplňku</a:t>
            </a:r>
            <a:r>
              <a:rPr lang="cs-CZ" sz="2800" dirty="0">
                <a:solidFill>
                  <a:srgbClr val="002060"/>
                </a:solidFill>
              </a:rPr>
              <a:t>, pokud se </a:t>
            </a:r>
            <a:r>
              <a:rPr lang="cs-CZ" sz="2800" dirty="0">
                <a:solidFill>
                  <a:srgbClr val="002060"/>
                </a:solidFill>
                <a:hlinkClick r:id="rId5" tooltip="Slunce"/>
              </a:rPr>
              <a:t>Slunce</a:t>
            </a:r>
            <a:r>
              <a:rPr lang="cs-CZ" sz="2800" dirty="0">
                <a:solidFill>
                  <a:srgbClr val="002060"/>
                </a:solidFill>
              </a:rPr>
              <a:t>, </a:t>
            </a:r>
            <a:r>
              <a:rPr lang="cs-CZ" sz="2800" dirty="0">
                <a:solidFill>
                  <a:srgbClr val="002060"/>
                </a:solidFill>
                <a:hlinkClick r:id="rId3" tooltip="Země"/>
              </a:rPr>
              <a:t>Země</a:t>
            </a:r>
            <a:r>
              <a:rPr lang="cs-CZ" sz="2800" dirty="0">
                <a:solidFill>
                  <a:srgbClr val="002060"/>
                </a:solidFill>
              </a:rPr>
              <a:t> a </a:t>
            </a:r>
            <a:r>
              <a:rPr lang="cs-CZ" sz="2800" dirty="0">
                <a:solidFill>
                  <a:srgbClr val="002060"/>
                </a:solidFill>
                <a:hlinkClick r:id="rId6" tooltip="Měsíc"/>
              </a:rPr>
              <a:t>Měsíc</a:t>
            </a:r>
            <a:r>
              <a:rPr lang="cs-CZ" sz="2800" dirty="0">
                <a:solidFill>
                  <a:srgbClr val="002060"/>
                </a:solidFill>
              </a:rPr>
              <a:t> ocitnou v jedné </a:t>
            </a:r>
            <a:r>
              <a:rPr lang="cs-CZ" sz="2800" dirty="0">
                <a:solidFill>
                  <a:srgbClr val="002060"/>
                </a:solidFill>
                <a:hlinkClick r:id="rId7" tooltip="Přímka"/>
              </a:rPr>
              <a:t>přímce</a:t>
            </a:r>
            <a:r>
              <a:rPr lang="cs-CZ" sz="2800" dirty="0" smtClean="0">
                <a:solidFill>
                  <a:srgbClr val="002060"/>
                </a:solidFill>
              </a:rPr>
              <a:t>.</a:t>
            </a:r>
          </a:p>
          <a:p>
            <a:pPr algn="just"/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>
                <a:solidFill>
                  <a:srgbClr val="002060"/>
                </a:solidFill>
              </a:rPr>
              <a:t>Měsíc se ve stínu Země pohybuje rychlostí přibližně 1 km/s, a zatmění tak může trvat až 107 </a:t>
            </a:r>
            <a:r>
              <a:rPr lang="cs-CZ" sz="2800" dirty="0">
                <a:solidFill>
                  <a:srgbClr val="002060"/>
                </a:solidFill>
                <a:hlinkClick r:id="rId8" tooltip="Minuta"/>
              </a:rPr>
              <a:t>minut</a:t>
            </a:r>
            <a:r>
              <a:rPr lang="cs-CZ" sz="2800" dirty="0">
                <a:solidFill>
                  <a:srgbClr val="002060"/>
                </a:solidFill>
              </a:rPr>
              <a:t>.</a:t>
            </a: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9793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Zatmění Měsíce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340768"/>
            <a:ext cx="4937160" cy="4915694"/>
          </a:xfrm>
        </p:spPr>
      </p:pic>
    </p:spTree>
    <p:extLst>
      <p:ext uri="{BB962C8B-B14F-4D97-AF65-F5344CB8AC3E}">
        <p14:creationId xmlns:p14="http://schemas.microsoft.com/office/powerpoint/2010/main" val="278040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Zatmění Měsíce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348880"/>
            <a:ext cx="7582594" cy="2634630"/>
          </a:xfrm>
        </p:spPr>
      </p:pic>
    </p:spTree>
    <p:extLst>
      <p:ext uri="{BB962C8B-B14F-4D97-AF65-F5344CB8AC3E}">
        <p14:creationId xmlns:p14="http://schemas.microsoft.com/office/powerpoint/2010/main" val="109665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Fáze  Měsíce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861048"/>
            <a:ext cx="8496452" cy="1467569"/>
          </a:xfrm>
        </p:spPr>
      </p:pic>
    </p:spTree>
    <p:extLst>
      <p:ext uri="{BB962C8B-B14F-4D97-AF65-F5344CB8AC3E}">
        <p14:creationId xmlns:p14="http://schemas.microsoft.com/office/powerpoint/2010/main" val="426019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Fáze  Měsíce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b="1" dirty="0" smtClean="0"/>
              <a:t>Měsíční fáze</a:t>
            </a:r>
            <a:r>
              <a:rPr lang="cs-CZ" dirty="0" smtClean="0"/>
              <a:t> se rozlišují podle toho, jak velkou část </a:t>
            </a:r>
            <a:r>
              <a:rPr lang="cs-CZ" dirty="0" smtClean="0">
                <a:hlinkClick r:id="rId2" tooltip="Měsíc"/>
              </a:rPr>
              <a:t>Měsíce</a:t>
            </a:r>
            <a:r>
              <a:rPr lang="cs-CZ" dirty="0" smtClean="0"/>
              <a:t> ozářenou </a:t>
            </a:r>
            <a:r>
              <a:rPr lang="cs-CZ" dirty="0" smtClean="0">
                <a:hlinkClick r:id="rId3" tooltip="Slunce"/>
              </a:rPr>
              <a:t>Sluncem</a:t>
            </a:r>
            <a:r>
              <a:rPr lang="cs-CZ" dirty="0" smtClean="0"/>
              <a:t> můžeme pozorovat ze </a:t>
            </a:r>
            <a:r>
              <a:rPr lang="cs-CZ" dirty="0" smtClean="0">
                <a:hlinkClick r:id="rId4" tooltip="Země"/>
              </a:rPr>
              <a:t>Země</a:t>
            </a:r>
            <a:r>
              <a:rPr lang="cs-CZ" dirty="0" smtClean="0"/>
              <a:t>. </a:t>
            </a:r>
          </a:p>
          <a:p>
            <a:r>
              <a:rPr lang="cs-CZ" dirty="0" smtClean="0"/>
              <a:t>Označujeme čtyři měsíční fáze:</a:t>
            </a:r>
          </a:p>
          <a:p>
            <a:r>
              <a:rPr lang="cs-CZ" dirty="0" smtClean="0">
                <a:effectLst/>
                <a:hlinkClick r:id="rId5" tooltip="Nov"/>
              </a:rPr>
              <a:t>Nov</a:t>
            </a:r>
            <a:r>
              <a:rPr lang="cs-CZ" dirty="0" smtClean="0">
                <a:effectLst/>
              </a:rPr>
              <a:t>. Měsíc je k Zemi přivrácen neosvětlenou stranou.</a:t>
            </a:r>
          </a:p>
          <a:p>
            <a:r>
              <a:rPr lang="cs-CZ" dirty="0">
                <a:hlinkClick r:id="rId6" tooltip="První čtvrť (stránka neexistuje)"/>
              </a:rPr>
              <a:t>První čtvrť</a:t>
            </a:r>
            <a:r>
              <a:rPr lang="cs-CZ" dirty="0" smtClean="0">
                <a:effectLst/>
              </a:rPr>
              <a:t>. Po novu před úplňkem má Měsíc tvar písmene </a:t>
            </a:r>
            <a:r>
              <a:rPr lang="cs-CZ" b="1" u="sng" dirty="0" smtClean="0">
                <a:solidFill>
                  <a:srgbClr val="002060"/>
                </a:solidFill>
                <a:effectLst/>
              </a:rPr>
              <a:t>D</a:t>
            </a:r>
            <a:r>
              <a:rPr lang="cs-CZ" dirty="0" smtClean="0">
                <a:effectLst/>
              </a:rPr>
              <a:t>, říká se o něm, že </a:t>
            </a:r>
            <a:r>
              <a:rPr lang="cs-CZ" b="1" u="sng" dirty="0" smtClean="0">
                <a:solidFill>
                  <a:srgbClr val="002060"/>
                </a:solidFill>
                <a:effectLst/>
              </a:rPr>
              <a:t>dorůstá</a:t>
            </a:r>
            <a:r>
              <a:rPr lang="cs-CZ" u="sng" dirty="0" smtClean="0">
                <a:solidFill>
                  <a:srgbClr val="002060"/>
                </a:solidFill>
                <a:effectLst/>
              </a:rPr>
              <a:t>.</a:t>
            </a:r>
          </a:p>
          <a:p>
            <a:r>
              <a:rPr lang="cs-CZ" dirty="0" smtClean="0">
                <a:effectLst/>
                <a:hlinkClick r:id="rId7" tooltip="Úplněk"/>
              </a:rPr>
              <a:t>Úplněk</a:t>
            </a:r>
            <a:r>
              <a:rPr lang="cs-CZ" dirty="0" smtClean="0">
                <a:effectLst/>
              </a:rPr>
              <a:t>. Měsíc je k Zemi přivrácen osvětlenou stranou.</a:t>
            </a:r>
          </a:p>
          <a:p>
            <a:r>
              <a:rPr lang="cs-CZ" dirty="0">
                <a:hlinkClick r:id="rId8" tooltip="Poslední čtvrť (stránka neexistuje)"/>
              </a:rPr>
              <a:t>Poslední čtvrť</a:t>
            </a:r>
            <a:r>
              <a:rPr lang="cs-CZ" dirty="0" smtClean="0">
                <a:effectLst/>
              </a:rPr>
              <a:t>. Po úplňku před novem má Měsíc tvar písmene </a:t>
            </a:r>
            <a:r>
              <a:rPr lang="cs-CZ" b="1" u="sng" dirty="0" smtClean="0">
                <a:solidFill>
                  <a:srgbClr val="002060"/>
                </a:solidFill>
                <a:effectLst/>
              </a:rPr>
              <a:t>C</a:t>
            </a:r>
            <a:r>
              <a:rPr lang="cs-CZ" dirty="0" smtClean="0">
                <a:effectLst/>
              </a:rPr>
              <a:t>, říká se o něm, že </a:t>
            </a:r>
            <a:r>
              <a:rPr lang="cs-CZ" b="1" u="sng" dirty="0" smtClean="0">
                <a:solidFill>
                  <a:srgbClr val="002060"/>
                </a:solidFill>
                <a:effectLst/>
              </a:rPr>
              <a:t>couvá</a:t>
            </a:r>
            <a:r>
              <a:rPr lang="cs-CZ" u="sng" dirty="0" smtClean="0">
                <a:solidFill>
                  <a:srgbClr val="002060"/>
                </a:solidFill>
                <a:effectLst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73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 A  MĚSÍC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420888"/>
            <a:ext cx="4032448" cy="3225959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20888"/>
            <a:ext cx="4344483" cy="3258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376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  MĚSÍCE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/>
              <a:t>Hlavním cílem letu Apolla 11 bylo doletět k Měsíci, přistát na jeho povrchu a bezpečně se vrátit na Zemi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Také přivézt </a:t>
            </a:r>
            <a:r>
              <a:rPr lang="cs-CZ" dirty="0"/>
              <a:t>vzorky měsíčního materiálu, umístit na povrchu Měsíce televizní kameru a uskutečnit několik vědeckých experimentů – provést měření toku slunečního větru pomocí hliníkové fólie zachycující částice; zanechat zde laserový koutový odražeč k přesnému měření vzdálenosti Země–Měsíc a </a:t>
            </a:r>
            <a:r>
              <a:rPr lang="cs-CZ" u="sng" dirty="0" smtClean="0">
                <a:hlinkClick r:id="rId2" tooltip="Seismograf"/>
              </a:rPr>
              <a:t>seismometr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506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			</a:t>
            </a:r>
            <a:r>
              <a:rPr lang="cs-CZ" sz="2700" dirty="0" smtClean="0"/>
              <a:t>obytná buňka v NASA</a:t>
            </a:r>
            <a:endParaRPr lang="cs-CZ" sz="27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54164"/>
            <a:ext cx="7488832" cy="5616624"/>
          </a:xfrm>
        </p:spPr>
      </p:pic>
    </p:spTree>
    <p:extLst>
      <p:ext uri="{BB962C8B-B14F-4D97-AF65-F5344CB8AC3E}">
        <p14:creationId xmlns:p14="http://schemas.microsoft.com/office/powerpoint/2010/main" val="456442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sz="3100" b="1" dirty="0">
                <a:solidFill>
                  <a:srgbClr val="002060"/>
                </a:solidFill>
              </a:rPr>
              <a:t>T</a:t>
            </a:r>
            <a:r>
              <a:rPr lang="cs-CZ" sz="3100" b="1" dirty="0" smtClean="0">
                <a:solidFill>
                  <a:srgbClr val="002060"/>
                </a:solidFill>
              </a:rPr>
              <a:t>rénink</a:t>
            </a:r>
            <a:endParaRPr lang="cs-CZ" sz="3100" b="1" dirty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3" y="476672"/>
            <a:ext cx="4330578" cy="5688632"/>
          </a:xfrm>
        </p:spPr>
      </p:pic>
    </p:spTree>
    <p:extLst>
      <p:ext uri="{BB962C8B-B14F-4D97-AF65-F5344CB8AC3E}">
        <p14:creationId xmlns:p14="http://schemas.microsoft.com/office/powerpoint/2010/main" val="239791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92696"/>
            <a:ext cx="8229600" cy="5433467"/>
          </a:xfrm>
        </p:spPr>
        <p:txBody>
          <a:bodyPr/>
          <a:lstStyle/>
          <a:p>
            <a:pPr lvl="0"/>
            <a:r>
              <a:rPr lang="cs-CZ" dirty="0" smtClean="0">
                <a:hlinkClick r:id="rId2" tooltip="Neil Armstrong"/>
              </a:rPr>
              <a:t>Neil Armstrong</a:t>
            </a:r>
            <a:r>
              <a:rPr lang="cs-CZ" dirty="0"/>
              <a:t>	</a:t>
            </a:r>
            <a:r>
              <a:rPr lang="cs-CZ" dirty="0" smtClean="0">
                <a:hlinkClick r:id="rId3" tooltip="Funkce kosmonautů v posádkách"/>
              </a:rPr>
              <a:t>velitel</a:t>
            </a:r>
            <a:endParaRPr lang="cs-CZ" dirty="0"/>
          </a:p>
          <a:p>
            <a:pPr lvl="0"/>
            <a:r>
              <a:rPr lang="cs-CZ" dirty="0">
                <a:hlinkClick r:id="rId4" tooltip="Michael Collins (astronaut)"/>
              </a:rPr>
              <a:t>Michael </a:t>
            </a:r>
            <a:r>
              <a:rPr lang="cs-CZ" dirty="0" err="1" smtClean="0">
                <a:hlinkClick r:id="rId4" tooltip="Michael Collins (astronaut)"/>
              </a:rPr>
              <a:t>Collins</a:t>
            </a:r>
            <a:r>
              <a:rPr lang="cs-CZ" dirty="0"/>
              <a:t>	</a:t>
            </a:r>
            <a:r>
              <a:rPr lang="cs-CZ" dirty="0" smtClean="0">
                <a:hlinkClick r:id="rId5" tooltip="Funkce kosmonautů v posádkách"/>
              </a:rPr>
              <a:t>pilot </a:t>
            </a:r>
            <a:r>
              <a:rPr lang="cs-CZ" dirty="0">
                <a:hlinkClick r:id="rId5" tooltip="Funkce kosmonautů v posádkách"/>
              </a:rPr>
              <a:t>velitelského modulu</a:t>
            </a:r>
            <a:endParaRPr lang="cs-CZ" dirty="0"/>
          </a:p>
          <a:p>
            <a:pPr lvl="0"/>
            <a:r>
              <a:rPr lang="cs-CZ" dirty="0" err="1">
                <a:hlinkClick r:id="rId6" tooltip="Buzz Aldrin"/>
              </a:rPr>
              <a:t>Buzz</a:t>
            </a:r>
            <a:r>
              <a:rPr lang="cs-CZ" dirty="0">
                <a:hlinkClick r:id="rId6" tooltip="Buzz Aldrin"/>
              </a:rPr>
              <a:t> </a:t>
            </a:r>
            <a:r>
              <a:rPr lang="cs-CZ" dirty="0" smtClean="0">
                <a:hlinkClick r:id="rId6" tooltip="Buzz Aldrin"/>
              </a:rPr>
              <a:t>Aldrin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>
                <a:hlinkClick r:id="rId7" tooltip="Funkce kosmonautů v posádkách"/>
              </a:rPr>
              <a:t>pilot </a:t>
            </a:r>
            <a:r>
              <a:rPr lang="cs-CZ" dirty="0">
                <a:hlinkClick r:id="rId7" tooltip="Funkce kosmonautů v posádkách"/>
              </a:rPr>
              <a:t>lunárního </a:t>
            </a:r>
            <a:r>
              <a:rPr lang="cs-CZ" dirty="0" smtClean="0">
                <a:hlinkClick r:id="rId7" tooltip="Funkce kosmonautů v posádkách"/>
              </a:rPr>
              <a:t>modulu</a:t>
            </a:r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start 	Mys </a:t>
            </a:r>
            <a:r>
              <a:rPr lang="cs-CZ" dirty="0" err="1" smtClean="0"/>
              <a:t>Canaveral</a:t>
            </a:r>
            <a:r>
              <a:rPr lang="cs-CZ" dirty="0" smtClean="0"/>
              <a:t>  USA	16. 7. 1969</a:t>
            </a:r>
          </a:p>
          <a:p>
            <a:pPr lvl="0"/>
            <a:r>
              <a:rPr lang="cs-CZ" dirty="0" smtClean="0"/>
              <a:t>přistání 	na Měsíci			20. 7. 1969</a:t>
            </a:r>
          </a:p>
          <a:p>
            <a:pPr lvl="0"/>
            <a:r>
              <a:rPr lang="cs-CZ" dirty="0" smtClean="0"/>
              <a:t>návrat 	Tichý oceán		24. 7. 1969</a:t>
            </a:r>
            <a:endParaRPr lang="cs-CZ" dirty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0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	Armstrong		</a:t>
            </a:r>
            <a:r>
              <a:rPr lang="cs-CZ" sz="2400" dirty="0" err="1" smtClean="0"/>
              <a:t>Collins</a:t>
            </a:r>
            <a:r>
              <a:rPr lang="cs-CZ" sz="2400" dirty="0" smtClean="0"/>
              <a:t>			Aldrin	</a:t>
            </a:r>
            <a:endParaRPr lang="cs-CZ" sz="2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08720"/>
            <a:ext cx="7848872" cy="5428695"/>
          </a:xfrm>
        </p:spPr>
      </p:pic>
    </p:spTree>
    <p:extLst>
      <p:ext uri="{BB962C8B-B14F-4D97-AF65-F5344CB8AC3E}">
        <p14:creationId xmlns:p14="http://schemas.microsoft.com/office/powerpoint/2010/main" val="345921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dirty="0" smtClean="0"/>
              <a:t>stopy na Měsíci zůstaly až do této doby, protože zde není vítr</a:t>
            </a:r>
            <a:r>
              <a:rPr lang="cs-CZ" dirty="0"/>
              <a:t> </a:t>
            </a:r>
            <a:r>
              <a:rPr lang="cs-CZ" dirty="0" smtClean="0"/>
              <a:t>ani voda </a:t>
            </a:r>
          </a:p>
          <a:p>
            <a:r>
              <a:rPr lang="cs-CZ" dirty="0" smtClean="0"/>
              <a:t>Michal </a:t>
            </a:r>
            <a:r>
              <a:rPr lang="cs-CZ" dirty="0" err="1" smtClean="0"/>
              <a:t>Collins</a:t>
            </a:r>
            <a:r>
              <a:rPr lang="cs-CZ" dirty="0" smtClean="0"/>
              <a:t> zůstal v modulu na oběžné dráze</a:t>
            </a:r>
          </a:p>
          <a:p>
            <a:r>
              <a:rPr lang="cs-CZ" dirty="0" smtClean="0"/>
              <a:t>N. Armstrong a E. </a:t>
            </a:r>
            <a:r>
              <a:rPr lang="cs-CZ" dirty="0"/>
              <a:t>Aldrin nasbírali 22 kg měsíčních hornin </a:t>
            </a:r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/>
              <a:t>21 hodinách a 31 minutách pobytu na </a:t>
            </a:r>
            <a:r>
              <a:rPr lang="cs-CZ" dirty="0" smtClean="0"/>
              <a:t>Měsíci se vrátili do modulu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60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						</a:t>
            </a:r>
            <a:r>
              <a:rPr lang="cs-CZ" sz="2800" b="1" dirty="0" smtClean="0"/>
              <a:t>Start    Apollo  11</a:t>
            </a:r>
            <a:endParaRPr lang="cs-CZ" sz="28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4458"/>
            <a:ext cx="5345895" cy="6682368"/>
          </a:xfrm>
        </p:spPr>
      </p:pic>
    </p:spTree>
    <p:extLst>
      <p:ext uri="{BB962C8B-B14F-4D97-AF65-F5344CB8AC3E}">
        <p14:creationId xmlns:p14="http://schemas.microsoft.com/office/powerpoint/2010/main" val="73195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					</a:t>
            </a:r>
            <a:r>
              <a:rPr lang="cs-CZ" sz="3100" b="1" dirty="0" smtClean="0"/>
              <a:t>B. Aldrin</a:t>
            </a:r>
            <a:endParaRPr lang="cs-CZ" sz="31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404664"/>
            <a:ext cx="5651125" cy="6192688"/>
          </a:xfrm>
        </p:spPr>
      </p:pic>
    </p:spTree>
    <p:extLst>
      <p:ext uri="{BB962C8B-B14F-4D97-AF65-F5344CB8AC3E}">
        <p14:creationId xmlns:p14="http://schemas.microsoft.com/office/powerpoint/2010/main" val="319278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						</a:t>
            </a:r>
            <a:r>
              <a:rPr lang="cs-CZ" sz="3100" b="1" dirty="0" smtClean="0">
                <a:solidFill>
                  <a:srgbClr val="00B0F0"/>
                </a:solidFill>
              </a:rPr>
              <a:t>lunární modul</a:t>
            </a:r>
            <a:endParaRPr lang="cs-CZ" sz="3100" b="1" dirty="0">
              <a:solidFill>
                <a:srgbClr val="00B0F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04664"/>
            <a:ext cx="5971976" cy="6002036"/>
          </a:xfrm>
        </p:spPr>
      </p:pic>
    </p:spTree>
    <p:extLst>
      <p:ext uri="{BB962C8B-B14F-4D97-AF65-F5344CB8AC3E}">
        <p14:creationId xmlns:p14="http://schemas.microsoft.com/office/powerpoint/2010/main" val="258100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						</a:t>
            </a:r>
            <a:r>
              <a:rPr lang="cs-CZ" sz="3100" b="1" dirty="0" smtClean="0">
                <a:solidFill>
                  <a:srgbClr val="002060"/>
                </a:solidFill>
              </a:rPr>
              <a:t>návrat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6336704" cy="6357932"/>
          </a:xfrm>
        </p:spPr>
      </p:pic>
    </p:spTree>
    <p:extLst>
      <p:ext uri="{BB962C8B-B14F-4D97-AF65-F5344CB8AC3E}">
        <p14:creationId xmlns:p14="http://schemas.microsoft.com/office/powerpoint/2010/main" val="2167683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/>
          <a:lstStyle/>
          <a:p>
            <a:pPr algn="just"/>
            <a:r>
              <a:rPr lang="cs-CZ" dirty="0" smtClean="0"/>
              <a:t>Při návštěvě </a:t>
            </a:r>
            <a:r>
              <a:rPr lang="cs-CZ" dirty="0" smtClean="0">
                <a:hlinkClick r:id="rId4" tooltip="Apollo 11"/>
              </a:rPr>
              <a:t>Apolla 11</a:t>
            </a:r>
            <a:r>
              <a:rPr lang="cs-CZ" dirty="0" smtClean="0"/>
              <a:t> zazněla na Měsíci magnetofonová nahrávka </a:t>
            </a:r>
            <a:r>
              <a:rPr lang="cs-CZ" dirty="0" smtClean="0">
                <a:hlinkClick r:id="rId5" tooltip="Antonín Dvořák"/>
              </a:rPr>
              <a:t>Dvořákovy</a:t>
            </a:r>
            <a:r>
              <a:rPr lang="cs-CZ" dirty="0" smtClean="0"/>
              <a:t> skladby s názvem </a:t>
            </a:r>
            <a:r>
              <a:rPr lang="cs-CZ" u="sng" dirty="0" smtClean="0">
                <a:solidFill>
                  <a:srgbClr val="0000FF"/>
                </a:solidFill>
              </a:rPr>
              <a:t>Novosvětská</a:t>
            </a:r>
            <a:r>
              <a:rPr lang="cs-CZ" dirty="0" smtClean="0"/>
              <a:t>       .</a:t>
            </a:r>
          </a:p>
          <a:p>
            <a:endParaRPr lang="cs-CZ" dirty="0"/>
          </a:p>
        </p:txBody>
      </p:sp>
      <p:pic>
        <p:nvPicPr>
          <p:cNvPr id="4" name="AntonĂ­n-DvoĹ™Ăˇk---Largo-ze-symfonie-Z-NovĂ©ho-svÄ›ta-(Largo-from-symphony-From-the-New-World)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27984" y="2636911"/>
            <a:ext cx="535779" cy="535779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04800"/>
            <a:ext cx="2160240" cy="3399536"/>
          </a:xfrm>
          <a:prstGeom prst="rect">
            <a:avLst/>
          </a:prstGeom>
          <a:noFill/>
          <a:ln>
            <a:noFill/>
          </a:ln>
          <a:effectLst>
            <a:glow rad="228600">
              <a:schemeClr val="tx2">
                <a:lumMod val="60000"/>
                <a:lumOff val="40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6221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3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Tyto informace rozšiřují obzory žáka a slouží vyučujícímu ke zpestření výuky.</a:t>
            </a:r>
          </a:p>
          <a:p>
            <a:r>
              <a:rPr lang="cs-CZ" dirty="0" smtClean="0"/>
              <a:t>Informace slouží jako doplňující učivo a snaží se žáky informovat o </a:t>
            </a:r>
            <a:r>
              <a:rPr lang="cs-CZ" smtClean="0"/>
              <a:t>výzkumu Měsíce.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703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str. 5	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cs.wikipedia.org/wiki/Soubor:Tycho_crater_on_the_Moon.jpg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hlinkClick r:id="rId3"/>
              </a:rPr>
              <a:t>	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cs.wikipedia.org/wiki/Soubor:Moon_Dedal_crater.jpg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str.7	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cs.wikipedia.org/wiki/Soubor:Lunar-eclipse-09-11-2003-cropped.jpeg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 </a:t>
            </a:r>
            <a:r>
              <a:rPr lang="cs-CZ" sz="1800" dirty="0"/>
              <a:t>11 </a:t>
            </a:r>
            <a:r>
              <a:rPr lang="cs-CZ" sz="1800" dirty="0" smtClean="0"/>
              <a:t>	</a:t>
            </a:r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cs.wikipedia.org/wiki/Soubor:Earth-moon.jpg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hlinkClick r:id="rId6"/>
              </a:rPr>
              <a:t>	http</a:t>
            </a:r>
            <a:r>
              <a:rPr lang="cs-CZ" sz="1800" dirty="0">
                <a:hlinkClick r:id="rId6"/>
              </a:rPr>
              <a:t>://</a:t>
            </a:r>
            <a:r>
              <a:rPr lang="cs-CZ" sz="1800" dirty="0" smtClean="0">
                <a:hlinkClick r:id="rId6"/>
              </a:rPr>
              <a:t>cs.wikipedia.org/wiki/Soubor:Nasa_earth.jpg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 </a:t>
            </a:r>
            <a:r>
              <a:rPr lang="cs-CZ" sz="1800" dirty="0"/>
              <a:t>13	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cs.wikipedia.org/wiki/Soubor:Inflated_lunar_habitat_outside.jpg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 </a:t>
            </a:r>
            <a:r>
              <a:rPr lang="cs-CZ" sz="1800" dirty="0"/>
              <a:t>14	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cs.wikipedia.org/wiki/Soubor:Apollo_11_training_in_Houston.jpg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 </a:t>
            </a:r>
            <a:r>
              <a:rPr lang="cs-CZ" sz="1800" dirty="0"/>
              <a:t>16 	</a:t>
            </a:r>
            <a:r>
              <a:rPr lang="cs-CZ" sz="1800" dirty="0">
                <a:hlinkClick r:id="rId9"/>
              </a:rPr>
              <a:t>http://cs.wikipedia.org/wiki/Soubor:The_Apollo_11_Prime_Crew_-_</a:t>
            </a:r>
            <a:r>
              <a:rPr lang="cs-CZ" sz="1800" dirty="0" smtClean="0">
                <a:hlinkClick r:id="rId9"/>
              </a:rPr>
              <a:t>GPN-2000-001164.jpg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 </a:t>
            </a:r>
            <a:r>
              <a:rPr lang="cs-CZ" sz="1800" dirty="0"/>
              <a:t>18	</a:t>
            </a:r>
            <a:r>
              <a:rPr lang="cs-CZ" sz="1800" dirty="0">
                <a:hlinkClick r:id="rId10"/>
              </a:rPr>
              <a:t>http://cs.wikipedia.org/wiki/Soubor:Apollo_11_Launch_-_</a:t>
            </a:r>
            <a:r>
              <a:rPr lang="cs-CZ" sz="1800" dirty="0" smtClean="0">
                <a:hlinkClick r:id="rId10"/>
              </a:rPr>
              <a:t>GPN-2000-000630.jpg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 </a:t>
            </a:r>
            <a:r>
              <a:rPr lang="cs-CZ" sz="1800" dirty="0"/>
              <a:t>19	</a:t>
            </a:r>
            <a:r>
              <a:rPr lang="cs-CZ" sz="1800" dirty="0">
                <a:hlinkClick r:id="rId11"/>
              </a:rPr>
              <a:t>http://cs.wikipedia.org/wiki/Soubor:Aldrin_Looks_Back_at_Tranquility_Base_-_</a:t>
            </a:r>
            <a:r>
              <a:rPr lang="cs-CZ" sz="1800" dirty="0" smtClean="0">
                <a:hlinkClick r:id="rId11"/>
              </a:rPr>
              <a:t>GPN-2000-001102.jpg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 </a:t>
            </a:r>
            <a:r>
              <a:rPr lang="cs-CZ" sz="1800" dirty="0"/>
              <a:t>20	</a:t>
            </a:r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cs.wikipedia.org/wiki/Soubor:5927_NASA.jpg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str. </a:t>
            </a:r>
            <a:r>
              <a:rPr lang="cs-CZ" sz="1800"/>
              <a:t>21	</a:t>
            </a:r>
            <a:r>
              <a:rPr lang="cs-CZ" sz="1800">
                <a:hlinkClick r:id="rId13"/>
              </a:rPr>
              <a:t>http://cs.wikipedia.org/wiki/Soubor:Apollo_11_Crew_in_Raft_before_Recovery_-_</a:t>
            </a:r>
            <a:r>
              <a:rPr lang="cs-CZ" sz="1800" smtClean="0">
                <a:hlinkClick r:id="rId13"/>
              </a:rPr>
              <a:t>GPN-2000-001212.jpg</a:t>
            </a:r>
            <a:endParaRPr lang="cs-CZ" sz="180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7393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272</Words>
  <Application>Microsoft Office PowerPoint</Application>
  <PresentationFormat>Předvádění na obrazovce (4:3)</PresentationFormat>
  <Paragraphs>75</Paragraphs>
  <Slides>24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Prezentace aplikace PowerPoint</vt:lpstr>
      <vt:lpstr>MĚSÍC</vt:lpstr>
      <vt:lpstr>Měsíc</vt:lpstr>
      <vt:lpstr>Prezentace aplikace PowerPoint</vt:lpstr>
      <vt:lpstr>Zatmění Měsíce</vt:lpstr>
      <vt:lpstr>Zatmění Měsíce</vt:lpstr>
      <vt:lpstr>Zatmění Měsíce</vt:lpstr>
      <vt:lpstr>Fáze  Měsíce</vt:lpstr>
      <vt:lpstr>Fáze  Měsíce</vt:lpstr>
      <vt:lpstr>ZEMĚ  A  MĚSÍC</vt:lpstr>
      <vt:lpstr>VÝZKUM  MĚSÍCE</vt:lpstr>
      <vt:lpstr>    obytná buňka v NASA</vt:lpstr>
      <vt:lpstr>      Trénink</vt:lpstr>
      <vt:lpstr> </vt:lpstr>
      <vt:lpstr> Armstrong  Collins   Aldrin </vt:lpstr>
      <vt:lpstr>Prezentace aplikace PowerPoint</vt:lpstr>
      <vt:lpstr>      Start    Apollo  11</vt:lpstr>
      <vt:lpstr>      B. Aldrin</vt:lpstr>
      <vt:lpstr>      lunární modul</vt:lpstr>
      <vt:lpstr>       návrat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28</cp:revision>
  <dcterms:created xsi:type="dcterms:W3CDTF">2012-01-04T15:51:46Z</dcterms:created>
  <dcterms:modified xsi:type="dcterms:W3CDTF">2012-10-28T20:27:53Z</dcterms:modified>
</cp:coreProperties>
</file>