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8" r:id="rId2"/>
    <p:sldId id="259" r:id="rId3"/>
    <p:sldId id="262" r:id="rId4"/>
    <p:sldId id="260" r:id="rId5"/>
    <p:sldId id="263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76" autoAdjust="0"/>
    <p:restoredTop sz="91520" autoAdjust="0"/>
  </p:normalViewPr>
  <p:slideViewPr>
    <p:cSldViewPr>
      <p:cViewPr varScale="1">
        <p:scale>
          <a:sx n="86" d="100"/>
          <a:sy n="86" d="100"/>
        </p:scale>
        <p:origin x="-96" y="-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dvě třídy - Zelenina a Ovoce. Zelenina se bude prodávat na kila a ovoce na kusy. V hlavním programu vytvořte nákup dvou druhů zeleniny a tří druhů ovoce. Výstupem programu bude paragon nákupu.</a:t>
            </a:r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Vytvořte dvě třídy - Zelenina a Ovoce. Zelenina se bude prodávat na kila a ovoce na kusy. V hlavním programu vytvořte nákup dvou druhů zeleniny a tří druhů ovoce. </a:t>
            </a:r>
            <a:r>
              <a:rPr lang="cs-CZ" sz="1200" b="0" i="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Výstupem programu bude paragon nákupu.</a:t>
            </a:r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6975817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Cvičení  </a:t>
            </a:r>
            <a:r>
              <a:rPr lang="cs-CZ" sz="2000" b="1" dirty="0" smtClean="0">
                <a:solidFill>
                  <a:srgbClr val="FF0000"/>
                </a:solidFill>
              </a:rPr>
              <a:t>5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255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Použití dvou tříd v programu.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180690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class </a:t>
            </a:r>
            <a:r>
              <a:rPr lang="en-US" dirty="0" err="1">
                <a:solidFill>
                  <a:schemeClr val="bg1"/>
                </a:solidFill>
              </a:rPr>
              <a:t>Ovoce</a:t>
            </a:r>
            <a:r>
              <a:rPr lang="en-US" dirty="0">
                <a:solidFill>
                  <a:schemeClr val="bg1"/>
                </a:solidFill>
              </a:rPr>
              <a:t> { </a:t>
            </a:r>
            <a:endParaRPr lang="cs-CZ" dirty="0" smtClean="0">
              <a:solidFill>
                <a:schemeClr val="bg1"/>
              </a:solidFill>
            </a:endParaRPr>
          </a:p>
          <a:p>
            <a:pPr indent="174625"/>
            <a:r>
              <a:rPr lang="en-US" dirty="0" smtClean="0">
                <a:solidFill>
                  <a:schemeClr val="bg1"/>
                </a:solidFill>
              </a:rPr>
              <a:t>double </a:t>
            </a:r>
            <a:r>
              <a:rPr lang="en-US" dirty="0" err="1">
                <a:solidFill>
                  <a:schemeClr val="bg1"/>
                </a:solidFill>
              </a:rPr>
              <a:t>vaha</a:t>
            </a:r>
            <a:r>
              <a:rPr lang="en-US" dirty="0">
                <a:solidFill>
                  <a:schemeClr val="bg1"/>
                </a:solidFill>
              </a:rPr>
              <a:t>; </a:t>
            </a:r>
            <a:endParaRPr lang="cs-CZ" dirty="0" smtClean="0">
              <a:solidFill>
                <a:schemeClr val="bg1"/>
              </a:solidFill>
            </a:endParaRPr>
          </a:p>
          <a:p>
            <a:pPr indent="174625"/>
            <a:r>
              <a:rPr lang="en-US" dirty="0" smtClean="0">
                <a:solidFill>
                  <a:schemeClr val="bg1"/>
                </a:solidFill>
              </a:rPr>
              <a:t>double </a:t>
            </a:r>
            <a:r>
              <a:rPr lang="en-US" dirty="0" err="1">
                <a:solidFill>
                  <a:schemeClr val="bg1"/>
                </a:solidFill>
              </a:rPr>
              <a:t>cenaKg</a:t>
            </a:r>
            <a:r>
              <a:rPr lang="en-US" dirty="0" smtClean="0">
                <a:solidFill>
                  <a:schemeClr val="bg1"/>
                </a:solidFill>
              </a:rPr>
              <a:t>;</a:t>
            </a:r>
            <a:endParaRPr lang="cs-CZ" dirty="0" smtClean="0">
              <a:solidFill>
                <a:schemeClr val="bg1"/>
              </a:solidFill>
            </a:endParaRPr>
          </a:p>
          <a:p>
            <a:pPr indent="174625"/>
            <a:r>
              <a:rPr lang="en-US" dirty="0" smtClean="0">
                <a:solidFill>
                  <a:schemeClr val="bg1"/>
                </a:solidFill>
              </a:rPr>
              <a:t>string </a:t>
            </a:r>
            <a:r>
              <a:rPr lang="en-US" dirty="0" err="1">
                <a:solidFill>
                  <a:schemeClr val="bg1"/>
                </a:solidFill>
              </a:rPr>
              <a:t>nazev</a:t>
            </a:r>
            <a:r>
              <a:rPr lang="en-US" dirty="0">
                <a:solidFill>
                  <a:schemeClr val="bg1"/>
                </a:solidFill>
              </a:rPr>
              <a:t>;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3701546"/>
            <a:ext cx="53135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void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setKusy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() </a:t>
            </a:r>
            <a:r>
              <a:rPr lang="cs-CZ" dirty="0">
                <a:solidFill>
                  <a:schemeClr val="bg1"/>
                </a:solidFill>
              </a:rPr>
              <a:t>{ </a:t>
            </a:r>
            <a:endParaRPr lang="cs-CZ" dirty="0" smtClean="0">
              <a:solidFill>
                <a:schemeClr val="bg1"/>
              </a:solidFill>
            </a:endParaRPr>
          </a:p>
          <a:p>
            <a:pPr indent="174625"/>
            <a:r>
              <a:rPr lang="cs-CZ" dirty="0" err="1" smtClean="0">
                <a:solidFill>
                  <a:schemeClr val="bg1"/>
                </a:solidFill>
              </a:rPr>
              <a:t>Console.WriteLine</a:t>
            </a:r>
            <a:r>
              <a:rPr lang="cs-CZ" dirty="0">
                <a:solidFill>
                  <a:schemeClr val="bg1"/>
                </a:solidFill>
              </a:rPr>
              <a:t>("druh: " + </a:t>
            </a:r>
            <a:r>
              <a:rPr lang="cs-CZ" dirty="0" err="1">
                <a:solidFill>
                  <a:schemeClr val="bg1"/>
                </a:solidFill>
              </a:rPr>
              <a:t>nazev</a:t>
            </a:r>
            <a:r>
              <a:rPr lang="cs-CZ" dirty="0">
                <a:solidFill>
                  <a:schemeClr val="bg1"/>
                </a:solidFill>
              </a:rPr>
              <a:t> + " jaká váha? "); </a:t>
            </a:r>
            <a:endParaRPr lang="cs-CZ" dirty="0" smtClean="0">
              <a:solidFill>
                <a:schemeClr val="bg1"/>
              </a:solidFill>
            </a:endParaRPr>
          </a:p>
          <a:p>
            <a:pPr indent="174625"/>
            <a:r>
              <a:rPr lang="cs-CZ" dirty="0" err="1" smtClean="0">
                <a:solidFill>
                  <a:schemeClr val="bg1"/>
                </a:solidFill>
              </a:rPr>
              <a:t>vaha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</a:t>
            </a:r>
            <a:r>
              <a:rPr lang="cs-CZ" dirty="0" err="1">
                <a:solidFill>
                  <a:schemeClr val="bg1"/>
                </a:solidFill>
              </a:rPr>
              <a:t>double.Parse</a:t>
            </a:r>
            <a:r>
              <a:rPr lang="cs-CZ" dirty="0">
                <a:solidFill>
                  <a:schemeClr val="bg1"/>
                </a:solidFill>
              </a:rPr>
              <a:t>(</a:t>
            </a:r>
            <a:r>
              <a:rPr lang="cs-CZ" dirty="0" err="1">
                <a:solidFill>
                  <a:schemeClr val="bg1"/>
                </a:solidFill>
              </a:rPr>
              <a:t>Console.ReadLine</a:t>
            </a:r>
            <a:r>
              <a:rPr lang="cs-CZ" dirty="0">
                <a:solidFill>
                  <a:schemeClr val="bg1"/>
                </a:solidFill>
              </a:rPr>
              <a:t>()); 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2305133"/>
            <a:ext cx="43238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Ovoce(string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nazev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double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cenaKg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)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{</a:t>
            </a:r>
          </a:p>
          <a:p>
            <a:pPr indent="174625"/>
            <a:r>
              <a:rPr lang="cs-CZ" dirty="0" err="1" smtClean="0">
                <a:solidFill>
                  <a:schemeClr val="bg1"/>
                </a:solidFill>
              </a:rPr>
              <a:t>this.nazev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</a:t>
            </a:r>
            <a:r>
              <a:rPr lang="cs-CZ" dirty="0" err="1">
                <a:solidFill>
                  <a:schemeClr val="bg1"/>
                </a:solidFill>
              </a:rPr>
              <a:t>nazev</a:t>
            </a:r>
            <a:r>
              <a:rPr lang="cs-CZ" dirty="0">
                <a:solidFill>
                  <a:schemeClr val="bg1"/>
                </a:solidFill>
              </a:rPr>
              <a:t>; </a:t>
            </a:r>
            <a:endParaRPr lang="cs-CZ" dirty="0" smtClean="0">
              <a:solidFill>
                <a:schemeClr val="bg1"/>
              </a:solidFill>
            </a:endParaRPr>
          </a:p>
          <a:p>
            <a:pPr indent="174625"/>
            <a:r>
              <a:rPr lang="cs-CZ" dirty="0" err="1" smtClean="0">
                <a:solidFill>
                  <a:schemeClr val="bg1"/>
                </a:solidFill>
              </a:rPr>
              <a:t>this.cenaKg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</a:t>
            </a:r>
            <a:r>
              <a:rPr lang="cs-CZ" dirty="0" err="1">
                <a:solidFill>
                  <a:schemeClr val="bg1"/>
                </a:solidFill>
              </a:rPr>
              <a:t>cenaKg</a:t>
            </a:r>
            <a:r>
              <a:rPr lang="cs-CZ" dirty="0">
                <a:solidFill>
                  <a:schemeClr val="bg1"/>
                </a:solidFill>
              </a:rPr>
              <a:t>; 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5097958"/>
            <a:ext cx="263155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double </a:t>
            </a:r>
            <a:r>
              <a:rPr lang="en-US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getCena</a:t>
            </a:r>
            <a:r>
              <a:rPr 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()</a:t>
            </a:r>
            <a:r>
              <a:rPr lang="en-US" dirty="0">
                <a:solidFill>
                  <a:schemeClr val="bg1"/>
                </a:solidFill>
              </a:rPr>
              <a:t> { </a:t>
            </a:r>
            <a:endParaRPr lang="cs-CZ" dirty="0" smtClean="0">
              <a:solidFill>
                <a:schemeClr val="bg1"/>
              </a:solidFill>
            </a:endParaRPr>
          </a:p>
          <a:p>
            <a:pPr indent="176213"/>
            <a:r>
              <a:rPr lang="en-US" dirty="0" smtClean="0">
                <a:solidFill>
                  <a:schemeClr val="bg1"/>
                </a:solidFill>
              </a:rPr>
              <a:t>return </a:t>
            </a:r>
            <a:r>
              <a:rPr lang="en-US" dirty="0" err="1">
                <a:solidFill>
                  <a:schemeClr val="bg1"/>
                </a:solidFill>
              </a:rPr>
              <a:t>vaha</a:t>
            </a:r>
            <a:r>
              <a:rPr lang="en-US" dirty="0">
                <a:solidFill>
                  <a:schemeClr val="bg1"/>
                </a:solidFill>
              </a:rPr>
              <a:t> * </a:t>
            </a:r>
            <a:r>
              <a:rPr lang="en-US" dirty="0" err="1">
                <a:solidFill>
                  <a:schemeClr val="bg1"/>
                </a:solidFill>
              </a:rPr>
              <a:t>cenaKg</a:t>
            </a:r>
            <a:r>
              <a:rPr lang="en-US" dirty="0">
                <a:solidFill>
                  <a:schemeClr val="bg1"/>
                </a:solidFill>
              </a:rPr>
              <a:t>; 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9" grpId="0" build="p"/>
      <p:bldP spid="10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Cvičení  </a:t>
            </a:r>
            <a:r>
              <a:rPr lang="cs-CZ" sz="2000" b="1" dirty="0" smtClean="0">
                <a:solidFill>
                  <a:srgbClr val="FF0000"/>
                </a:solidFill>
              </a:rPr>
              <a:t>5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255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Použití dvou tříd v programu.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764704"/>
            <a:ext cx="670529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double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radek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()</a:t>
            </a:r>
            <a:r>
              <a:rPr lang="cs-CZ" dirty="0">
                <a:solidFill>
                  <a:schemeClr val="bg1"/>
                </a:solidFill>
              </a:rPr>
              <a:t> { </a:t>
            </a:r>
            <a:endParaRPr lang="cs-CZ" dirty="0" smtClean="0">
              <a:solidFill>
                <a:schemeClr val="bg1"/>
              </a:solidFill>
            </a:endParaRPr>
          </a:p>
          <a:p>
            <a:pPr indent="176213"/>
            <a:r>
              <a:rPr lang="cs-CZ" dirty="0" err="1" smtClean="0">
                <a:solidFill>
                  <a:schemeClr val="bg1"/>
                </a:solidFill>
              </a:rPr>
              <a:t>Console.Write</a:t>
            </a:r>
            <a:r>
              <a:rPr lang="cs-CZ" dirty="0" smtClean="0">
                <a:solidFill>
                  <a:schemeClr val="bg1"/>
                </a:solidFill>
              </a:rPr>
              <a:t>(</a:t>
            </a:r>
            <a:r>
              <a:rPr lang="cs-CZ" dirty="0" err="1" smtClean="0">
                <a:solidFill>
                  <a:schemeClr val="bg1"/>
                </a:solidFill>
              </a:rPr>
              <a:t>nazev</a:t>
            </a:r>
            <a:r>
              <a:rPr lang="cs-CZ" dirty="0">
                <a:solidFill>
                  <a:schemeClr val="bg1"/>
                </a:solidFill>
              </a:rPr>
              <a:t>); </a:t>
            </a:r>
            <a:endParaRPr lang="cs-CZ" dirty="0" smtClean="0">
              <a:solidFill>
                <a:schemeClr val="bg1"/>
              </a:solidFill>
            </a:endParaRPr>
          </a:p>
          <a:p>
            <a:pPr indent="176213"/>
            <a:r>
              <a:rPr lang="cs-CZ" dirty="0" err="1" smtClean="0">
                <a:solidFill>
                  <a:schemeClr val="bg1"/>
                </a:solidFill>
              </a:rPr>
              <a:t>Console.Write</a:t>
            </a:r>
            <a:r>
              <a:rPr lang="cs-CZ" dirty="0">
                <a:solidFill>
                  <a:schemeClr val="bg1"/>
                </a:solidFill>
              </a:rPr>
              <a:t>(",\t kilo:" + </a:t>
            </a:r>
            <a:r>
              <a:rPr lang="cs-CZ" dirty="0" err="1">
                <a:solidFill>
                  <a:schemeClr val="bg1"/>
                </a:solidFill>
              </a:rPr>
              <a:t>vaha</a:t>
            </a:r>
            <a:r>
              <a:rPr lang="cs-CZ" dirty="0">
                <a:solidFill>
                  <a:schemeClr val="bg1"/>
                </a:solidFill>
              </a:rPr>
              <a:t> + " * " + </a:t>
            </a:r>
            <a:r>
              <a:rPr lang="cs-CZ" dirty="0" err="1">
                <a:solidFill>
                  <a:schemeClr val="bg1"/>
                </a:solidFill>
              </a:rPr>
              <a:t>cenaKg</a:t>
            </a:r>
            <a:r>
              <a:rPr lang="cs-CZ" dirty="0">
                <a:solidFill>
                  <a:schemeClr val="bg1"/>
                </a:solidFill>
              </a:rPr>
              <a:t> + "Kč, \t celkem: "); </a:t>
            </a:r>
            <a:endParaRPr lang="cs-CZ" dirty="0" smtClean="0">
              <a:solidFill>
                <a:schemeClr val="bg1"/>
              </a:solidFill>
            </a:endParaRPr>
          </a:p>
          <a:p>
            <a:pPr indent="176213"/>
            <a:r>
              <a:rPr lang="cs-CZ" dirty="0" err="1" smtClean="0">
                <a:solidFill>
                  <a:schemeClr val="bg1"/>
                </a:solidFill>
              </a:rPr>
              <a:t>Console.WriteLine</a:t>
            </a:r>
            <a:r>
              <a:rPr lang="cs-CZ" dirty="0" smtClean="0">
                <a:solidFill>
                  <a:schemeClr val="bg1"/>
                </a:solidFill>
              </a:rPr>
              <a:t>(</a:t>
            </a:r>
            <a:r>
              <a:rPr lang="cs-CZ" dirty="0" err="1" smtClean="0">
                <a:solidFill>
                  <a:schemeClr val="bg1"/>
                </a:solidFill>
              </a:rPr>
              <a:t>getCena</a:t>
            </a:r>
            <a:r>
              <a:rPr lang="cs-CZ" dirty="0">
                <a:solidFill>
                  <a:schemeClr val="bg1"/>
                </a:solidFill>
              </a:rPr>
              <a:t>() + " Kč "); </a:t>
            </a:r>
            <a:endParaRPr lang="cs-CZ" dirty="0" smtClean="0">
              <a:solidFill>
                <a:schemeClr val="bg1"/>
              </a:solidFill>
            </a:endParaRPr>
          </a:p>
          <a:p>
            <a:pPr indent="176213"/>
            <a:r>
              <a:rPr lang="cs-CZ" dirty="0" smtClean="0">
                <a:solidFill>
                  <a:schemeClr val="bg1"/>
                </a:solidFill>
              </a:rPr>
              <a:t>return </a:t>
            </a:r>
            <a:r>
              <a:rPr lang="cs-CZ" dirty="0" err="1" smtClean="0">
                <a:solidFill>
                  <a:schemeClr val="bg1"/>
                </a:solidFill>
              </a:rPr>
              <a:t>getCena</a:t>
            </a:r>
            <a:r>
              <a:rPr lang="cs-CZ" dirty="0" smtClean="0">
                <a:solidFill>
                  <a:schemeClr val="bg1"/>
                </a:solidFill>
              </a:rPr>
              <a:t>();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2492896"/>
            <a:ext cx="6673365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static </a:t>
            </a:r>
            <a:r>
              <a:rPr lang="cs-CZ" sz="1600" dirty="0" err="1">
                <a:solidFill>
                  <a:schemeClr val="bg1"/>
                </a:solidFill>
              </a:rPr>
              <a:t>void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err="1">
                <a:solidFill>
                  <a:schemeClr val="bg1"/>
                </a:solidFill>
              </a:rPr>
              <a:t>Main</a:t>
            </a:r>
            <a:r>
              <a:rPr lang="cs-CZ" sz="1600" dirty="0">
                <a:solidFill>
                  <a:schemeClr val="bg1"/>
                </a:solidFill>
              </a:rPr>
              <a:t>(string[] </a:t>
            </a:r>
            <a:r>
              <a:rPr lang="cs-CZ" sz="1600" dirty="0" err="1">
                <a:solidFill>
                  <a:schemeClr val="bg1"/>
                </a:solidFill>
              </a:rPr>
              <a:t>args</a:t>
            </a:r>
            <a:r>
              <a:rPr lang="cs-CZ" sz="1600" dirty="0">
                <a:solidFill>
                  <a:schemeClr val="bg1"/>
                </a:solidFill>
              </a:rPr>
              <a:t>) { </a:t>
            </a:r>
            <a:endParaRPr lang="cs-CZ" sz="1600" dirty="0" smtClean="0">
              <a:solidFill>
                <a:schemeClr val="bg1"/>
              </a:solidFill>
            </a:endParaRPr>
          </a:p>
          <a:p>
            <a:pPr indent="176213"/>
            <a:r>
              <a:rPr lang="cs-CZ" sz="1600" dirty="0" smtClean="0">
                <a:solidFill>
                  <a:schemeClr val="bg1"/>
                </a:solidFill>
              </a:rPr>
              <a:t>Zelenina </a:t>
            </a:r>
            <a:r>
              <a:rPr lang="cs-CZ" sz="1600" dirty="0" err="1">
                <a:solidFill>
                  <a:schemeClr val="bg1"/>
                </a:solidFill>
              </a:rPr>
              <a:t>porek</a:t>
            </a:r>
            <a:r>
              <a:rPr lang="cs-CZ" sz="1600" dirty="0">
                <a:solidFill>
                  <a:schemeClr val="bg1"/>
                </a:solidFill>
              </a:rPr>
              <a:t> = new Zelenina("</a:t>
            </a:r>
            <a:r>
              <a:rPr lang="cs-CZ" sz="1600" dirty="0" err="1">
                <a:solidFill>
                  <a:schemeClr val="bg1"/>
                </a:solidFill>
              </a:rPr>
              <a:t>porek</a:t>
            </a:r>
            <a:r>
              <a:rPr lang="cs-CZ" sz="1600" dirty="0">
                <a:solidFill>
                  <a:schemeClr val="bg1"/>
                </a:solidFill>
              </a:rPr>
              <a:t> s natí", 19.6); </a:t>
            </a:r>
            <a:endParaRPr lang="cs-CZ" sz="1600" dirty="0" smtClean="0">
              <a:solidFill>
                <a:schemeClr val="bg1"/>
              </a:solidFill>
            </a:endParaRPr>
          </a:p>
          <a:p>
            <a:pPr indent="176213"/>
            <a:r>
              <a:rPr lang="cs-CZ" sz="1600" dirty="0" err="1" smtClean="0">
                <a:solidFill>
                  <a:schemeClr val="bg1"/>
                </a:solidFill>
              </a:rPr>
              <a:t>porek.kolikKg</a:t>
            </a:r>
            <a:r>
              <a:rPr lang="cs-CZ" sz="1600" dirty="0">
                <a:solidFill>
                  <a:schemeClr val="bg1"/>
                </a:solidFill>
              </a:rPr>
              <a:t>(); </a:t>
            </a:r>
            <a:endParaRPr lang="cs-CZ" sz="1600" dirty="0" smtClean="0">
              <a:solidFill>
                <a:schemeClr val="bg1"/>
              </a:solidFill>
            </a:endParaRPr>
          </a:p>
          <a:p>
            <a:pPr indent="176213"/>
            <a:r>
              <a:rPr lang="cs-CZ" sz="1600" dirty="0" smtClean="0">
                <a:solidFill>
                  <a:schemeClr val="bg1"/>
                </a:solidFill>
              </a:rPr>
              <a:t>Ovoce </a:t>
            </a:r>
            <a:r>
              <a:rPr lang="cs-CZ" sz="1600" dirty="0" err="1">
                <a:solidFill>
                  <a:schemeClr val="bg1"/>
                </a:solidFill>
              </a:rPr>
              <a:t>hruska</a:t>
            </a:r>
            <a:r>
              <a:rPr lang="cs-CZ" sz="1600" dirty="0">
                <a:solidFill>
                  <a:schemeClr val="bg1"/>
                </a:solidFill>
              </a:rPr>
              <a:t> = new Ovoce("hruška zelená", 2.5); </a:t>
            </a:r>
            <a:endParaRPr lang="cs-CZ" sz="1600" dirty="0" smtClean="0">
              <a:solidFill>
                <a:schemeClr val="bg1"/>
              </a:solidFill>
            </a:endParaRPr>
          </a:p>
          <a:p>
            <a:pPr indent="176213"/>
            <a:r>
              <a:rPr lang="cs-CZ" sz="1600" dirty="0" err="1" smtClean="0">
                <a:solidFill>
                  <a:schemeClr val="bg1"/>
                </a:solidFill>
              </a:rPr>
              <a:t>hruska.setKusy</a:t>
            </a:r>
            <a:r>
              <a:rPr lang="cs-CZ" sz="1600" dirty="0">
                <a:solidFill>
                  <a:schemeClr val="bg1"/>
                </a:solidFill>
              </a:rPr>
              <a:t>(); </a:t>
            </a:r>
            <a:endParaRPr lang="cs-CZ" sz="1600" dirty="0" smtClean="0">
              <a:solidFill>
                <a:schemeClr val="bg1"/>
              </a:solidFill>
            </a:endParaRPr>
          </a:p>
          <a:p>
            <a:pPr indent="176213"/>
            <a:r>
              <a:rPr lang="cs-CZ" sz="1600" dirty="0" smtClean="0">
                <a:solidFill>
                  <a:schemeClr val="bg1"/>
                </a:solidFill>
              </a:rPr>
              <a:t>Ovoce </a:t>
            </a:r>
            <a:r>
              <a:rPr lang="cs-CZ" sz="1600" dirty="0" err="1">
                <a:solidFill>
                  <a:schemeClr val="bg1"/>
                </a:solidFill>
              </a:rPr>
              <a:t>pomeranc</a:t>
            </a:r>
            <a:r>
              <a:rPr lang="cs-CZ" sz="1600" dirty="0">
                <a:solidFill>
                  <a:schemeClr val="bg1"/>
                </a:solidFill>
              </a:rPr>
              <a:t> = new Ovoce("pomeranč", 4.6); </a:t>
            </a:r>
            <a:endParaRPr lang="cs-CZ" sz="1600" dirty="0" smtClean="0">
              <a:solidFill>
                <a:schemeClr val="bg1"/>
              </a:solidFill>
            </a:endParaRPr>
          </a:p>
          <a:p>
            <a:pPr indent="176213"/>
            <a:r>
              <a:rPr lang="cs-CZ" sz="1600" dirty="0" err="1" smtClean="0">
                <a:solidFill>
                  <a:schemeClr val="bg1"/>
                </a:solidFill>
              </a:rPr>
              <a:t>pomeranc.setKusy</a:t>
            </a:r>
            <a:r>
              <a:rPr lang="cs-CZ" sz="1600" dirty="0">
                <a:solidFill>
                  <a:schemeClr val="bg1"/>
                </a:solidFill>
              </a:rPr>
              <a:t>(); </a:t>
            </a:r>
            <a:endParaRPr lang="cs-CZ" sz="1600" dirty="0" smtClean="0">
              <a:solidFill>
                <a:schemeClr val="bg1"/>
              </a:solidFill>
            </a:endParaRPr>
          </a:p>
          <a:p>
            <a:pPr indent="176213"/>
            <a:r>
              <a:rPr lang="cs-CZ" sz="1600" dirty="0" smtClean="0">
                <a:solidFill>
                  <a:schemeClr val="bg1"/>
                </a:solidFill>
              </a:rPr>
              <a:t>double </a:t>
            </a:r>
            <a:r>
              <a:rPr lang="cs-CZ" sz="1600" dirty="0">
                <a:solidFill>
                  <a:schemeClr val="bg1"/>
                </a:solidFill>
              </a:rPr>
              <a:t>paragon=0; </a:t>
            </a:r>
            <a:endParaRPr lang="cs-CZ" sz="1600" dirty="0" smtClean="0">
              <a:solidFill>
                <a:schemeClr val="bg1"/>
              </a:solidFill>
            </a:endParaRPr>
          </a:p>
          <a:p>
            <a:pPr indent="176213"/>
            <a:r>
              <a:rPr lang="cs-CZ" sz="1600" dirty="0" smtClean="0">
                <a:solidFill>
                  <a:schemeClr val="bg1"/>
                </a:solidFill>
              </a:rPr>
              <a:t>paragon </a:t>
            </a:r>
            <a:r>
              <a:rPr lang="cs-CZ" sz="1600" dirty="0">
                <a:solidFill>
                  <a:schemeClr val="bg1"/>
                </a:solidFill>
              </a:rPr>
              <a:t>+=</a:t>
            </a:r>
            <a:r>
              <a:rPr lang="cs-CZ" sz="1600" dirty="0" err="1">
                <a:solidFill>
                  <a:schemeClr val="bg1"/>
                </a:solidFill>
              </a:rPr>
              <a:t>porek.radek</a:t>
            </a:r>
            <a:r>
              <a:rPr lang="cs-CZ" sz="1600" dirty="0">
                <a:solidFill>
                  <a:schemeClr val="bg1"/>
                </a:solidFill>
              </a:rPr>
              <a:t>(); </a:t>
            </a:r>
            <a:endParaRPr lang="cs-CZ" sz="1600" dirty="0" smtClean="0">
              <a:solidFill>
                <a:schemeClr val="bg1"/>
              </a:solidFill>
            </a:endParaRPr>
          </a:p>
          <a:p>
            <a:pPr indent="176213"/>
            <a:r>
              <a:rPr lang="cs-CZ" sz="1600" dirty="0" smtClean="0">
                <a:solidFill>
                  <a:schemeClr val="bg1"/>
                </a:solidFill>
              </a:rPr>
              <a:t>paragon </a:t>
            </a:r>
            <a:r>
              <a:rPr lang="cs-CZ" sz="1600" dirty="0">
                <a:solidFill>
                  <a:schemeClr val="bg1"/>
                </a:solidFill>
              </a:rPr>
              <a:t>+= </a:t>
            </a:r>
            <a:r>
              <a:rPr lang="cs-CZ" sz="1600" dirty="0" err="1">
                <a:solidFill>
                  <a:schemeClr val="bg1"/>
                </a:solidFill>
              </a:rPr>
              <a:t>hruska.radek</a:t>
            </a:r>
            <a:r>
              <a:rPr lang="cs-CZ" sz="1600" dirty="0">
                <a:solidFill>
                  <a:schemeClr val="bg1"/>
                </a:solidFill>
              </a:rPr>
              <a:t>(); </a:t>
            </a:r>
            <a:endParaRPr lang="cs-CZ" sz="1600" dirty="0" smtClean="0">
              <a:solidFill>
                <a:schemeClr val="bg1"/>
              </a:solidFill>
            </a:endParaRPr>
          </a:p>
          <a:p>
            <a:pPr indent="176213"/>
            <a:r>
              <a:rPr lang="cs-CZ" sz="1600" dirty="0" smtClean="0">
                <a:solidFill>
                  <a:schemeClr val="bg1"/>
                </a:solidFill>
              </a:rPr>
              <a:t>paragon </a:t>
            </a:r>
            <a:r>
              <a:rPr lang="cs-CZ" sz="1600" dirty="0">
                <a:solidFill>
                  <a:schemeClr val="bg1"/>
                </a:solidFill>
              </a:rPr>
              <a:t>+= </a:t>
            </a:r>
            <a:r>
              <a:rPr lang="cs-CZ" sz="1600" dirty="0" err="1">
                <a:solidFill>
                  <a:schemeClr val="bg1"/>
                </a:solidFill>
              </a:rPr>
              <a:t>pomeranc.radek</a:t>
            </a:r>
            <a:r>
              <a:rPr lang="cs-CZ" sz="1600" dirty="0">
                <a:solidFill>
                  <a:schemeClr val="bg1"/>
                </a:solidFill>
              </a:rPr>
              <a:t>(); </a:t>
            </a:r>
            <a:endParaRPr lang="cs-CZ" sz="1600" dirty="0" smtClean="0">
              <a:solidFill>
                <a:schemeClr val="bg1"/>
              </a:solidFill>
            </a:endParaRPr>
          </a:p>
          <a:p>
            <a:pPr indent="176213"/>
            <a:r>
              <a:rPr lang="cs-CZ" sz="1600" dirty="0" err="1" smtClean="0">
                <a:solidFill>
                  <a:schemeClr val="bg1"/>
                </a:solidFill>
              </a:rPr>
              <a:t>Console.WriteLine</a:t>
            </a:r>
            <a:r>
              <a:rPr lang="cs-CZ" sz="1600" dirty="0">
                <a:solidFill>
                  <a:schemeClr val="bg1"/>
                </a:solidFill>
              </a:rPr>
              <a:t>("______________________"); </a:t>
            </a:r>
            <a:endParaRPr lang="cs-CZ" sz="1600" dirty="0" smtClean="0">
              <a:solidFill>
                <a:schemeClr val="bg1"/>
              </a:solidFill>
            </a:endParaRPr>
          </a:p>
          <a:p>
            <a:pPr indent="176213"/>
            <a:r>
              <a:rPr lang="cs-CZ" sz="1600" dirty="0" err="1" smtClean="0">
                <a:solidFill>
                  <a:schemeClr val="bg1"/>
                </a:solidFill>
              </a:rPr>
              <a:t>Console.WriteLine</a:t>
            </a:r>
            <a:r>
              <a:rPr lang="cs-CZ" sz="1600" dirty="0">
                <a:solidFill>
                  <a:schemeClr val="bg1"/>
                </a:solidFill>
              </a:rPr>
              <a:t>("Celková cena nákupu: {0} korun. ", paragon); </a:t>
            </a:r>
            <a:endParaRPr lang="cs-CZ" sz="1600" dirty="0" smtClean="0">
              <a:solidFill>
                <a:schemeClr val="bg1"/>
              </a:solidFill>
            </a:endParaRPr>
          </a:p>
          <a:p>
            <a:pPr indent="176213"/>
            <a:r>
              <a:rPr lang="cs-CZ" sz="1600" dirty="0" err="1" smtClean="0">
                <a:solidFill>
                  <a:schemeClr val="bg1"/>
                </a:solidFill>
              </a:rPr>
              <a:t>Console.WriteLine</a:t>
            </a:r>
            <a:r>
              <a:rPr lang="cs-CZ" sz="1600" dirty="0">
                <a:solidFill>
                  <a:schemeClr val="bg1"/>
                </a:solidFill>
              </a:rPr>
              <a:t>("Přijato od zákazníka: "); </a:t>
            </a:r>
            <a:endParaRPr lang="cs-CZ" sz="1600" dirty="0" smtClean="0">
              <a:solidFill>
                <a:schemeClr val="bg1"/>
              </a:solidFill>
            </a:endParaRPr>
          </a:p>
          <a:p>
            <a:pPr indent="176213"/>
            <a:r>
              <a:rPr lang="cs-CZ" sz="1600" dirty="0" smtClean="0">
                <a:solidFill>
                  <a:schemeClr val="bg1"/>
                </a:solidFill>
              </a:rPr>
              <a:t>double </a:t>
            </a:r>
            <a:r>
              <a:rPr lang="cs-CZ" sz="1600" dirty="0">
                <a:solidFill>
                  <a:schemeClr val="bg1"/>
                </a:solidFill>
              </a:rPr>
              <a:t>platba = </a:t>
            </a:r>
            <a:r>
              <a:rPr lang="cs-CZ" sz="1600" dirty="0" err="1">
                <a:solidFill>
                  <a:schemeClr val="bg1"/>
                </a:solidFill>
              </a:rPr>
              <a:t>double.Parse</a:t>
            </a:r>
            <a:r>
              <a:rPr lang="cs-CZ" sz="1600" dirty="0">
                <a:solidFill>
                  <a:schemeClr val="bg1"/>
                </a:solidFill>
              </a:rPr>
              <a:t>(</a:t>
            </a:r>
            <a:r>
              <a:rPr lang="cs-CZ" sz="1600" dirty="0" err="1">
                <a:solidFill>
                  <a:schemeClr val="bg1"/>
                </a:solidFill>
              </a:rPr>
              <a:t>Console.ReadLine</a:t>
            </a:r>
            <a:r>
              <a:rPr lang="cs-CZ" sz="1600" dirty="0">
                <a:solidFill>
                  <a:schemeClr val="bg1"/>
                </a:solidFill>
              </a:rPr>
              <a:t>()); </a:t>
            </a:r>
            <a:endParaRPr lang="cs-CZ" sz="1600" dirty="0" smtClean="0">
              <a:solidFill>
                <a:schemeClr val="bg1"/>
              </a:solidFill>
            </a:endParaRPr>
          </a:p>
          <a:p>
            <a:pPr indent="176213"/>
            <a:r>
              <a:rPr lang="cs-CZ" sz="1600" dirty="0" err="1" smtClean="0">
                <a:solidFill>
                  <a:schemeClr val="bg1"/>
                </a:solidFill>
              </a:rPr>
              <a:t>Console.WriteLine</a:t>
            </a:r>
            <a:r>
              <a:rPr lang="cs-CZ" sz="1600" dirty="0">
                <a:solidFill>
                  <a:schemeClr val="bg1"/>
                </a:solidFill>
              </a:rPr>
              <a:t>("Vráceno: {0} Kč", platba - paragon); </a:t>
            </a:r>
            <a:r>
              <a:rPr lang="cs-CZ" sz="1600" dirty="0" err="1">
                <a:solidFill>
                  <a:schemeClr val="bg1"/>
                </a:solidFill>
              </a:rPr>
              <a:t>Console.ReadLine</a:t>
            </a:r>
            <a:r>
              <a:rPr lang="cs-CZ" sz="1600" dirty="0">
                <a:solidFill>
                  <a:schemeClr val="bg1"/>
                </a:solidFill>
              </a:rPr>
              <a:t>(); 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}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764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7" dur="500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500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7" dur="500"/>
                                        <p:tgtEl>
                                          <p:spTgt spid="1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Cvičení  </a:t>
            </a:r>
            <a:r>
              <a:rPr lang="cs-CZ" sz="2000" b="1" dirty="0" smtClean="0">
                <a:solidFill>
                  <a:srgbClr val="FF0000"/>
                </a:solidFill>
              </a:rPr>
              <a:t>4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60648"/>
            <a:ext cx="3255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Použití dvou tříd v programu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23528" y="2060848"/>
            <a:ext cx="8634800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Můžete zapsat při deklaraci jména dvou proměnných do seznamu odděleného čárkou?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2636912"/>
            <a:ext cx="7875682" cy="64633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Ano, seznam proměnných může být i delší. Jediná podmínka je, že proměnné jsou </a:t>
            </a:r>
          </a:p>
          <a:p>
            <a:r>
              <a:rPr lang="cs-CZ" dirty="0" smtClean="0"/>
              <a:t>stejného datového typu a mají stejný modifikátor. 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2214" y="908720"/>
            <a:ext cx="241425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class </a:t>
            </a:r>
            <a:r>
              <a:rPr lang="en-US" dirty="0" err="1">
                <a:solidFill>
                  <a:schemeClr val="bg1"/>
                </a:solidFill>
              </a:rPr>
              <a:t>Ovoce</a:t>
            </a:r>
            <a:r>
              <a:rPr lang="en-US" dirty="0">
                <a:solidFill>
                  <a:schemeClr val="bg1"/>
                </a:solidFill>
              </a:rPr>
              <a:t> { </a:t>
            </a:r>
            <a:endParaRPr lang="cs-CZ" dirty="0" smtClean="0">
              <a:solidFill>
                <a:schemeClr val="bg1"/>
              </a:solidFill>
            </a:endParaRPr>
          </a:p>
          <a:p>
            <a:pPr indent="174625"/>
            <a:r>
              <a:rPr lang="en-US" dirty="0" smtClean="0">
                <a:solidFill>
                  <a:schemeClr val="bg1"/>
                </a:solidFill>
              </a:rPr>
              <a:t>double </a:t>
            </a:r>
            <a:r>
              <a:rPr lang="en-US" dirty="0" err="1" smtClean="0">
                <a:solidFill>
                  <a:schemeClr val="bg1"/>
                </a:solidFill>
              </a:rPr>
              <a:t>vaha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cenaKg</a:t>
            </a:r>
            <a:r>
              <a:rPr lang="en-US" dirty="0" smtClean="0">
                <a:solidFill>
                  <a:schemeClr val="bg1"/>
                </a:solidFill>
              </a:rPr>
              <a:t>;</a:t>
            </a:r>
            <a:endParaRPr lang="cs-CZ" dirty="0" smtClean="0">
              <a:solidFill>
                <a:schemeClr val="bg1"/>
              </a:solidFill>
            </a:endParaRPr>
          </a:p>
          <a:p>
            <a:pPr indent="174625"/>
            <a:r>
              <a:rPr lang="en-US" dirty="0" smtClean="0">
                <a:solidFill>
                  <a:schemeClr val="bg1"/>
                </a:solidFill>
              </a:rPr>
              <a:t>string </a:t>
            </a:r>
            <a:r>
              <a:rPr lang="en-US" dirty="0" err="1">
                <a:solidFill>
                  <a:schemeClr val="bg1"/>
                </a:solidFill>
              </a:rPr>
              <a:t>nazev</a:t>
            </a:r>
            <a:r>
              <a:rPr lang="en-US" dirty="0">
                <a:solidFill>
                  <a:schemeClr val="bg1"/>
                </a:solidFill>
              </a:rPr>
              <a:t>;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861048"/>
            <a:ext cx="53664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void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setKusy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() </a:t>
            </a:r>
            <a:r>
              <a:rPr lang="cs-CZ" dirty="0">
                <a:solidFill>
                  <a:schemeClr val="bg1"/>
                </a:solidFill>
              </a:rPr>
              <a:t>{ </a:t>
            </a:r>
            <a:endParaRPr lang="cs-CZ" dirty="0" smtClean="0">
              <a:solidFill>
                <a:schemeClr val="bg1"/>
              </a:solidFill>
            </a:endParaRPr>
          </a:p>
          <a:p>
            <a:pPr indent="174625"/>
            <a:r>
              <a:rPr lang="cs-CZ" dirty="0" err="1" smtClean="0">
                <a:solidFill>
                  <a:schemeClr val="bg1"/>
                </a:solidFill>
              </a:rPr>
              <a:t>Console.WriteLine</a:t>
            </a:r>
            <a:r>
              <a:rPr lang="cs-CZ" dirty="0">
                <a:solidFill>
                  <a:schemeClr val="bg1"/>
                </a:solidFill>
              </a:rPr>
              <a:t>("</a:t>
            </a:r>
            <a:r>
              <a:rPr lang="cs-CZ" dirty="0" smtClean="0">
                <a:solidFill>
                  <a:schemeClr val="bg1"/>
                </a:solidFill>
              </a:rPr>
              <a:t>druh ":  </a:t>
            </a:r>
            <a:r>
              <a:rPr lang="cs-CZ" dirty="0">
                <a:solidFill>
                  <a:schemeClr val="bg1"/>
                </a:solidFill>
              </a:rPr>
              <a:t>+ </a:t>
            </a:r>
            <a:r>
              <a:rPr lang="cs-CZ" dirty="0" err="1">
                <a:solidFill>
                  <a:schemeClr val="bg1"/>
                </a:solidFill>
              </a:rPr>
              <a:t>nazev</a:t>
            </a:r>
            <a:r>
              <a:rPr lang="cs-CZ" dirty="0">
                <a:solidFill>
                  <a:schemeClr val="bg1"/>
                </a:solidFill>
              </a:rPr>
              <a:t> + " jaká váha? "); </a:t>
            </a:r>
            <a:endParaRPr lang="cs-CZ" dirty="0" smtClean="0">
              <a:solidFill>
                <a:schemeClr val="bg1"/>
              </a:solidFill>
            </a:endParaRPr>
          </a:p>
          <a:p>
            <a:pPr indent="174625"/>
            <a:r>
              <a:rPr lang="cs-CZ" dirty="0" err="1" smtClean="0">
                <a:solidFill>
                  <a:schemeClr val="bg1"/>
                </a:solidFill>
              </a:rPr>
              <a:t>vaha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= </a:t>
            </a:r>
            <a:r>
              <a:rPr lang="cs-CZ" dirty="0" err="1" smtClean="0">
                <a:solidFill>
                  <a:schemeClr val="bg1"/>
                </a:solidFill>
              </a:rPr>
              <a:t>int.Parse</a:t>
            </a:r>
            <a:r>
              <a:rPr lang="cs-CZ" dirty="0" smtClean="0">
                <a:solidFill>
                  <a:schemeClr val="bg1"/>
                </a:solidFill>
              </a:rPr>
              <a:t>(</a:t>
            </a:r>
            <a:r>
              <a:rPr lang="cs-CZ" dirty="0" err="1" smtClean="0">
                <a:solidFill>
                  <a:schemeClr val="bg1"/>
                </a:solidFill>
              </a:rPr>
              <a:t>Console.ReadLine</a:t>
            </a:r>
            <a:r>
              <a:rPr lang="cs-CZ" dirty="0">
                <a:solidFill>
                  <a:schemeClr val="bg1"/>
                </a:solidFill>
              </a:rPr>
              <a:t>()); 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5075892"/>
            <a:ext cx="3628622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 Najděte chyby ve zdrojovém kódu.</a:t>
            </a:r>
          </a:p>
        </p:txBody>
      </p:sp>
      <p:sp>
        <p:nvSpPr>
          <p:cNvPr id="4" name="Šipka doleva 3"/>
          <p:cNvSpPr/>
          <p:nvPr/>
        </p:nvSpPr>
        <p:spPr>
          <a:xfrm>
            <a:off x="5978029" y="4221088"/>
            <a:ext cx="610195" cy="1440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4149080"/>
            <a:ext cx="223182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Dvojtečka musí být v uvozovkách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4681885" y="4509120"/>
            <a:ext cx="610195" cy="1440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4437112"/>
            <a:ext cx="27061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Metoda </a:t>
            </a:r>
            <a:r>
              <a:rPr lang="cs-CZ" sz="1200" dirty="0" err="1" smtClean="0">
                <a:solidFill>
                  <a:srgbClr val="FF0000"/>
                </a:solidFill>
              </a:rPr>
              <a:t>Parse</a:t>
            </a:r>
            <a:r>
              <a:rPr lang="cs-CZ" sz="1200" dirty="0" smtClean="0">
                <a:solidFill>
                  <a:srgbClr val="FF0000"/>
                </a:solidFill>
              </a:rPr>
              <a:t> má začínat slovem double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3528" y="5651956"/>
            <a:ext cx="5081904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3. Co se stane, když uživatel zadá hodnotu „2,5 kg“ ?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11560" y="6228020"/>
            <a:ext cx="7247433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Program havaruje, protože  zadaná hodnota nemůže být převedena na číslo.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981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8" grpId="0"/>
      <p:bldP spid="9" grpId="0"/>
      <p:bldP spid="10" grpId="0" animBg="1"/>
      <p:bldP spid="4" grpId="0" animBg="1"/>
      <p:bldP spid="5" grpId="0"/>
      <p:bldP spid="15" grpId="0" animBg="1"/>
      <p:bldP spid="18" grpId="0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Cvičení  </a:t>
            </a:r>
            <a:r>
              <a:rPr lang="cs-CZ" sz="2000" b="1" dirty="0" smtClean="0">
                <a:solidFill>
                  <a:srgbClr val="FF0000"/>
                </a:solidFill>
              </a:rPr>
              <a:t>4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3768" y="260648"/>
            <a:ext cx="3255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Použití dvou tříd v programu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23528" y="2699628"/>
            <a:ext cx="3081293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  K čemu slouží znaky \n a \t?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3430741"/>
            <a:ext cx="3853940" cy="36933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Vložení konce řádku a tabelační značky.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4077072"/>
            <a:ext cx="5438027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5. Proč je v proceduře použita metoda </a:t>
            </a:r>
            <a:r>
              <a:rPr lang="cs-CZ" dirty="0" err="1" smtClean="0">
                <a:solidFill>
                  <a:schemeClr val="bg1"/>
                </a:solidFill>
              </a:rPr>
              <a:t>getCena</a:t>
            </a:r>
            <a:r>
              <a:rPr lang="cs-CZ" dirty="0" smtClean="0">
                <a:solidFill>
                  <a:schemeClr val="bg1"/>
                </a:solidFill>
              </a:rPr>
              <a:t> dvakrát?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92214" y="764704"/>
            <a:ext cx="670529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double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radek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()</a:t>
            </a:r>
            <a:r>
              <a:rPr lang="cs-CZ" dirty="0">
                <a:solidFill>
                  <a:schemeClr val="bg1"/>
                </a:solidFill>
              </a:rPr>
              <a:t> { </a:t>
            </a:r>
            <a:endParaRPr lang="cs-CZ" dirty="0" smtClean="0">
              <a:solidFill>
                <a:schemeClr val="bg1"/>
              </a:solidFill>
            </a:endParaRPr>
          </a:p>
          <a:p>
            <a:pPr indent="176213"/>
            <a:r>
              <a:rPr lang="cs-CZ" dirty="0" err="1" smtClean="0">
                <a:solidFill>
                  <a:schemeClr val="bg1"/>
                </a:solidFill>
              </a:rPr>
              <a:t>Console.Write</a:t>
            </a:r>
            <a:r>
              <a:rPr lang="cs-CZ" dirty="0" smtClean="0">
                <a:solidFill>
                  <a:schemeClr val="bg1"/>
                </a:solidFill>
              </a:rPr>
              <a:t>(</a:t>
            </a:r>
            <a:r>
              <a:rPr lang="cs-CZ" dirty="0" err="1" smtClean="0">
                <a:solidFill>
                  <a:schemeClr val="bg1"/>
                </a:solidFill>
              </a:rPr>
              <a:t>nazev</a:t>
            </a:r>
            <a:r>
              <a:rPr lang="cs-CZ" dirty="0">
                <a:solidFill>
                  <a:schemeClr val="bg1"/>
                </a:solidFill>
              </a:rPr>
              <a:t>); </a:t>
            </a:r>
            <a:endParaRPr lang="cs-CZ" dirty="0" smtClean="0">
              <a:solidFill>
                <a:schemeClr val="bg1"/>
              </a:solidFill>
            </a:endParaRPr>
          </a:p>
          <a:p>
            <a:pPr indent="176213"/>
            <a:r>
              <a:rPr lang="cs-CZ" dirty="0" err="1" smtClean="0">
                <a:solidFill>
                  <a:schemeClr val="bg1"/>
                </a:solidFill>
              </a:rPr>
              <a:t>Console.Write</a:t>
            </a:r>
            <a:r>
              <a:rPr lang="cs-CZ" dirty="0">
                <a:solidFill>
                  <a:schemeClr val="bg1"/>
                </a:solidFill>
              </a:rPr>
              <a:t>(",\t kilo:" + </a:t>
            </a:r>
            <a:r>
              <a:rPr lang="cs-CZ" dirty="0" err="1">
                <a:solidFill>
                  <a:schemeClr val="bg1"/>
                </a:solidFill>
              </a:rPr>
              <a:t>vaha</a:t>
            </a:r>
            <a:r>
              <a:rPr lang="cs-CZ" dirty="0">
                <a:solidFill>
                  <a:schemeClr val="bg1"/>
                </a:solidFill>
              </a:rPr>
              <a:t> + " * " + </a:t>
            </a:r>
            <a:r>
              <a:rPr lang="cs-CZ" dirty="0" err="1">
                <a:solidFill>
                  <a:schemeClr val="bg1"/>
                </a:solidFill>
              </a:rPr>
              <a:t>cenaKg</a:t>
            </a:r>
            <a:r>
              <a:rPr lang="cs-CZ" dirty="0">
                <a:solidFill>
                  <a:schemeClr val="bg1"/>
                </a:solidFill>
              </a:rPr>
              <a:t> + "Kč, \t celkem: "); </a:t>
            </a:r>
            <a:endParaRPr lang="cs-CZ" dirty="0" smtClean="0">
              <a:solidFill>
                <a:schemeClr val="bg1"/>
              </a:solidFill>
            </a:endParaRPr>
          </a:p>
          <a:p>
            <a:pPr indent="176213"/>
            <a:r>
              <a:rPr lang="cs-CZ" dirty="0" err="1" smtClean="0">
                <a:solidFill>
                  <a:schemeClr val="bg1"/>
                </a:solidFill>
              </a:rPr>
              <a:t>Console.WriteLine</a:t>
            </a:r>
            <a:r>
              <a:rPr lang="cs-CZ" dirty="0" smtClean="0">
                <a:solidFill>
                  <a:schemeClr val="bg1"/>
                </a:solidFill>
              </a:rPr>
              <a:t>(</a:t>
            </a:r>
            <a:r>
              <a:rPr lang="cs-CZ" dirty="0" err="1" smtClean="0">
                <a:solidFill>
                  <a:schemeClr val="bg1"/>
                </a:solidFill>
              </a:rPr>
              <a:t>getCena</a:t>
            </a:r>
            <a:r>
              <a:rPr lang="cs-CZ" dirty="0">
                <a:solidFill>
                  <a:schemeClr val="bg1"/>
                </a:solidFill>
              </a:rPr>
              <a:t>() + " Kč "); </a:t>
            </a:r>
            <a:endParaRPr lang="cs-CZ" dirty="0" smtClean="0">
              <a:solidFill>
                <a:schemeClr val="bg1"/>
              </a:solidFill>
            </a:endParaRPr>
          </a:p>
          <a:p>
            <a:pPr indent="176213"/>
            <a:r>
              <a:rPr lang="cs-CZ" dirty="0" smtClean="0">
                <a:solidFill>
                  <a:schemeClr val="bg1"/>
                </a:solidFill>
              </a:rPr>
              <a:t>return </a:t>
            </a:r>
            <a:r>
              <a:rPr lang="cs-CZ" dirty="0" err="1" smtClean="0">
                <a:solidFill>
                  <a:schemeClr val="bg1"/>
                </a:solidFill>
              </a:rPr>
              <a:t>getCena</a:t>
            </a:r>
            <a:r>
              <a:rPr lang="cs-CZ" dirty="0" smtClean="0">
                <a:solidFill>
                  <a:schemeClr val="bg1"/>
                </a:solidFill>
              </a:rPr>
              <a:t>();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4572000" y="1713875"/>
            <a:ext cx="648072" cy="20295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1700808"/>
            <a:ext cx="27464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Vypíše celkovou cena na obrazovku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2" name="Šipka doleva 21"/>
          <p:cNvSpPr/>
          <p:nvPr/>
        </p:nvSpPr>
        <p:spPr>
          <a:xfrm>
            <a:off x="2718505" y="2001430"/>
            <a:ext cx="648072" cy="20295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856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0" grpId="0" animBg="1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395536" y="1791097"/>
            <a:ext cx="2892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Předpokládaný čas: 30 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1037615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Anotace a cíl: žáci </a:t>
            </a:r>
            <a:r>
              <a:rPr lang="cs-CZ" dirty="0" smtClean="0">
                <a:solidFill>
                  <a:prstClr val="white"/>
                </a:solidFill>
              </a:rPr>
              <a:t>vytvoří dvě třídy a použijí je obě v hlavním programu. Rozlišují mezi metodami jednotlivých tříd a jejich využitím při vytváření hlavního programu.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267580"/>
            <a:ext cx="3980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Autor celého textu : 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1039101" y="260648"/>
            <a:ext cx="1188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Cvičení  </a:t>
            </a:r>
            <a:r>
              <a:rPr lang="cs-CZ" sz="2000" b="1" dirty="0" smtClean="0">
                <a:solidFill>
                  <a:srgbClr val="FF0000"/>
                </a:solidFill>
              </a:rPr>
              <a:t>4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83768" y="260648"/>
            <a:ext cx="3255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Použití dvou tříd v programu.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3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</p:bld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50</TotalTime>
  <Words>603</Words>
  <Application>Microsoft Office PowerPoint</Application>
  <PresentationFormat>Předvádění na obrazovce (4:3)</PresentationFormat>
  <Paragraphs>86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</cp:lastModifiedBy>
  <cp:revision>6</cp:revision>
  <dcterms:created xsi:type="dcterms:W3CDTF">2012-10-27T19:00:43Z</dcterms:created>
  <dcterms:modified xsi:type="dcterms:W3CDTF">2012-10-27T19:51:08Z</dcterms:modified>
</cp:coreProperties>
</file>