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57" r:id="rId3"/>
    <p:sldId id="256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39885-10EF-4AD3-A035-1D0AB8D27A13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18F9F4-0C8D-4975-AE58-11A8DDABF1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39885-10EF-4AD3-A035-1D0AB8D27A13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18F9F4-0C8D-4975-AE58-11A8DDABF1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39885-10EF-4AD3-A035-1D0AB8D27A13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18F9F4-0C8D-4975-AE58-11A8DDABF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39885-10EF-4AD3-A035-1D0AB8D27A13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18F9F4-0C8D-4975-AE58-11A8DDABF1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39885-10EF-4AD3-A035-1D0AB8D27A13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18F9F4-0C8D-4975-AE58-11A8DDABF1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39885-10EF-4AD3-A035-1D0AB8D27A13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18F9F4-0C8D-4975-AE58-11A8DDABF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39885-10EF-4AD3-A035-1D0AB8D27A13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18F9F4-0C8D-4975-AE58-11A8DDABF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39885-10EF-4AD3-A035-1D0AB8D27A13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18F9F4-0C8D-4975-AE58-11A8DDABF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39885-10EF-4AD3-A035-1D0AB8D27A13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18F9F4-0C8D-4975-AE58-11A8DDABF1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39885-10EF-4AD3-A035-1D0AB8D27A13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18F9F4-0C8D-4975-AE58-11A8DDABF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39885-10EF-4AD3-A035-1D0AB8D27A13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18F9F4-0C8D-4975-AE58-11A8DDABF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9439885-10EF-4AD3-A035-1D0AB8D27A13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F118F9F4-0C8D-4975-AE58-11A8DDABF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-tremosnice.cz/" TargetMode="External"/><Relationship Id="rId2" Type="http://schemas.openxmlformats.org/officeDocument/2006/relationships/hyperlink" Target="mailto:zskola@tremosnice.cz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685800" y="1828800"/>
            <a:ext cx="7696200" cy="4600596"/>
          </a:xfrm>
          <a:prstGeom prst="rect">
            <a:avLst/>
          </a:prstGeom>
        </p:spPr>
        <p:txBody>
          <a:bodyPr>
            <a:normAutofit fontScale="92500" lnSpcReduction="10000"/>
          </a:bodyPr>
          <a:lstStyle/>
          <a:p>
            <a:pPr algn="ctr">
              <a:buNone/>
            </a:pP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Základní škola Třemošnice, okres Chrudim, Pardubický kraj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538 43 Třemošnice, Internátní 217; IČ: 70989176, tel: 469 661 719, 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emaiI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 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zskola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@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www.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zs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-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Registrační číslo: CZ.1.07/1.4.00/21.2459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Název: Škola pro každého – kvalita a efektivnost ve využití lidských zdrojů</a:t>
            </a:r>
          </a:p>
          <a:p>
            <a:pPr algn="ctr">
              <a:buNone/>
            </a:pPr>
            <a:endParaRPr lang="cs-CZ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Výukový materiál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VY_52_INOVACE_20_ OPAKOVANI_BUNKA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 materiálu (téma): </a:t>
            </a:r>
            <a:r>
              <a:rPr lang="cs-CZ" sz="1800" dirty="0" smtClean="0"/>
              <a:t>Opakování-buňka</a:t>
            </a:r>
            <a:endParaRPr lang="cs-CZ" sz="1800" dirty="0"/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Sada:Přírodopis,2. stupeň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Autor: Mgr. Jiří </a:t>
            </a:r>
            <a:r>
              <a:rPr lang="cs-CZ" sz="18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Olexa</a:t>
            </a:r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Anotace: </a:t>
            </a:r>
            <a:r>
              <a:rPr lang="cs-CZ" sz="1800" dirty="0" smtClean="0"/>
              <a:t>Opakování-buňka</a:t>
            </a:r>
            <a:endParaRPr lang="cs-CZ" sz="1800" dirty="0"/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(práce s interaktivní tabulí, pracovní list)</a:t>
            </a:r>
          </a:p>
          <a:p>
            <a:pPr algn="ctr"/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/>
            <a:r>
              <a:rPr lang="cs-CZ" sz="11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© Výukový materiál je majetkem ZŠ Třemošnice, okres Chrudim, Pardubický kraj, 2012</a:t>
            </a:r>
          </a:p>
          <a:p>
            <a:endParaRPr lang="cs-CZ" dirty="0"/>
          </a:p>
        </p:txBody>
      </p:sp>
      <p:pic>
        <p:nvPicPr>
          <p:cNvPr id="4" name="Obrázek 0" descr="logolink_OPVK_IPo_PPv3_color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785786" y="428604"/>
            <a:ext cx="5602235" cy="1447803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115616" y="764704"/>
            <a:ext cx="69847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Mgr. Jiří Olexa, </a:t>
            </a:r>
            <a:r>
              <a:rPr lang="cs-CZ" b="1" dirty="0" smtClean="0"/>
              <a:t>24.října 2012,  </a:t>
            </a:r>
            <a:r>
              <a:rPr lang="cs-CZ" b="1" dirty="0"/>
              <a:t>6.ročník, V/2 </a:t>
            </a:r>
            <a:r>
              <a:rPr lang="cs-CZ" b="1" dirty="0" smtClean="0"/>
              <a:t>W20, </a:t>
            </a:r>
            <a:r>
              <a:rPr lang="cs-CZ" b="1" dirty="0"/>
              <a:t>Přírodopis, </a:t>
            </a:r>
            <a:r>
              <a:rPr lang="cs-CZ" b="1" dirty="0" smtClean="0"/>
              <a:t>Opakování - buňka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30072360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548680"/>
            <a:ext cx="7175351" cy="1793167"/>
          </a:xfrm>
        </p:spPr>
        <p:txBody>
          <a:bodyPr/>
          <a:lstStyle/>
          <a:p>
            <a:r>
              <a:rPr lang="cs-CZ" dirty="0" smtClean="0"/>
              <a:t>Opakování: Buňka-Soustava organismů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713069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-387424"/>
            <a:ext cx="7920880" cy="2423346"/>
          </a:xfrm>
        </p:spPr>
        <p:txBody>
          <a:bodyPr/>
          <a:lstStyle/>
          <a:p>
            <a:pPr algn="l"/>
            <a:r>
              <a:rPr lang="cs-CZ" sz="3200" dirty="0" smtClean="0"/>
              <a:t>Doplň k jednotlivým větám odpověď </a:t>
            </a:r>
            <a:r>
              <a:rPr lang="cs-CZ" sz="3200" dirty="0" smtClean="0"/>
              <a:t>ANO, </a:t>
            </a:r>
            <a:r>
              <a:rPr lang="cs-CZ" sz="3200" dirty="0" smtClean="0"/>
              <a:t>pokud je </a:t>
            </a:r>
            <a:r>
              <a:rPr lang="cs-CZ" sz="3200" dirty="0" smtClean="0"/>
              <a:t>pravdivá, </a:t>
            </a:r>
            <a:r>
              <a:rPr lang="cs-CZ" sz="3200" dirty="0" smtClean="0"/>
              <a:t>nebo </a:t>
            </a:r>
            <a:r>
              <a:rPr lang="cs-CZ" sz="3200" dirty="0" smtClean="0"/>
              <a:t>NE, </a:t>
            </a:r>
            <a:r>
              <a:rPr lang="cs-CZ" sz="3200" dirty="0" smtClean="0"/>
              <a:t>pokud je nepravdivá</a:t>
            </a:r>
            <a:endParaRPr lang="cs-CZ" sz="32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3568" y="2348880"/>
            <a:ext cx="6552728" cy="3744416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/>
              <a:t>Plazmatickou membránu tvoří tenká vrstvička tukovitých látek, je polopropustná.</a:t>
            </a:r>
          </a:p>
          <a:p>
            <a:pPr algn="l"/>
            <a:endParaRPr lang="cs-CZ" dirty="0" smtClean="0">
              <a:solidFill>
                <a:srgbClr val="FF0000"/>
              </a:solidFill>
              <a:latin typeface="Arial Black" pitchFamily="34" charset="0"/>
            </a:endParaRPr>
          </a:p>
          <a:p>
            <a:pPr algn="l"/>
            <a:r>
              <a:rPr lang="cs-CZ" dirty="0" smtClean="0"/>
              <a:t>Vakuoly jsou dutiny, ve kterých se ukládají zásobní </a:t>
            </a:r>
            <a:r>
              <a:rPr lang="cs-CZ" dirty="0" smtClean="0"/>
              <a:t>                a </a:t>
            </a:r>
            <a:r>
              <a:rPr lang="cs-CZ" dirty="0" smtClean="0"/>
              <a:t>odpadní látky.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Většina buněk je pozorovatelných pouze mikroskopem a vyznačuje se všemi projevy života.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Základní stavební a funkční jednotkou živých organismů je buněčné jádro.</a:t>
            </a:r>
          </a:p>
          <a:p>
            <a:pPr algn="l"/>
            <a:endParaRPr lang="cs-CZ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7452320" y="2420888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ANO</a:t>
            </a:r>
            <a:endParaRPr lang="cs-CZ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452320" y="3429000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ANO</a:t>
            </a:r>
            <a:endParaRPr lang="cs-CZ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459011" y="4509120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ANO</a:t>
            </a:r>
            <a:endParaRPr lang="cs-CZ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452320" y="5445224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NE</a:t>
            </a:r>
            <a:endParaRPr lang="cs-CZ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007233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043608" y="908720"/>
            <a:ext cx="6480720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Cytoplazma vyplňuje vnitřek buněčného jádra.</a:t>
            </a:r>
          </a:p>
          <a:p>
            <a:endParaRPr lang="cs-CZ" sz="2000" dirty="0" smtClean="0"/>
          </a:p>
          <a:p>
            <a:r>
              <a:rPr lang="cs-CZ" sz="2000" dirty="0" smtClean="0"/>
              <a:t>Mitochondrie jsou tyčinkovitého nebo oválného tvaru </a:t>
            </a:r>
            <a:r>
              <a:rPr lang="cs-CZ" sz="2000" dirty="0" smtClean="0"/>
              <a:t> a </a:t>
            </a:r>
            <a:r>
              <a:rPr lang="cs-CZ" sz="2000" dirty="0" smtClean="0"/>
              <a:t>probíhá v nich buněčné dýchání.</a:t>
            </a:r>
          </a:p>
          <a:p>
            <a:endParaRPr lang="cs-CZ" sz="2000" dirty="0" smtClean="0"/>
          </a:p>
          <a:p>
            <a:r>
              <a:rPr lang="cs-CZ" sz="2000" dirty="0" smtClean="0"/>
              <a:t>Chlorofyl je organela čočkovitého tvaru, která obsahuje červené barvivo.</a:t>
            </a:r>
          </a:p>
          <a:p>
            <a:endParaRPr lang="cs-CZ" sz="2000" dirty="0" smtClean="0"/>
          </a:p>
          <a:p>
            <a:r>
              <a:rPr lang="cs-CZ" sz="2000" dirty="0" smtClean="0"/>
              <a:t>Buněčné struktury, v nichž probíhají jednotlivé životní děje, se nazývají organoplasty.</a:t>
            </a:r>
          </a:p>
          <a:p>
            <a:endParaRPr lang="cs-CZ" sz="2000" dirty="0" smtClean="0"/>
          </a:p>
          <a:p>
            <a:r>
              <a:rPr lang="cs-CZ" sz="2000" dirty="0" smtClean="0"/>
              <a:t>Na povrchu buněk rostlin, hub a živočichů je buněčná stěna.</a:t>
            </a:r>
          </a:p>
          <a:p>
            <a:endParaRPr lang="cs-CZ" sz="2000" dirty="0"/>
          </a:p>
          <a:p>
            <a:r>
              <a:rPr lang="cs-CZ" sz="2000" dirty="0"/>
              <a:t>Organismy mají své jméno složené ze dvou slov: podstatné jméno značí rod, přídavné jméno druh organismu.</a:t>
            </a:r>
          </a:p>
          <a:p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456187" y="946626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NE</a:t>
            </a:r>
            <a:endParaRPr lang="cs-CZ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452320" y="1628800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ANO</a:t>
            </a:r>
            <a:endParaRPr lang="cs-CZ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452320" y="2420888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NE</a:t>
            </a:r>
            <a:endParaRPr lang="cs-CZ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452320" y="3347145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NE</a:t>
            </a:r>
            <a:endParaRPr lang="cs-CZ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452320" y="4365104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NE</a:t>
            </a:r>
            <a:endParaRPr lang="cs-CZ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452320" y="5301208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ANO</a:t>
            </a:r>
            <a:endParaRPr lang="cs-CZ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48241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-387424"/>
            <a:ext cx="7920880" cy="1584176"/>
          </a:xfrm>
        </p:spPr>
        <p:txBody>
          <a:bodyPr/>
          <a:lstStyle/>
          <a:p>
            <a:pPr algn="l"/>
            <a:r>
              <a:rPr lang="cs-CZ" sz="3200" dirty="0" smtClean="0"/>
              <a:t>Doplň chybějící slova</a:t>
            </a:r>
            <a:endParaRPr lang="cs-CZ" sz="32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11560" y="1356736"/>
            <a:ext cx="7704856" cy="4736559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Vnitřek buňky vyplňuje </a:t>
            </a:r>
            <a:r>
              <a:rPr lang="cs-CZ" u="sng" dirty="0" smtClean="0"/>
              <a:t>                             </a:t>
            </a:r>
            <a:r>
              <a:rPr lang="cs-CZ" dirty="0" smtClean="0"/>
              <a:t> .</a:t>
            </a:r>
          </a:p>
          <a:p>
            <a:pPr algn="l"/>
            <a:endParaRPr lang="cs-CZ" sz="1000" dirty="0" smtClean="0">
              <a:solidFill>
                <a:srgbClr val="FF0000"/>
              </a:solidFill>
              <a:latin typeface="Arial Black" pitchFamily="34" charset="0"/>
            </a:endParaRPr>
          </a:p>
          <a:p>
            <a:pPr algn="l"/>
            <a:r>
              <a:rPr lang="cs-CZ" dirty="0" smtClean="0"/>
              <a:t>Buněčné dýchání zajišťují  </a:t>
            </a:r>
            <a:r>
              <a:rPr lang="cs-CZ" u="sng" dirty="0" smtClean="0"/>
              <a:t>                             </a:t>
            </a:r>
            <a:r>
              <a:rPr lang="cs-CZ" dirty="0" smtClean="0"/>
              <a:t> .</a:t>
            </a:r>
          </a:p>
          <a:p>
            <a:pPr algn="l"/>
            <a:endParaRPr lang="cs-CZ" sz="1000" dirty="0" smtClean="0"/>
          </a:p>
          <a:p>
            <a:pPr algn="l"/>
            <a:r>
              <a:rPr lang="cs-CZ" dirty="0" smtClean="0"/>
              <a:t>V  </a:t>
            </a:r>
            <a:r>
              <a:rPr lang="cs-CZ" u="sng" dirty="0" smtClean="0"/>
              <a:t>                               </a:t>
            </a:r>
            <a:r>
              <a:rPr lang="cs-CZ" dirty="0" smtClean="0"/>
              <a:t>  probíhá fotosyntéza.</a:t>
            </a:r>
          </a:p>
          <a:p>
            <a:pPr algn="l"/>
            <a:endParaRPr lang="cs-CZ" sz="1000" dirty="0" smtClean="0"/>
          </a:p>
          <a:p>
            <a:pPr algn="l"/>
            <a:r>
              <a:rPr lang="cs-CZ" dirty="0" smtClean="0"/>
              <a:t>Řídícím a informačním centrem buňky je  </a:t>
            </a:r>
            <a:r>
              <a:rPr lang="cs-CZ" u="sng" dirty="0" smtClean="0"/>
              <a:t>                   </a:t>
            </a:r>
            <a:r>
              <a:rPr lang="cs-CZ" dirty="0" smtClean="0"/>
              <a:t>.</a:t>
            </a:r>
          </a:p>
          <a:p>
            <a:pPr algn="l"/>
            <a:endParaRPr lang="cs-CZ" sz="1000" dirty="0" smtClean="0"/>
          </a:p>
          <a:p>
            <a:pPr algn="l"/>
            <a:r>
              <a:rPr lang="cs-CZ" dirty="0" smtClean="0"/>
              <a:t>Na povrchu každé buňky je tenká vrstva </a:t>
            </a:r>
          </a:p>
          <a:p>
            <a:pPr algn="l"/>
            <a:r>
              <a:rPr lang="cs-CZ" dirty="0" smtClean="0"/>
              <a:t>zvaná  </a:t>
            </a:r>
            <a:r>
              <a:rPr lang="cs-CZ" u="sng" dirty="0" smtClean="0"/>
              <a:t>                                            </a:t>
            </a:r>
            <a:r>
              <a:rPr lang="cs-CZ" dirty="0" smtClean="0"/>
              <a:t> .</a:t>
            </a:r>
          </a:p>
          <a:p>
            <a:pPr algn="l"/>
            <a:endParaRPr lang="cs-CZ" sz="1000" dirty="0" smtClean="0"/>
          </a:p>
          <a:p>
            <a:pPr algn="l"/>
            <a:r>
              <a:rPr lang="cs-CZ" dirty="0" smtClean="0"/>
              <a:t>Rostlinná buňka má oproti živočišné </a:t>
            </a:r>
          </a:p>
          <a:p>
            <a:pPr algn="l"/>
            <a:r>
              <a:rPr lang="cs-CZ" dirty="0" smtClean="0"/>
              <a:t>navíc </a:t>
            </a:r>
            <a:r>
              <a:rPr lang="cs-CZ" u="sng" dirty="0" smtClean="0"/>
              <a:t>                   </a:t>
            </a:r>
            <a:r>
              <a:rPr lang="cs-CZ" dirty="0" smtClean="0"/>
              <a:t> a </a:t>
            </a:r>
            <a:r>
              <a:rPr lang="cs-CZ" u="sng" dirty="0" smtClean="0"/>
              <a:t>                            </a:t>
            </a:r>
            <a:r>
              <a:rPr lang="cs-CZ" dirty="0" smtClean="0"/>
              <a:t> .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3635896" y="1340768"/>
            <a:ext cx="15121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cytoplazma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084890" y="1988840"/>
            <a:ext cx="171124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mitochondrie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259632" y="2596842"/>
            <a:ext cx="19442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chloroplastech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793490" y="3212976"/>
            <a:ext cx="93875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jádro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763688" y="4253026"/>
            <a:ext cx="286646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plazmatická membrána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331640" y="5301208"/>
            <a:ext cx="15841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chloroplasty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184790" y="5301208"/>
            <a:ext cx="210729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buněčnou stěnu</a:t>
            </a:r>
            <a:endParaRPr lang="cs-CZ" sz="2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042529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260648"/>
            <a:ext cx="7344816" cy="1152128"/>
          </a:xfrm>
        </p:spPr>
        <p:txBody>
          <a:bodyPr/>
          <a:lstStyle/>
          <a:p>
            <a:pPr algn="l"/>
            <a:r>
              <a:rPr lang="cs-CZ" sz="3200" dirty="0" smtClean="0"/>
              <a:t>Pojmy z následující nabídky přiřaď k jednomu z obrázků</a:t>
            </a:r>
            <a:endParaRPr lang="cs-CZ" sz="32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4" y="1484784"/>
            <a:ext cx="2592288" cy="576064"/>
          </a:xfrm>
        </p:spPr>
        <p:txBody>
          <a:bodyPr/>
          <a:lstStyle/>
          <a:p>
            <a:pPr algn="l"/>
            <a:r>
              <a:rPr lang="cs-CZ" dirty="0" smtClean="0">
                <a:solidFill>
                  <a:srgbClr val="FF0000"/>
                </a:solidFill>
              </a:rPr>
              <a:t>buňka s chloroplasty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Zástupný symbol pro text 2"/>
          <p:cNvSpPr txBox="1">
            <a:spLocks/>
          </p:cNvSpPr>
          <p:nvPr/>
        </p:nvSpPr>
        <p:spPr>
          <a:xfrm>
            <a:off x="3074577" y="1501552"/>
            <a:ext cx="993367" cy="57606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dirty="0" smtClean="0">
                <a:solidFill>
                  <a:srgbClr val="FF0000"/>
                </a:solidFill>
              </a:rPr>
              <a:t>kostra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Zástupný symbol pro text 2"/>
          <p:cNvSpPr txBox="1">
            <a:spLocks/>
          </p:cNvSpPr>
          <p:nvPr/>
        </p:nvSpPr>
        <p:spPr>
          <a:xfrm>
            <a:off x="5143128" y="1484784"/>
            <a:ext cx="941040" cy="57606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dirty="0" smtClean="0">
                <a:solidFill>
                  <a:srgbClr val="FF0000"/>
                </a:solidFill>
              </a:rPr>
              <a:t>stonek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Zástupný symbol pro text 2"/>
          <p:cNvSpPr txBox="1">
            <a:spLocks/>
          </p:cNvSpPr>
          <p:nvPr/>
        </p:nvSpPr>
        <p:spPr>
          <a:xfrm>
            <a:off x="4178424" y="1484784"/>
            <a:ext cx="609600" cy="57606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dirty="0" smtClean="0">
                <a:solidFill>
                  <a:srgbClr val="FF0000"/>
                </a:solidFill>
              </a:rPr>
              <a:t>list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Zástupný symbol pro text 2"/>
          <p:cNvSpPr txBox="1">
            <a:spLocks/>
          </p:cNvSpPr>
          <p:nvPr/>
        </p:nvSpPr>
        <p:spPr>
          <a:xfrm>
            <a:off x="683568" y="1844824"/>
            <a:ext cx="758552" cy="57606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dirty="0" smtClean="0">
                <a:solidFill>
                  <a:srgbClr val="FF0000"/>
                </a:solidFill>
              </a:rPr>
              <a:t>květ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Zástupný symbol pro text 2"/>
          <p:cNvSpPr txBox="1">
            <a:spLocks/>
          </p:cNvSpPr>
          <p:nvPr/>
        </p:nvSpPr>
        <p:spPr>
          <a:xfrm>
            <a:off x="6444208" y="1501552"/>
            <a:ext cx="1800200" cy="576064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/>
          </a:bodyPr>
          <a:lstStyle>
            <a:lvl1pPr marL="0" indent="0" algn="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dirty="0" smtClean="0">
                <a:solidFill>
                  <a:srgbClr val="FF0000"/>
                </a:solidFill>
              </a:rPr>
              <a:t>cévní soustava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9" name="Zástupný symbol pro text 2"/>
          <p:cNvSpPr txBox="1">
            <a:spLocks/>
          </p:cNvSpPr>
          <p:nvPr/>
        </p:nvSpPr>
        <p:spPr>
          <a:xfrm>
            <a:off x="2560712" y="1858113"/>
            <a:ext cx="1939280" cy="57606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dirty="0" smtClean="0">
                <a:solidFill>
                  <a:srgbClr val="FF0000"/>
                </a:solidFill>
              </a:rPr>
              <a:t>svalová buňka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" name="Zástupný symbol pro text 2"/>
          <p:cNvSpPr txBox="1">
            <a:spLocks/>
          </p:cNvSpPr>
          <p:nvPr/>
        </p:nvSpPr>
        <p:spPr>
          <a:xfrm>
            <a:off x="1535235" y="1844824"/>
            <a:ext cx="660501" cy="576064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/>
          </a:bodyPr>
          <a:lstStyle>
            <a:lvl1pPr marL="0" indent="0" algn="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dirty="0" smtClean="0">
                <a:solidFill>
                  <a:srgbClr val="FF0000"/>
                </a:solidFill>
              </a:rPr>
              <a:t>plod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1" name="Zástupný symbol pro text 2"/>
          <p:cNvSpPr txBox="1">
            <a:spLocks/>
          </p:cNvSpPr>
          <p:nvPr/>
        </p:nvSpPr>
        <p:spPr>
          <a:xfrm>
            <a:off x="4706144" y="1844824"/>
            <a:ext cx="873968" cy="57606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dirty="0" smtClean="0">
                <a:solidFill>
                  <a:srgbClr val="FF0000"/>
                </a:solidFill>
              </a:rPr>
              <a:t>kořen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2" name="Zástupný symbol pro text 2"/>
          <p:cNvSpPr txBox="1">
            <a:spLocks/>
          </p:cNvSpPr>
          <p:nvPr/>
        </p:nvSpPr>
        <p:spPr>
          <a:xfrm>
            <a:off x="5953205" y="1844824"/>
            <a:ext cx="792088" cy="576064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/>
          </a:bodyPr>
          <a:lstStyle>
            <a:lvl1pPr marL="0" indent="0" algn="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dirty="0" smtClean="0">
                <a:solidFill>
                  <a:srgbClr val="FF0000"/>
                </a:solidFill>
              </a:rPr>
              <a:t>lebka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3" name="Zástupný symbol pro text 2"/>
          <p:cNvSpPr txBox="1">
            <a:spLocks/>
          </p:cNvSpPr>
          <p:nvPr/>
        </p:nvSpPr>
        <p:spPr>
          <a:xfrm>
            <a:off x="7092280" y="1858113"/>
            <a:ext cx="777343" cy="576064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/>
          </a:bodyPr>
          <a:lstStyle>
            <a:lvl1pPr marL="0" indent="0" algn="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dirty="0" smtClean="0">
                <a:solidFill>
                  <a:srgbClr val="FF0000"/>
                </a:solidFill>
              </a:rPr>
              <a:t>srdce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4" name="Zástupný symbol pro text 2"/>
          <p:cNvSpPr txBox="1">
            <a:spLocks/>
          </p:cNvSpPr>
          <p:nvPr/>
        </p:nvSpPr>
        <p:spPr>
          <a:xfrm>
            <a:off x="511424" y="2213248"/>
            <a:ext cx="1108248" cy="57606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dirty="0" smtClean="0">
                <a:solidFill>
                  <a:srgbClr val="FF0000"/>
                </a:solidFill>
              </a:rPr>
              <a:t>žaludek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6716" y="2924945"/>
            <a:ext cx="1885418" cy="2088232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427984" y="2708920"/>
            <a:ext cx="1840090" cy="23042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2214703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3.33333E-6 L 0.62205 0.1680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094" y="840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-4.81481E-6 L -0.01649 0.18889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33" y="94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3.33333E-6 L 0.31684 0.22061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833" y="1101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3.33333E-6 L 0.18542 0.29422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271" y="1469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3.7037E-7 L -0.42119 0.24954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059" y="1247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3.7037E-7 L 0.69878 0.29421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4931" y="1469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3.7037E-7 L 0.61893 0.36759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937" y="1838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1.48148E-6 L 0.00365 0.29236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4" y="146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3.7037E-7 L 0.26042 0.46204 " pathEditMode="relative" rAng="0" ptsTypes="AA">
                                      <p:cBhvr>
                                        <p:cTn id="3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021" y="231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3.7037E-7 L -0.2967 0.34653 " pathEditMode="relative" rAng="0" ptsTypes="AA">
                                      <p:cBhvr>
                                        <p:cTn id="4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844" y="1731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1.48148E-6 L -0.4283 0.42871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424" y="2143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3.33333E-6 L 0.28108 0.45047 " pathEditMode="relative" rAng="0" ptsTypes="AA">
                                      <p:cBhvr>
                                        <p:cTn id="5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045" y="225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548680"/>
            <a:ext cx="5966666" cy="767162"/>
          </a:xfrm>
        </p:spPr>
        <p:txBody>
          <a:bodyPr/>
          <a:lstStyle/>
          <a:p>
            <a:pPr algn="l"/>
            <a:r>
              <a:rPr lang="cs-CZ" sz="3200" dirty="0" smtClean="0"/>
              <a:t>Z kolika buněk?</a:t>
            </a:r>
            <a:endParaRPr lang="cs-CZ" sz="32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5536" y="1628800"/>
            <a:ext cx="1152128" cy="4608512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jedno-</a:t>
            </a:r>
          </a:p>
          <a:p>
            <a:pPr algn="l"/>
            <a:r>
              <a:rPr lang="cs-CZ" dirty="0" smtClean="0"/>
              <a:t>buněčné</a:t>
            </a:r>
          </a:p>
          <a:p>
            <a:pPr algn="l"/>
            <a:endParaRPr lang="cs-CZ" dirty="0"/>
          </a:p>
          <a:p>
            <a:pPr algn="l"/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/>
          </a:p>
          <a:p>
            <a:pPr algn="l"/>
            <a:r>
              <a:rPr lang="cs-CZ" dirty="0" smtClean="0"/>
              <a:t>mnoho-</a:t>
            </a:r>
          </a:p>
          <a:p>
            <a:pPr algn="l"/>
            <a:r>
              <a:rPr lang="cs-CZ" dirty="0" smtClean="0"/>
              <a:t>buněčné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27783" y="3789040"/>
            <a:ext cx="1266825" cy="214312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40407" y="1484784"/>
            <a:ext cx="1162050" cy="2143125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084168" y="1500370"/>
            <a:ext cx="2085975" cy="12573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203230" y="3427017"/>
            <a:ext cx="1847850" cy="2143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4124562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4.81481E-6 L -0.31511 -0.0615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764" y="-307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3.7037E-6 L -0.08802 -0.40834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410" y="-2041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3.33333E-6 L -0.46857 0.36805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438" y="1840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802 0.03033 L -0.2151 0.05278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854" y="111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548680"/>
            <a:ext cx="3528392" cy="767162"/>
          </a:xfrm>
        </p:spPr>
        <p:txBody>
          <a:bodyPr/>
          <a:lstStyle/>
          <a:p>
            <a:pPr algn="l"/>
            <a:r>
              <a:rPr lang="cs-CZ" sz="3200" dirty="0" smtClean="0"/>
              <a:t>Význam orgánů</a:t>
            </a:r>
            <a:endParaRPr lang="cs-CZ" sz="32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5536" y="1628800"/>
            <a:ext cx="1152128" cy="4608512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srdce</a:t>
            </a:r>
          </a:p>
          <a:p>
            <a:pPr algn="l"/>
            <a:endParaRPr lang="cs-CZ" dirty="0"/>
          </a:p>
          <a:p>
            <a:pPr algn="l"/>
            <a:r>
              <a:rPr lang="cs-CZ" dirty="0" smtClean="0"/>
              <a:t>žaludek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plíce</a:t>
            </a:r>
            <a:endParaRPr lang="cs-CZ" dirty="0"/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mozek</a:t>
            </a:r>
          </a:p>
          <a:p>
            <a:pPr algn="l"/>
            <a:endParaRPr lang="cs-CZ" dirty="0"/>
          </a:p>
          <a:p>
            <a:pPr algn="l"/>
            <a:r>
              <a:rPr lang="cs-CZ" dirty="0" smtClean="0"/>
              <a:t>játra</a:t>
            </a:r>
          </a:p>
          <a:p>
            <a:pPr algn="l"/>
            <a:endParaRPr lang="cs-CZ" dirty="0"/>
          </a:p>
          <a:p>
            <a:pPr algn="l"/>
            <a:r>
              <a:rPr lang="cs-CZ" dirty="0" smtClean="0"/>
              <a:t>ledviny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79546" y="1772816"/>
            <a:ext cx="16561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000" dirty="0" smtClean="0">
                <a:solidFill>
                  <a:srgbClr val="FF0000"/>
                </a:solidFill>
              </a:rPr>
              <a:t>řízení těla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652120" y="2564904"/>
            <a:ext cx="22322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000" dirty="0" smtClean="0">
                <a:solidFill>
                  <a:srgbClr val="FF0000"/>
                </a:solidFill>
              </a:rPr>
              <a:t>chemická továrna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868144" y="3356992"/>
            <a:ext cx="20162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000" dirty="0" smtClean="0">
                <a:solidFill>
                  <a:srgbClr val="FF0000"/>
                </a:solidFill>
              </a:rPr>
              <a:t>rozklad potravy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868144" y="4221088"/>
            <a:ext cx="20162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000" dirty="0" smtClean="0">
                <a:solidFill>
                  <a:srgbClr val="FF0000"/>
                </a:solidFill>
              </a:rPr>
              <a:t>čištění krve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868144" y="4869160"/>
            <a:ext cx="20162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000" dirty="0" smtClean="0">
                <a:solidFill>
                  <a:srgbClr val="FF0000"/>
                </a:solidFill>
              </a:rPr>
              <a:t>rozvod krve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868144" y="5589240"/>
            <a:ext cx="20162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000" dirty="0" smtClean="0">
                <a:solidFill>
                  <a:srgbClr val="FF0000"/>
                </a:solidFill>
              </a:rPr>
              <a:t>výměna plynů</a:t>
            </a:r>
            <a:endParaRPr lang="cs-CZ" sz="2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520267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1.48148E-6 L -0.51823 0.338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920" y="1689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7.40741E-7 L -0.49201 0.32778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601" y="163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0 L -0.51181 -0.13426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590" y="-671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4.07407E-6 L -0.48819 0.20185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410" y="100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3.7037E-7 L -0.51181 -0.47014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590" y="-2351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2.96296E-6 L -0.50382 -0.33379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191" y="-1669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9" grpId="0"/>
      <p:bldP spid="10" grpId="0"/>
      <p:bldP spid="11" grpId="0"/>
      <p:bldP spid="12" grpId="0"/>
      <p:bldP spid="1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>
          <a:xfrm>
            <a:off x="2771800" y="1268760"/>
            <a:ext cx="2304256" cy="639762"/>
          </a:xfrm>
        </p:spPr>
        <p:txBody>
          <a:bodyPr/>
          <a:lstStyle/>
          <a:p>
            <a:r>
              <a:rPr lang="cs-CZ" dirty="0" smtClean="0"/>
              <a:t>jednobuněčné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67544" y="2132856"/>
            <a:ext cx="2448272" cy="4248472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Buněčná stavba (ANO-NE)</a:t>
            </a:r>
          </a:p>
          <a:p>
            <a:pPr marL="45720" indent="0">
              <a:buNone/>
            </a:pPr>
            <a:endParaRPr lang="cs-CZ" dirty="0" smtClean="0"/>
          </a:p>
          <a:p>
            <a:r>
              <a:rPr lang="cs-CZ" dirty="0" smtClean="0"/>
              <a:t>Všechny projevy života (ANO-NE)</a:t>
            </a:r>
          </a:p>
          <a:p>
            <a:pPr marL="45720" indent="0">
              <a:buNone/>
            </a:pPr>
            <a:endParaRPr lang="cs-CZ" dirty="0" smtClean="0"/>
          </a:p>
          <a:p>
            <a:r>
              <a:rPr lang="cs-CZ" dirty="0" smtClean="0"/>
              <a:t>Rozměry (větší menší)</a:t>
            </a:r>
          </a:p>
          <a:p>
            <a:endParaRPr lang="cs-CZ" dirty="0"/>
          </a:p>
          <a:p>
            <a:r>
              <a:rPr lang="cs-CZ" dirty="0" smtClean="0"/>
              <a:t>Množství buněk</a:t>
            </a:r>
          </a:p>
          <a:p>
            <a:endParaRPr lang="cs-CZ" dirty="0"/>
          </a:p>
          <a:p>
            <a:r>
              <a:rPr lang="cs-CZ" dirty="0" smtClean="0"/>
              <a:t>Buňky umí vše-se specializují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3"/>
          </p:nvPr>
        </p:nvSpPr>
        <p:spPr>
          <a:xfrm>
            <a:off x="5508104" y="1268760"/>
            <a:ext cx="2592288" cy="639762"/>
          </a:xfrm>
        </p:spPr>
        <p:txBody>
          <a:bodyPr/>
          <a:lstStyle/>
          <a:p>
            <a:r>
              <a:rPr lang="cs-CZ" dirty="0" smtClean="0"/>
              <a:t>mnohobuněčné</a:t>
            </a:r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755576" y="548680"/>
            <a:ext cx="6512511" cy="1143000"/>
          </a:xfrm>
        </p:spPr>
        <p:txBody>
          <a:bodyPr/>
          <a:lstStyle/>
          <a:p>
            <a:pPr algn="l"/>
            <a:r>
              <a:rPr lang="cs-CZ" dirty="0"/>
              <a:t>S</a:t>
            </a:r>
            <a:r>
              <a:rPr lang="cs-CZ" dirty="0" smtClean="0"/>
              <a:t>rovnání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342112" y="3987615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větší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372200" y="2159821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ano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644280" y="3068960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ano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372200" y="3082071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ano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491880" y="4005064"/>
            <a:ext cx="10164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menší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724128" y="4916436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víc než jedna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568080" y="4941168"/>
            <a:ext cx="10759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jedna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635896" y="2132856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ano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419872" y="5733256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umí vše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724128" y="5703639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specializují se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13542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9592" y="620688"/>
            <a:ext cx="727280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u="sng" dirty="0"/>
              <a:t>odkazy: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dirty="0"/>
              <a:t>použity obrázky z učebnice Přírodopis 6 pro základní školy a víceletá gymnázia, </a:t>
            </a:r>
            <a:r>
              <a:rPr lang="cs-CZ" dirty="0" smtClean="0"/>
              <a:t>FRAUS </a:t>
            </a:r>
            <a:r>
              <a:rPr lang="cs-CZ" dirty="0"/>
              <a:t>2003</a:t>
            </a:r>
          </a:p>
        </p:txBody>
      </p:sp>
    </p:spTree>
    <p:extLst>
      <p:ext uri="{BB962C8B-B14F-4D97-AF65-F5344CB8AC3E}">
        <p14:creationId xmlns:p14="http://schemas.microsoft.com/office/powerpoint/2010/main" xmlns="" val="2371045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195</TotalTime>
  <Words>323</Words>
  <Application>Microsoft Office PowerPoint</Application>
  <PresentationFormat>Předvádění na obrazovce (4:3)</PresentationFormat>
  <Paragraphs>127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Aerodynamika</vt:lpstr>
      <vt:lpstr>Snímek 1</vt:lpstr>
      <vt:lpstr>Snímek 2</vt:lpstr>
      <vt:lpstr>Opakování: Buňka-Soustava organismů</vt:lpstr>
      <vt:lpstr>Doplň k jednotlivým větám odpověď ANO, pokud je pravdivá, nebo NE, pokud je nepravdivá</vt:lpstr>
      <vt:lpstr>Snímek 5</vt:lpstr>
      <vt:lpstr>Doplň chybějící slova</vt:lpstr>
      <vt:lpstr>Pojmy z následující nabídky přiřaď k jednomu z obrázků</vt:lpstr>
      <vt:lpstr>Z kolika buněk?</vt:lpstr>
      <vt:lpstr>Význam orgánů</vt:lpstr>
      <vt:lpstr>Srovnání</vt:lpstr>
      <vt:lpstr>Snímek 11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Mgr. Jiří Olexa</dc:title>
  <dc:creator>olexa</dc:creator>
  <cp:lastModifiedBy>Dum</cp:lastModifiedBy>
  <cp:revision>21</cp:revision>
  <dcterms:created xsi:type="dcterms:W3CDTF">2011-10-28T16:05:05Z</dcterms:created>
  <dcterms:modified xsi:type="dcterms:W3CDTF">2012-10-29T07:53:24Z</dcterms:modified>
</cp:coreProperties>
</file>