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66" r:id="rId2"/>
    <p:sldId id="256" r:id="rId3"/>
    <p:sldId id="275" r:id="rId4"/>
    <p:sldId id="277" r:id="rId5"/>
    <p:sldId id="278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1104" y="-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88219D-EEDD-4B9D-8C17-D32F68FDEFB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73288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600" dirty="0" smtClean="0">
                <a:solidFill>
                  <a:srgbClr val="002060"/>
                </a:solidFill>
                <a:effectLst/>
              </a:rPr>
              <a:t>Střídavý proud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3685032"/>
            <a:ext cx="8352928" cy="91440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Ověření teoretických výpočtů měřením -  frekvenční závislosti základních obvodových součástek  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514352" y="404664"/>
                <a:ext cx="4273672" cy="5706960"/>
              </a:xfrm>
            </p:spPr>
            <p:txBody>
              <a:bodyPr>
                <a:normAutofit fontScale="25000" lnSpcReduction="20000"/>
              </a:bodyPr>
              <a:lstStyle/>
              <a:p>
                <a:pPr>
                  <a:lnSpc>
                    <a:spcPct val="80000"/>
                  </a:lnSpc>
                </a:pPr>
                <a:r>
                  <a:rPr lang="cs-CZ" sz="4400" b="1" dirty="0" smtClean="0">
                    <a:solidFill>
                      <a:schemeClr val="tx1"/>
                    </a:solidFill>
                    <a:cs typeface="Arial" pitchFamily="34" charset="0"/>
                  </a:rPr>
                  <a:t>Teoretický úvod</a:t>
                </a:r>
              </a:p>
              <a:p>
                <a:pPr algn="just">
                  <a:lnSpc>
                    <a:spcPct val="170000"/>
                  </a:lnSpc>
                </a:pPr>
                <a:r>
                  <a:rPr lang="cs-CZ" sz="4400" dirty="0" smtClean="0">
                    <a:solidFill>
                      <a:schemeClr val="tx1"/>
                    </a:solidFill>
                  </a:rPr>
                  <a:t>Ke zjištění frekvenčních závislosti základních obvodových součástek – </a:t>
                </a:r>
                <a:r>
                  <a:rPr lang="cs-CZ" sz="4400" b="1" dirty="0" smtClean="0">
                    <a:solidFill>
                      <a:schemeClr val="tx1"/>
                    </a:solidFill>
                  </a:rPr>
                  <a:t>rezistor, cívka a kondenzátor</a:t>
                </a:r>
                <a:r>
                  <a:rPr lang="cs-CZ" sz="4400" dirty="0" smtClean="0">
                    <a:solidFill>
                      <a:schemeClr val="tx1"/>
                    </a:solidFill>
                  </a:rPr>
                  <a:t> použijeme základní vztahy mezi napětím a proudem v daném obvodu.</a:t>
                </a:r>
              </a:p>
              <a:p>
                <a:pPr algn="just">
                  <a:lnSpc>
                    <a:spcPct val="170000"/>
                  </a:lnSpc>
                </a:pPr>
                <a:r>
                  <a:rPr lang="cs-CZ" sz="4400" dirty="0" smtClean="0">
                    <a:solidFill>
                      <a:schemeClr val="tx1"/>
                    </a:solidFill>
                  </a:rPr>
                  <a:t>V obvodu, který je uveden na obrázku, vypočteme ze zadaných parametrů postupně, indukční reaktanci a kapacitní reaktanci, odpor rezistoru je zadán. Pak pomocí Ohmova zákona zjistíme proud v obvodu. To vše při různých frekvencích v rozmezí 50 až 500 Hz a při maximální hodnotě napětí 5 V efektivní hodnota 3,53 V. Použijeme tedy následující vztahy:</a:t>
                </a:r>
              </a:p>
              <a:p>
                <a:pPr marL="0" indent="0" algn="just">
                  <a:lnSpc>
                    <a:spcPct val="170000"/>
                  </a:lnSpc>
                  <a:buNone/>
                </a:pPr>
                <a:r>
                  <a:rPr lang="cs-CZ" sz="4400" dirty="0" smtClean="0">
                    <a:solidFill>
                      <a:schemeClr val="tx1"/>
                    </a:solidFill>
                  </a:rPr>
                  <a:t>	pro rezistor </a:t>
                </a:r>
                <a14:m>
                  <m:oMath xmlns:m="http://schemas.openxmlformats.org/officeDocument/2006/math">
                    <m:r>
                      <a:rPr lang="cs-CZ" sz="5600" b="0" i="1" smtClean="0">
                        <a:solidFill>
                          <a:schemeClr val="tx1"/>
                        </a:solidFill>
                        <a:latin typeface="Cambria Math"/>
                      </a:rPr>
                      <m:t>𝐼</m:t>
                    </m:r>
                    <m:r>
                      <a:rPr lang="cs-CZ" sz="5600" b="0" i="1" smtClean="0">
                        <a:solidFill>
                          <a:schemeClr val="tx1"/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56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56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𝑈</m:t>
                        </m:r>
                      </m:num>
                      <m:den>
                        <m:r>
                          <a:rPr lang="cs-CZ" sz="56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𝑅</m:t>
                        </m:r>
                      </m:den>
                    </m:f>
                  </m:oMath>
                </a14:m>
                <a:endParaRPr lang="cs-CZ" sz="5600" dirty="0" smtClean="0">
                  <a:solidFill>
                    <a:schemeClr val="tx1"/>
                  </a:solidFill>
                </a:endParaRPr>
              </a:p>
              <a:p>
                <a:pPr marL="0" indent="0" algn="just">
                  <a:lnSpc>
                    <a:spcPct val="170000"/>
                  </a:lnSpc>
                  <a:buNone/>
                </a:pPr>
                <a:r>
                  <a:rPr lang="cs-CZ" sz="4400" dirty="0" smtClean="0">
                    <a:solidFill>
                      <a:schemeClr val="tx1"/>
                    </a:solidFill>
                  </a:rPr>
                  <a:t>	pro cívku X</a:t>
                </a:r>
                <a:r>
                  <a:rPr lang="cs-CZ" sz="4400" baseline="-25000" dirty="0" smtClean="0">
                    <a:solidFill>
                      <a:schemeClr val="tx1"/>
                    </a:solidFill>
                  </a:rPr>
                  <a:t>L</a:t>
                </a:r>
                <a:r>
                  <a:rPr lang="cs-CZ" sz="4400" dirty="0" smtClean="0">
                    <a:solidFill>
                      <a:schemeClr val="tx1"/>
                    </a:solidFill>
                  </a:rPr>
                  <a:t> = 2</a:t>
                </a:r>
                <a:r>
                  <a:rPr lang="cs-CZ" sz="4400" dirty="0" smtClean="0">
                    <a:solidFill>
                      <a:schemeClr val="tx1"/>
                    </a:solidFill>
                    <a:sym typeface="Symbol"/>
                  </a:rPr>
                  <a:t>fL a </a:t>
                </a:r>
                <a14:m>
                  <m:oMath xmlns:m="http://schemas.openxmlformats.org/officeDocument/2006/math">
                    <m:r>
                      <a:rPr lang="cs-CZ" sz="5600" b="0" i="1" smtClean="0">
                        <a:solidFill>
                          <a:schemeClr val="tx1"/>
                        </a:solidFill>
                        <a:latin typeface="Cambria Math"/>
                        <a:sym typeface="Symbol"/>
                      </a:rPr>
                      <m:t>𝐼</m:t>
                    </m:r>
                    <m:r>
                      <a:rPr lang="cs-CZ" sz="5600" b="0" i="1" smtClean="0">
                        <a:solidFill>
                          <a:schemeClr val="tx1"/>
                        </a:solidFill>
                        <a:latin typeface="Cambria Math"/>
                        <a:sym typeface="Symbol"/>
                      </a:rPr>
                      <m:t>= </m:t>
                    </m:r>
                    <m:f>
                      <m:fPr>
                        <m:ctrlPr>
                          <a:rPr lang="cs-CZ" sz="5600" b="0" i="1" smtClean="0">
                            <a:solidFill>
                              <a:schemeClr val="tx1"/>
                            </a:solidFill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5600" b="0" i="1" smtClean="0">
                            <a:solidFill>
                              <a:schemeClr val="tx1"/>
                            </a:solidFill>
                            <a:latin typeface="Cambria Math"/>
                            <a:sym typeface="Symbol"/>
                          </a:rPr>
                          <m:t>𝑈</m:t>
                        </m:r>
                      </m:num>
                      <m:den>
                        <m:sSub>
                          <m:sSubPr>
                            <m:ctrlPr>
                              <a:rPr lang="cs-CZ" sz="56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sym typeface="Symbol"/>
                              </a:rPr>
                            </m:ctrlPr>
                          </m:sSubPr>
                          <m:e>
                            <m:r>
                              <a:rPr lang="cs-CZ" sz="56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sym typeface="Symbol"/>
                              </a:rPr>
                              <m:t>𝑋</m:t>
                            </m:r>
                          </m:e>
                          <m:sub>
                            <m:r>
                              <a:rPr lang="cs-CZ" sz="56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sym typeface="Symbol"/>
                              </a:rPr>
                              <m:t>𝐿</m:t>
                            </m:r>
                          </m:sub>
                        </m:sSub>
                      </m:den>
                    </m:f>
                  </m:oMath>
                </a14:m>
                <a:endParaRPr lang="cs-CZ" sz="5600" dirty="0" smtClean="0">
                  <a:solidFill>
                    <a:schemeClr val="tx1"/>
                  </a:solidFill>
                </a:endParaRPr>
              </a:p>
              <a:p>
                <a:pPr marL="0" indent="0" algn="just">
                  <a:lnSpc>
                    <a:spcPct val="170000"/>
                  </a:lnSpc>
                  <a:buNone/>
                </a:pPr>
                <a:r>
                  <a:rPr lang="cs-CZ" sz="4400" dirty="0" smtClean="0">
                    <a:solidFill>
                      <a:schemeClr val="tx1"/>
                    </a:solidFill>
                  </a:rPr>
                  <a:t>	pro kondenzátor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56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56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𝑋</m:t>
                        </m:r>
                      </m:e>
                      <m:sub>
                        <m:r>
                          <a:rPr lang="cs-CZ" sz="56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𝐶</m:t>
                        </m:r>
                      </m:sub>
                    </m:sSub>
                    <m:r>
                      <a:rPr lang="cs-CZ" sz="5600" b="0" i="1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56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56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56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sz="56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𝜋</m:t>
                        </m:r>
                        <m:r>
                          <a:rPr lang="cs-CZ" sz="56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𝑓𝐶</m:t>
                        </m:r>
                      </m:den>
                    </m:f>
                  </m:oMath>
                </a14:m>
                <a:r>
                  <a:rPr lang="cs-CZ" sz="4400" dirty="0" smtClean="0">
                    <a:solidFill>
                      <a:schemeClr val="tx1"/>
                    </a:solidFill>
                  </a:rPr>
                  <a:t> a </a:t>
                </a:r>
                <a14:m>
                  <m:oMath xmlns:m="http://schemas.openxmlformats.org/officeDocument/2006/math">
                    <m:r>
                      <a:rPr lang="cs-CZ" sz="5600" i="1">
                        <a:solidFill>
                          <a:schemeClr val="tx1"/>
                        </a:solidFill>
                        <a:latin typeface="Cambria Math"/>
                        <a:sym typeface="Symbol"/>
                      </a:rPr>
                      <m:t>𝐼</m:t>
                    </m:r>
                    <m:r>
                      <a:rPr lang="cs-CZ" sz="5600" i="1">
                        <a:solidFill>
                          <a:schemeClr val="tx1"/>
                        </a:solidFill>
                        <a:latin typeface="Cambria Math"/>
                        <a:sym typeface="Symbol"/>
                      </a:rPr>
                      <m:t>= </m:t>
                    </m:r>
                    <m:f>
                      <m:fPr>
                        <m:ctrlPr>
                          <a:rPr lang="cs-CZ" sz="5600" i="1">
                            <a:solidFill>
                              <a:schemeClr val="tx1"/>
                            </a:solidFill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5600" i="1">
                            <a:solidFill>
                              <a:schemeClr val="tx1"/>
                            </a:solidFill>
                            <a:latin typeface="Cambria Math"/>
                            <a:sym typeface="Symbol"/>
                          </a:rPr>
                          <m:t>𝑈</m:t>
                        </m:r>
                      </m:num>
                      <m:den>
                        <m:sSub>
                          <m:sSubPr>
                            <m:ctrlPr>
                              <a:rPr lang="cs-CZ" sz="5600" i="1">
                                <a:solidFill>
                                  <a:schemeClr val="tx1"/>
                                </a:solidFill>
                                <a:latin typeface="Cambria Math"/>
                                <a:sym typeface="Symbol"/>
                              </a:rPr>
                            </m:ctrlPr>
                          </m:sSubPr>
                          <m:e>
                            <m:r>
                              <a:rPr lang="cs-CZ" sz="5600" i="1">
                                <a:solidFill>
                                  <a:schemeClr val="tx1"/>
                                </a:solidFill>
                                <a:latin typeface="Cambria Math"/>
                                <a:sym typeface="Symbol"/>
                              </a:rPr>
                              <m:t>𝑋</m:t>
                            </m:r>
                          </m:e>
                          <m:sub>
                            <m:r>
                              <a:rPr lang="cs-CZ" sz="56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sym typeface="Symbol"/>
                              </a:rPr>
                              <m:t>𝐶</m:t>
                            </m:r>
                          </m:sub>
                        </m:sSub>
                      </m:den>
                    </m:f>
                  </m:oMath>
                </a14:m>
                <a:endParaRPr lang="cs-CZ" sz="5600" dirty="0" smtClean="0">
                  <a:solidFill>
                    <a:schemeClr val="tx1"/>
                  </a:solidFill>
                </a:endParaRPr>
              </a:p>
              <a:p>
                <a:pPr algn="just">
                  <a:lnSpc>
                    <a:spcPct val="170000"/>
                  </a:lnSpc>
                </a:pPr>
                <a:r>
                  <a:rPr lang="cs-CZ" sz="4400" dirty="0">
                    <a:solidFill>
                      <a:schemeClr val="tx1"/>
                    </a:solidFill>
                  </a:rPr>
                  <a:t>Odpor rezistoru je 500 </a:t>
                </a:r>
                <a:r>
                  <a:rPr lang="cs-CZ" sz="4400" dirty="0">
                    <a:solidFill>
                      <a:schemeClr val="tx1"/>
                    </a:solidFill>
                    <a:sym typeface="Symbol"/>
                  </a:rPr>
                  <a:t>, indukčnost cívky je </a:t>
                </a:r>
                <a:r>
                  <a:rPr lang="cs-CZ" sz="4400" dirty="0" smtClean="0">
                    <a:solidFill>
                      <a:schemeClr val="tx1"/>
                    </a:solidFill>
                    <a:sym typeface="Symbol"/>
                  </a:rPr>
                  <a:t>1 H a kapacita </a:t>
                </a:r>
                <a:r>
                  <a:rPr lang="cs-CZ" sz="4400" dirty="0" smtClean="0">
                    <a:solidFill>
                      <a:schemeClr val="tx1"/>
                    </a:solidFill>
                    <a:sym typeface="Symbol"/>
                  </a:rPr>
                  <a:t>kondenzátoru </a:t>
                </a:r>
                <a:r>
                  <a:rPr lang="cs-CZ" sz="4400" dirty="0" smtClean="0">
                    <a:solidFill>
                      <a:schemeClr val="tx1"/>
                    </a:solidFill>
                    <a:sym typeface="Symbol"/>
                  </a:rPr>
                  <a:t>je 1 F.</a:t>
                </a:r>
              </a:p>
              <a:p>
                <a:pPr marL="0" indent="0" algn="just">
                  <a:lnSpc>
                    <a:spcPct val="220000"/>
                  </a:lnSpc>
                  <a:buNone/>
                </a:pPr>
                <a:endParaRPr lang="cs-CZ" sz="5600" dirty="0" smtClean="0">
                  <a:solidFill>
                    <a:srgbClr val="002060"/>
                  </a:solidFill>
                </a:endParaRPr>
              </a:p>
              <a:p>
                <a:pPr marL="0" indent="0" algn="just">
                  <a:lnSpc>
                    <a:spcPct val="220000"/>
                  </a:lnSpc>
                  <a:buNone/>
                </a:pPr>
                <a:endParaRPr lang="cs-CZ" sz="4300" dirty="0">
                  <a:solidFill>
                    <a:srgbClr val="002060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514352" y="404664"/>
                <a:ext cx="4273672" cy="5706960"/>
              </a:xfrm>
              <a:blipFill rotWithShape="1">
                <a:blip r:embed="rId2"/>
                <a:stretch>
                  <a:fillRect t="-3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88024" y="530352"/>
            <a:ext cx="3899255" cy="4389120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548680"/>
            <a:ext cx="3888431" cy="43980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29990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8090096" cy="5274912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150000"/>
              </a:lnSpc>
            </a:pPr>
            <a:r>
              <a:rPr lang="cs-CZ" sz="1200" dirty="0">
                <a:sym typeface="Symbol"/>
              </a:rPr>
              <a:t>Teoretické výpočty sestavíme do tabulky. Do stejné tabulky pak pro porovnání zapíšeme i naměřené hodnoty a sestavíme potřebné grafy.</a:t>
            </a:r>
            <a:endParaRPr lang="cs-CZ" sz="1200" dirty="0"/>
          </a:p>
          <a:p>
            <a:pPr algn="just">
              <a:lnSpc>
                <a:spcPct val="150000"/>
              </a:lnSpc>
            </a:pPr>
            <a:r>
              <a:rPr lang="cs-CZ" sz="1200" dirty="0" smtClean="0"/>
              <a:t>Z </a:t>
            </a:r>
            <a:r>
              <a:rPr lang="cs-CZ" sz="1200" dirty="0"/>
              <a:t>teoretických vztahů plyne, že rezistor je součástka </a:t>
            </a:r>
            <a:r>
              <a:rPr lang="cs-CZ" sz="1200" dirty="0" smtClean="0"/>
              <a:t>frekvenčně </a:t>
            </a:r>
            <a:r>
              <a:rPr lang="cs-CZ" sz="1200" dirty="0"/>
              <a:t>nezávislá, pro cívku platí přímá </a:t>
            </a:r>
            <a:r>
              <a:rPr lang="cs-CZ" sz="1200" dirty="0" smtClean="0"/>
              <a:t>úměra mezi </a:t>
            </a:r>
            <a:r>
              <a:rPr lang="cs-CZ" sz="1200" dirty="0"/>
              <a:t>frekvencí a indukční reaktancí, u kondenzátoru </a:t>
            </a:r>
            <a:r>
              <a:rPr lang="cs-CZ" sz="1200" dirty="0" smtClean="0"/>
              <a:t>je </a:t>
            </a:r>
            <a:r>
              <a:rPr lang="cs-CZ" sz="1200" dirty="0"/>
              <a:t>to úměra nepřímá. </a:t>
            </a:r>
            <a:r>
              <a:rPr lang="cs-CZ" sz="1200" dirty="0" smtClean="0"/>
              <a:t>Pro </a:t>
            </a:r>
            <a:r>
              <a:rPr lang="cs-CZ" sz="1200" dirty="0"/>
              <a:t>proud platí vztahy </a:t>
            </a:r>
            <a:r>
              <a:rPr lang="cs-CZ" sz="1200" dirty="0" smtClean="0"/>
              <a:t>obrácené.</a:t>
            </a:r>
          </a:p>
          <a:p>
            <a:pPr algn="just">
              <a:lnSpc>
                <a:spcPct val="150000"/>
              </a:lnSpc>
            </a:pPr>
            <a:r>
              <a:rPr lang="cs-CZ" sz="1200" dirty="0" smtClean="0"/>
              <a:t>Předpokládané vztahy a grafické závislosti jsou zobrazeny na grafech v následujícím textu.</a:t>
            </a:r>
            <a:endParaRPr lang="cs-CZ" sz="1200" dirty="0"/>
          </a:p>
          <a:p>
            <a:pPr marL="0" indent="0" algn="just">
              <a:lnSpc>
                <a:spcPct val="150000"/>
              </a:lnSpc>
              <a:buNone/>
            </a:pPr>
            <a:endParaRPr lang="cs-CZ" sz="1200" b="1" dirty="0" smtClean="0">
              <a:solidFill>
                <a:srgbClr val="002060"/>
              </a:solidFill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1200" b="1" dirty="0" smtClean="0">
                <a:solidFill>
                  <a:srgbClr val="002060"/>
                </a:solidFill>
              </a:rPr>
              <a:t>Zadání</a:t>
            </a:r>
            <a:endParaRPr lang="cs-CZ" sz="1200" b="1" dirty="0">
              <a:solidFill>
                <a:srgbClr val="002060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cs-CZ" sz="1200" b="1" dirty="0"/>
              <a:t>Navrhněte měřící schéma, ve kterém zjistíte frekvenční závislosti základních obvodových prvků - rezistoru, cívky a kondenzátoru.</a:t>
            </a:r>
            <a:endParaRPr lang="cs-CZ" sz="1200" dirty="0"/>
          </a:p>
          <a:p>
            <a:pPr algn="just">
              <a:lnSpc>
                <a:spcPct val="150000"/>
              </a:lnSpc>
            </a:pPr>
            <a:r>
              <a:rPr lang="cs-CZ" sz="1200" dirty="0"/>
              <a:t>U všech tří součástek - rezistor, kondenzátor a cívka - proveďte měření při nastavení zdroje na </a:t>
            </a:r>
            <a:r>
              <a:rPr lang="cs-CZ" sz="1200" dirty="0" smtClean="0"/>
              <a:t>maximální hodnotu </a:t>
            </a:r>
            <a:r>
              <a:rPr lang="cs-CZ" sz="1200" dirty="0"/>
              <a:t>5 V a frekvencích v rozsahu od 50 do 500 Hz.</a:t>
            </a:r>
          </a:p>
          <a:p>
            <a:pPr algn="just">
              <a:lnSpc>
                <a:spcPct val="150000"/>
              </a:lnSpc>
            </a:pPr>
            <a:r>
              <a:rPr lang="cs-CZ" sz="1200" dirty="0"/>
              <a:t>Každé schéma doplňte o potřebné měřící přístroje, měření proudu proveďte nepřímou metodou.</a:t>
            </a:r>
          </a:p>
          <a:p>
            <a:pPr algn="just">
              <a:lnSpc>
                <a:spcPct val="150000"/>
              </a:lnSpc>
            </a:pPr>
            <a:r>
              <a:rPr lang="cs-CZ" sz="1200" dirty="0"/>
              <a:t>Proveďte teoretický rozbor úlohy, výsledky sestavte do tabulky a případné odchylky odůvodněte.</a:t>
            </a:r>
          </a:p>
          <a:p>
            <a:pPr algn="just">
              <a:lnSpc>
                <a:spcPct val="150000"/>
              </a:lnSpc>
            </a:pPr>
            <a:r>
              <a:rPr lang="cs-CZ" sz="1200" dirty="0"/>
              <a:t>Vytvořte grafy závislosti ohmického odporu, indukční reaktance a kapacitní reaktance na frekvenci </a:t>
            </a:r>
            <a:r>
              <a:rPr lang="cs-CZ" sz="1200" dirty="0" smtClean="0"/>
              <a:t>a </a:t>
            </a:r>
            <a:r>
              <a:rPr lang="cs-CZ" sz="1200" dirty="0"/>
              <a:t>také závislost proudu na frekvenci na všech obvodových prvcích.</a:t>
            </a:r>
          </a:p>
          <a:p>
            <a:pPr algn="just">
              <a:lnSpc>
                <a:spcPct val="150000"/>
              </a:lnSpc>
            </a:pPr>
            <a:r>
              <a:rPr lang="cs-CZ" sz="1200" dirty="0"/>
              <a:t>Vyhodnoťte, která ze základních obvodových součástek se blíží teoretickému předpokladu</a:t>
            </a:r>
            <a:r>
              <a:rPr lang="cs-CZ" sz="1200" dirty="0" smtClean="0"/>
              <a:t>.</a:t>
            </a:r>
          </a:p>
          <a:p>
            <a:pPr algn="just">
              <a:lnSpc>
                <a:spcPct val="150000"/>
              </a:lnSpc>
            </a:pPr>
            <a:endParaRPr lang="cs-CZ" sz="1200" dirty="0" smtClean="0"/>
          </a:p>
          <a:p>
            <a:pPr marL="0" indent="0" algn="just">
              <a:lnSpc>
                <a:spcPct val="150000"/>
              </a:lnSpc>
              <a:buNone/>
            </a:pPr>
            <a:endParaRPr lang="cs-CZ" sz="1200" dirty="0" smtClean="0"/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1200" dirty="0"/>
              <a:t/>
            </a:r>
            <a:br>
              <a:rPr lang="cs-CZ" sz="1200" dirty="0"/>
            </a:br>
            <a:endParaRPr lang="cs-CZ" sz="1200" dirty="0">
              <a:solidFill>
                <a:srgbClr val="002060"/>
              </a:solidFill>
              <a:cs typeface="Arial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cs-CZ" sz="1200" dirty="0">
              <a:solidFill>
                <a:srgbClr val="002060"/>
              </a:solidFill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9917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3346" y="3343714"/>
            <a:ext cx="5478934" cy="2461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9120" y="490044"/>
            <a:ext cx="4145556" cy="2739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90045"/>
            <a:ext cx="3960439" cy="2739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6150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77072"/>
            <a:ext cx="8183880" cy="1800199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1800" dirty="0"/>
              <a:t>CITACE</a:t>
            </a:r>
            <a:br>
              <a:rPr lang="cs-CZ" sz="1800" dirty="0"/>
            </a:br>
            <a:r>
              <a:rPr lang="cs-CZ" sz="1800" dirty="0"/>
              <a:t>ANTONÍN BLAHOVEC. </a:t>
            </a:r>
            <a:r>
              <a:rPr lang="cs-CZ" sz="1800" i="1" dirty="0" smtClean="0"/>
              <a:t>Elektrotechnika 2</a:t>
            </a:r>
            <a:r>
              <a:rPr lang="cs-CZ" sz="1800" dirty="0" smtClean="0"/>
              <a:t>: </a:t>
            </a:r>
            <a:r>
              <a:rPr lang="cs-CZ" sz="1800" i="1" dirty="0" smtClean="0"/>
              <a:t>Pro SOŠ a SOU Podnázev</a:t>
            </a:r>
            <a:r>
              <a:rPr lang="cs-CZ" sz="1800" dirty="0" smtClean="0"/>
              <a:t>. Praha: Informatorium., 2010. ISBN 978-80-7333-043-9. </a:t>
            </a:r>
            <a:br>
              <a:rPr lang="cs-CZ" sz="1800" dirty="0" smtClean="0"/>
            </a:br>
            <a:r>
              <a:rPr lang="cs-CZ" sz="1800" dirty="0" err="1"/>
              <a:t>RCDidactic</a:t>
            </a:r>
            <a:r>
              <a:rPr lang="cs-CZ" sz="1800" dirty="0"/>
              <a:t>. </a:t>
            </a:r>
            <a:r>
              <a:rPr lang="cs-CZ" sz="1800" i="1" dirty="0"/>
              <a:t>Http://www.rcdidactic.cz/cz/</a:t>
            </a:r>
            <a:r>
              <a:rPr lang="cs-CZ" sz="1800" dirty="0"/>
              <a:t> [online]. 2007 [cit. 2012-09-25]. Dostupné z: http://www.rcdidactic.cz/cz/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7"/>
            <a:ext cx="8183880" cy="3427437"/>
          </a:xfrm>
        </p:spPr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Materiál lze použít pro výuku obvodů střídavého proudu </a:t>
            </a:r>
            <a:r>
              <a:rPr lang="cs-CZ" sz="2200" b="1" dirty="0">
                <a:solidFill>
                  <a:srgbClr val="002060"/>
                </a:solidFill>
              </a:rPr>
              <a:t> </a:t>
            </a:r>
            <a:r>
              <a:rPr lang="cs-CZ" sz="2200" b="1" dirty="0" smtClean="0">
                <a:solidFill>
                  <a:srgbClr val="002060"/>
                </a:solidFill>
              </a:rPr>
              <a:t>- frekvenční závislost základních obvodových prvků.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Nejdříve si žáci sestaví do tabulky teoretické výpočty, do které zobrazí závislost odporu indukční a kapacitní reaktance a proudu na frekvenci.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Vypočtené výsledky ověří prakticky měřením na skutečném obvodu a porovnají s teoretickými výpočty. Celý průběh měření zpracují v protokolu o měření.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Potřebné veličiny si žáci zjistí na měřící soupravě </a:t>
            </a:r>
            <a:r>
              <a:rPr lang="cs-CZ" sz="2200" b="1" dirty="0" err="1" smtClean="0">
                <a:solidFill>
                  <a:srgbClr val="002060"/>
                </a:solidFill>
              </a:rPr>
              <a:t>RCDidactic</a:t>
            </a:r>
            <a:r>
              <a:rPr lang="cs-CZ" sz="2200" b="1" dirty="0" smtClean="0">
                <a:solidFill>
                  <a:srgbClr val="002060"/>
                </a:solidFill>
              </a:rPr>
              <a:t>, výpočty v programu Microsoft Excel.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Žáci pracují na tomto úkolu v týmu.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Předpokládaný čas 90 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2429</TotalTime>
  <Words>412</Words>
  <Application>Microsoft Office PowerPoint</Application>
  <PresentationFormat>Předvádění na obrazovce (4:3)</PresentationFormat>
  <Paragraphs>38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Aspekt</vt:lpstr>
      <vt:lpstr>Prezentace aplikace PowerPoint</vt:lpstr>
      <vt:lpstr>Střídavý proud </vt:lpstr>
      <vt:lpstr>Prezentace aplikace PowerPoint</vt:lpstr>
      <vt:lpstr>Prezentace aplikace PowerPoint</vt:lpstr>
      <vt:lpstr>Prezentace aplikace PowerPoint</vt:lpstr>
      <vt:lpstr>  CITACE ANTONÍN BLAHOVEC. Elektrotechnika 2: Pro SOŠ a SOU Podnázev. Praha: Informatorium., 2010. ISBN 978-80-7333-043-9.  RCDidactic. Http://www.rcdidactic.cz/cz/ [online]. 2007 [cit. 2012-09-25]. Dostupné z: http://www.rcdidactic.cz/cz/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179</cp:revision>
  <dcterms:created xsi:type="dcterms:W3CDTF">2012-04-15T15:58:10Z</dcterms:created>
  <dcterms:modified xsi:type="dcterms:W3CDTF">2012-10-29T18:41:43Z</dcterms:modified>
</cp:coreProperties>
</file>