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6" r:id="rId4"/>
    <p:sldId id="257" r:id="rId5"/>
    <p:sldId id="258" r:id="rId6"/>
    <p:sldId id="259" r:id="rId7"/>
    <p:sldId id="260" r:id="rId8"/>
    <p:sldId id="261" r:id="rId9"/>
    <p:sldId id="264" r:id="rId10"/>
    <p:sldId id="267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9CDD3-BB02-45BB-9C0F-55E92FF04A1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0863E-1BC8-44E7-B8FE-951329C1DD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51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možné zařadit převody do plurálu v min čase.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0863E-1BC8-44E7-B8FE-951329C1DD7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200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70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262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79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646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200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51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034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561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033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85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039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7E34C-AD35-4721-9B78-849C0753D99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54963-8C0F-4976-9331-D3DF9442B6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30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Větné členy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717032"/>
            <a:ext cx="6400800" cy="2664296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Základní skladební dvojice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PODMĚT  a 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PŘÍSUDEK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Mgr. Hana Šenková</a:t>
            </a:r>
            <a:endParaRPr lang="cs-CZ" sz="20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4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podstatných jmen a sloves utvořte ZSD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3568" y="2204864"/>
            <a:ext cx="3096344" cy="43204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BUK</a:t>
            </a:r>
          </a:p>
          <a:p>
            <a:pPr algn="ctr"/>
            <a:r>
              <a:rPr lang="cs-CZ" sz="2400" dirty="0" smtClean="0"/>
              <a:t>OREL</a:t>
            </a:r>
          </a:p>
          <a:p>
            <a:pPr algn="ctr"/>
            <a:r>
              <a:rPr lang="cs-CZ" sz="2400" dirty="0" smtClean="0"/>
              <a:t>ŽÁBA</a:t>
            </a:r>
          </a:p>
          <a:p>
            <a:pPr algn="ctr"/>
            <a:r>
              <a:rPr lang="cs-CZ" sz="2400" dirty="0" smtClean="0"/>
              <a:t>LED</a:t>
            </a:r>
          </a:p>
          <a:p>
            <a:pPr algn="ctr"/>
            <a:r>
              <a:rPr lang="cs-CZ" sz="2400" dirty="0" smtClean="0"/>
              <a:t>KOŤATA</a:t>
            </a:r>
          </a:p>
          <a:p>
            <a:pPr algn="ctr"/>
            <a:r>
              <a:rPr lang="cs-CZ" sz="2400" dirty="0" smtClean="0"/>
              <a:t>KLUK</a:t>
            </a:r>
          </a:p>
          <a:p>
            <a:pPr algn="ctr"/>
            <a:r>
              <a:rPr lang="cs-CZ" sz="2400" dirty="0" smtClean="0"/>
              <a:t>JAHODA</a:t>
            </a:r>
          </a:p>
          <a:p>
            <a:pPr algn="ctr"/>
            <a:r>
              <a:rPr lang="cs-CZ" sz="2400" dirty="0" smtClean="0"/>
              <a:t>LOVEC</a:t>
            </a:r>
            <a:endParaRPr lang="cs-CZ" sz="2400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4572000" y="1412776"/>
            <a:ext cx="4032448" cy="4968552"/>
          </a:xfrm>
          <a:prstGeom prst="triangle">
            <a:avLst>
              <a:gd name="adj" fmla="val 45896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TÁT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RŮST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HRÁT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LOVIT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DOZRÁT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KUŇKAT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MŇOUKAT</a:t>
            </a:r>
          </a:p>
          <a:p>
            <a:pPr algn="ctr"/>
            <a:r>
              <a:rPr lang="cs-CZ" sz="22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VZNÁŠET SE</a:t>
            </a:r>
          </a:p>
          <a:p>
            <a:pPr algn="ctr"/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35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dirty="0" smtClean="0"/>
              <a:t>Buk roste.</a:t>
            </a:r>
          </a:p>
          <a:p>
            <a:r>
              <a:rPr lang="cs-CZ" dirty="0" smtClean="0"/>
              <a:t>Orel se vznáší.</a:t>
            </a:r>
          </a:p>
          <a:p>
            <a:r>
              <a:rPr lang="cs-CZ" dirty="0" smtClean="0"/>
              <a:t>Žába kuňká.</a:t>
            </a:r>
          </a:p>
          <a:p>
            <a:r>
              <a:rPr lang="cs-CZ" dirty="0" smtClean="0"/>
              <a:t>Led taje.</a:t>
            </a:r>
          </a:p>
          <a:p>
            <a:r>
              <a:rPr lang="cs-CZ" dirty="0" smtClean="0"/>
              <a:t>Koťata mňoukají.</a:t>
            </a:r>
          </a:p>
          <a:p>
            <a:r>
              <a:rPr lang="cs-CZ" dirty="0" smtClean="0"/>
              <a:t>Kluk roste.</a:t>
            </a:r>
          </a:p>
          <a:p>
            <a:r>
              <a:rPr lang="cs-CZ" dirty="0" smtClean="0"/>
              <a:t>Jahoda dozrává.</a:t>
            </a:r>
          </a:p>
          <a:p>
            <a:r>
              <a:rPr lang="cs-CZ" dirty="0" smtClean="0"/>
              <a:t>Lovec loví.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99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r>
              <a:rPr lang="cs-CZ" dirty="0" smtClean="0"/>
              <a:t>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929411"/>
          </a:xfrm>
        </p:spPr>
        <p:txBody>
          <a:bodyPr>
            <a:normAutofit fontScale="55000" lnSpcReduction="20000"/>
          </a:bodyPr>
          <a:lstStyle/>
          <a:p>
            <a:r>
              <a:rPr lang="cs-CZ" sz="5800" dirty="0" smtClean="0"/>
              <a:t>PODMĚT	= PO		pádová </a:t>
            </a:r>
            <a:r>
              <a:rPr lang="cs-CZ" sz="5800" dirty="0" err="1" smtClean="0"/>
              <a:t>ot</a:t>
            </a:r>
            <a:r>
              <a:rPr lang="cs-CZ" sz="5800" dirty="0" smtClean="0"/>
              <a:t>.  KDO CO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100" dirty="0" smtClean="0"/>
              <a:t>- </a:t>
            </a:r>
            <a:r>
              <a:rPr lang="cs-CZ" sz="5100" b="1" dirty="0" smtClean="0"/>
              <a:t>vyjádřený</a:t>
            </a:r>
            <a:r>
              <a:rPr lang="cs-CZ" sz="5100" dirty="0" smtClean="0"/>
              <a:t>:       </a:t>
            </a:r>
            <a:r>
              <a:rPr lang="cs-CZ" sz="5800" b="1" u="sng" dirty="0" smtClean="0"/>
              <a:t>Děti</a:t>
            </a:r>
            <a:r>
              <a:rPr lang="cs-CZ" sz="5800" dirty="0" smtClean="0"/>
              <a:t>  si hrály.</a:t>
            </a:r>
            <a:endParaRPr lang="cs-CZ" sz="5800" u="sng" dirty="0" smtClean="0"/>
          </a:p>
          <a:p>
            <a:pPr marL="0" indent="0">
              <a:buNone/>
            </a:pPr>
            <a:r>
              <a:rPr lang="cs-CZ" sz="5100" b="1" dirty="0" smtClean="0"/>
              <a:t>-</a:t>
            </a:r>
            <a:r>
              <a:rPr lang="cs-CZ" sz="5100" dirty="0" smtClean="0"/>
              <a:t> </a:t>
            </a:r>
            <a:r>
              <a:rPr lang="cs-CZ" sz="5100" b="1" dirty="0" smtClean="0"/>
              <a:t>nevyjádřený</a:t>
            </a:r>
            <a:r>
              <a:rPr lang="cs-CZ" sz="5100" dirty="0" smtClean="0"/>
              <a:t>:  </a:t>
            </a:r>
            <a:r>
              <a:rPr lang="cs-CZ" sz="5800" b="1" u="sng" dirty="0" smtClean="0"/>
              <a:t>Skotačily</a:t>
            </a:r>
            <a:r>
              <a:rPr lang="cs-CZ" sz="5800" dirty="0" smtClean="0"/>
              <a:t> na zahradě.  (</a:t>
            </a:r>
            <a:r>
              <a:rPr lang="cs-CZ" sz="5800" u="sng" dirty="0" smtClean="0"/>
              <a:t>děti</a:t>
            </a:r>
            <a:r>
              <a:rPr lang="cs-CZ" sz="5800" dirty="0" smtClean="0"/>
              <a:t>)</a:t>
            </a:r>
          </a:p>
          <a:p>
            <a:pPr marL="0" indent="0">
              <a:buNone/>
            </a:pPr>
            <a:r>
              <a:rPr lang="cs-CZ" sz="5100" dirty="0"/>
              <a:t>	</a:t>
            </a:r>
            <a:r>
              <a:rPr lang="cs-CZ" sz="5100" dirty="0" smtClean="0"/>
              <a:t>-  známe z předchozí věty </a:t>
            </a:r>
          </a:p>
          <a:p>
            <a:pPr marL="0" indent="0">
              <a:buNone/>
            </a:pPr>
            <a:r>
              <a:rPr lang="cs-CZ" sz="5100" dirty="0"/>
              <a:t>	 </a:t>
            </a:r>
            <a:r>
              <a:rPr lang="cs-CZ" sz="5100" dirty="0" smtClean="0"/>
              <a:t>                </a:t>
            </a:r>
            <a:r>
              <a:rPr lang="cs-CZ" sz="5800" b="1" u="sng" dirty="0" smtClean="0"/>
              <a:t>Pozorovali jsme</a:t>
            </a:r>
            <a:r>
              <a:rPr lang="cs-CZ" sz="5800" dirty="0" smtClean="0"/>
              <a:t> je oknem.   (</a:t>
            </a:r>
            <a:r>
              <a:rPr lang="cs-CZ" sz="5800" u="sng" dirty="0" smtClean="0"/>
              <a:t>my</a:t>
            </a:r>
            <a:r>
              <a:rPr lang="cs-CZ" sz="5800" dirty="0" smtClean="0"/>
              <a:t>)</a:t>
            </a:r>
          </a:p>
          <a:p>
            <a:pPr marL="0" indent="0">
              <a:buNone/>
            </a:pPr>
            <a:r>
              <a:rPr lang="cs-CZ" sz="5100" dirty="0" smtClean="0"/>
              <a:t>	-  poznáme z určitého tvaru slovesa</a:t>
            </a:r>
          </a:p>
          <a:p>
            <a:pPr marL="0" indent="0">
              <a:buNone/>
            </a:pPr>
            <a:r>
              <a:rPr lang="cs-CZ" sz="5100" b="1" dirty="0" smtClean="0"/>
              <a:t>- všeobecný:      </a:t>
            </a:r>
            <a:r>
              <a:rPr lang="cs-CZ" sz="5800" b="1" u="sng" dirty="0" smtClean="0"/>
              <a:t>Hlásili</a:t>
            </a:r>
            <a:r>
              <a:rPr lang="cs-CZ" sz="5800" b="1" dirty="0" smtClean="0"/>
              <a:t> </a:t>
            </a:r>
            <a:r>
              <a:rPr lang="cs-CZ" sz="5800" dirty="0" smtClean="0"/>
              <a:t>to v rozhlase.  </a:t>
            </a:r>
          </a:p>
          <a:p>
            <a:pPr marL="0" indent="0">
              <a:buNone/>
            </a:pPr>
            <a:r>
              <a:rPr lang="cs-CZ" sz="5100" dirty="0"/>
              <a:t>	</a:t>
            </a:r>
            <a:r>
              <a:rPr lang="cs-CZ" sz="5100" dirty="0" smtClean="0"/>
              <a:t>	</a:t>
            </a:r>
            <a:r>
              <a:rPr lang="cs-CZ" sz="5100" b="1" dirty="0" smtClean="0"/>
              <a:t>      </a:t>
            </a:r>
            <a:r>
              <a:rPr lang="cs-CZ" sz="5800" b="1" u="sng" dirty="0" smtClean="0"/>
              <a:t>Říkali</a:t>
            </a:r>
            <a:r>
              <a:rPr lang="cs-CZ" sz="5800" dirty="0" smtClean="0"/>
              <a:t>, že bude pršet.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        -  neurčíme přesněji osobu       	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2706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PODMĚT = PO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HOLÝ	</a:t>
            </a:r>
            <a:r>
              <a:rPr lang="cs-CZ" sz="3600" b="1" u="sng" dirty="0" err="1" smtClean="0"/>
              <a:t>Štěnata</a:t>
            </a:r>
            <a:r>
              <a:rPr lang="cs-CZ" sz="3600" b="1" dirty="0" smtClean="0"/>
              <a:t> </a:t>
            </a:r>
            <a:r>
              <a:rPr lang="cs-CZ" sz="3600" dirty="0" smtClean="0"/>
              <a:t>dováděla.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NĚKOLIKANÁSOBNÝ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sz="3600" b="1" u="sng" dirty="0" err="1" smtClean="0"/>
              <a:t>Štěnata</a:t>
            </a:r>
            <a:r>
              <a:rPr lang="cs-CZ" sz="3600" b="1" u="sng" dirty="0" smtClean="0"/>
              <a:t> i vlčata </a:t>
            </a:r>
            <a:r>
              <a:rPr lang="cs-CZ" sz="3600" dirty="0" smtClean="0"/>
              <a:t>dováděla.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ROZVITÝ </a:t>
            </a:r>
            <a:r>
              <a:rPr lang="cs-CZ" sz="2800" dirty="0" smtClean="0"/>
              <a:t>dalším, </a:t>
            </a:r>
            <a:r>
              <a:rPr lang="cs-CZ" sz="2800" i="1" dirty="0" smtClean="0"/>
              <a:t>závislým větným členem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3600" b="1" i="1" u="sng" dirty="0" smtClean="0"/>
              <a:t>Unavená </a:t>
            </a:r>
            <a:r>
              <a:rPr lang="cs-CZ" sz="3600" b="1" u="sng" dirty="0" smtClean="0"/>
              <a:t>štěňata </a:t>
            </a:r>
            <a:r>
              <a:rPr lang="cs-CZ" sz="3600" dirty="0" smtClean="0"/>
              <a:t>usnula.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</a:t>
            </a:r>
            <a:r>
              <a:rPr lang="cs-CZ" sz="3600" b="1" i="1" u="sng" dirty="0" smtClean="0"/>
              <a:t>Naše Eva</a:t>
            </a:r>
            <a:r>
              <a:rPr lang="cs-CZ" sz="3600" b="1" dirty="0" smtClean="0"/>
              <a:t> </a:t>
            </a:r>
            <a:r>
              <a:rPr lang="cs-CZ" sz="3600" dirty="0" smtClean="0"/>
              <a:t>ráda tancuje.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26644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PŘÍSUDEK = </a:t>
            </a:r>
            <a:r>
              <a:rPr lang="cs-CZ" dirty="0" err="1" smtClean="0"/>
              <a:t>Př</a:t>
            </a:r>
            <a:r>
              <a:rPr lang="cs-CZ" dirty="0" smtClean="0"/>
              <a:t>		Co dělá podmět?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Co se s ním děje?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lovesný</a:t>
            </a:r>
            <a:r>
              <a:rPr lang="cs-CZ" dirty="0" smtClean="0"/>
              <a:t>  tvar </a:t>
            </a:r>
            <a:r>
              <a:rPr lang="cs-CZ" b="1" dirty="0" smtClean="0"/>
              <a:t>jednoduchý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r>
              <a:rPr lang="cs-CZ" dirty="0" smtClean="0"/>
              <a:t>  </a:t>
            </a:r>
            <a:r>
              <a:rPr lang="cs-CZ" sz="3600" dirty="0" smtClean="0"/>
              <a:t>Kluci </a:t>
            </a:r>
            <a:r>
              <a:rPr lang="cs-CZ" sz="3600" b="1" dirty="0" smtClean="0"/>
              <a:t>hrají</a:t>
            </a:r>
            <a:r>
              <a:rPr lang="cs-CZ" sz="3600" dirty="0" smtClean="0"/>
              <a:t> fotbal.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lovesný</a:t>
            </a:r>
            <a:r>
              <a:rPr lang="cs-CZ" dirty="0" smtClean="0"/>
              <a:t> tvar </a:t>
            </a:r>
            <a:r>
              <a:rPr lang="cs-CZ" b="1" dirty="0" smtClean="0"/>
              <a:t>složený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  </a:t>
            </a:r>
            <a:r>
              <a:rPr lang="cs-CZ" sz="3600" dirty="0" smtClean="0"/>
              <a:t>Kluci </a:t>
            </a:r>
            <a:r>
              <a:rPr lang="cs-CZ" sz="3600" b="1" dirty="0" smtClean="0"/>
              <a:t>budou hrát </a:t>
            </a:r>
            <a:r>
              <a:rPr lang="cs-CZ" sz="3600" dirty="0" smtClean="0"/>
              <a:t>fotbal.</a:t>
            </a:r>
            <a:r>
              <a:rPr lang="cs-CZ" sz="3600" b="1" dirty="0" smtClean="0"/>
              <a:t>	</a:t>
            </a:r>
          </a:p>
          <a:p>
            <a:pPr marL="0" indent="0">
              <a:buNone/>
            </a:pPr>
            <a:r>
              <a:rPr lang="cs-CZ" sz="3600" b="1" dirty="0" smtClean="0"/>
              <a:t>           Přijeli jsme</a:t>
            </a:r>
            <a:r>
              <a:rPr lang="cs-CZ" sz="3600" dirty="0" smtClean="0"/>
              <a:t> domů.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</a:t>
            </a:r>
            <a:r>
              <a:rPr lang="cs-CZ" sz="3600" b="1" dirty="0" smtClean="0"/>
              <a:t>Narýsujte si </a:t>
            </a:r>
            <a:r>
              <a:rPr lang="cs-CZ" sz="3600" dirty="0" smtClean="0"/>
              <a:t>úsečku.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12378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94206"/>
            <a:ext cx="8229600" cy="51411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PŘÍSUDEK = </a:t>
            </a:r>
            <a:r>
              <a:rPr lang="cs-CZ" dirty="0" err="1" smtClean="0"/>
              <a:t>Př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j</a:t>
            </a:r>
            <a:r>
              <a:rPr lang="cs-CZ" b="1" dirty="0" smtClean="0"/>
              <a:t>menný se sponou</a:t>
            </a:r>
          </a:p>
          <a:p>
            <a:pPr>
              <a:buFont typeface="Wingdings" pitchFamily="2" charset="2"/>
              <a:buChar char="§"/>
            </a:pPr>
            <a:r>
              <a:rPr lang="cs-CZ" b="1" i="1" dirty="0"/>
              <a:t>s</a:t>
            </a:r>
            <a:r>
              <a:rPr lang="cs-CZ" b="1" i="1" dirty="0" smtClean="0"/>
              <a:t>ponová </a:t>
            </a:r>
            <a:r>
              <a:rPr lang="cs-CZ" i="1" dirty="0" smtClean="0"/>
              <a:t>slovesa: </a:t>
            </a:r>
            <a:r>
              <a:rPr lang="cs-CZ" b="1" i="1" dirty="0" smtClean="0"/>
              <a:t>být, bývat, stát se, stávat se</a:t>
            </a:r>
          </a:p>
          <a:p>
            <a:pPr marL="0" indent="0">
              <a:buNone/>
            </a:pPr>
            <a:r>
              <a:rPr lang="cs-CZ" b="1" i="1" dirty="0"/>
              <a:t>	</a:t>
            </a:r>
            <a:r>
              <a:rPr lang="cs-CZ" b="1" i="1" dirty="0" smtClean="0"/>
              <a:t>		      </a:t>
            </a:r>
            <a:r>
              <a:rPr lang="cs-CZ" dirty="0" smtClean="0"/>
              <a:t>také</a:t>
            </a:r>
            <a:r>
              <a:rPr lang="cs-CZ" b="1" i="1" dirty="0" smtClean="0"/>
              <a:t> není, jsou, nestávají se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s</a:t>
            </a:r>
            <a:r>
              <a:rPr lang="cs-CZ" b="1" dirty="0" smtClean="0"/>
              <a:t>pona + podstatné jméno</a:t>
            </a:r>
          </a:p>
          <a:p>
            <a:pPr marL="0" indent="0"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</a:t>
            </a:r>
            <a:r>
              <a:rPr lang="cs-CZ" sz="3600" i="1" dirty="0" smtClean="0"/>
              <a:t>   </a:t>
            </a:r>
            <a:r>
              <a:rPr lang="cs-CZ" sz="3600" dirty="0" smtClean="0"/>
              <a:t>Náš Béďa </a:t>
            </a:r>
            <a:r>
              <a:rPr lang="cs-CZ" sz="3600" b="1" u="sng" dirty="0" smtClean="0"/>
              <a:t>se</a:t>
            </a:r>
            <a:r>
              <a:rPr lang="cs-CZ" sz="3600" dirty="0" smtClean="0"/>
              <a:t>  jistě  </a:t>
            </a:r>
            <a:r>
              <a:rPr lang="cs-CZ" sz="3600" b="1" u="sng" dirty="0" smtClean="0"/>
              <a:t>stane kosmonautem.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spona + přídavné jméno</a:t>
            </a:r>
            <a:r>
              <a:rPr lang="cs-CZ" sz="3600" b="1" u="sng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       Podzim  </a:t>
            </a:r>
            <a:r>
              <a:rPr lang="cs-CZ" sz="3600" b="1" u="sng" dirty="0" smtClean="0"/>
              <a:t>bývá  deštivý. </a:t>
            </a:r>
          </a:p>
          <a:p>
            <a:pPr marL="0" indent="0">
              <a:buNone/>
            </a:pPr>
            <a:r>
              <a:rPr lang="cs-CZ" sz="3600" dirty="0" smtClean="0"/>
              <a:t>       Má-li hlad, </a:t>
            </a:r>
            <a:r>
              <a:rPr lang="cs-CZ" sz="3600" b="1" u="sng" dirty="0" smtClean="0"/>
              <a:t>stává se </a:t>
            </a:r>
            <a:r>
              <a:rPr lang="cs-CZ" sz="3600" dirty="0" smtClean="0"/>
              <a:t>Lojzík </a:t>
            </a:r>
            <a:r>
              <a:rPr lang="cs-CZ" sz="3600" b="1" u="sng" dirty="0" smtClean="0"/>
              <a:t>plačtivým.</a:t>
            </a:r>
          </a:p>
          <a:p>
            <a:pPr marL="0" indent="0">
              <a:buNone/>
            </a:pPr>
            <a:r>
              <a:rPr lang="cs-CZ" sz="3600" dirty="0" smtClean="0"/>
              <a:t>       </a:t>
            </a:r>
            <a:r>
              <a:rPr lang="cs-CZ" sz="3600" dirty="0"/>
              <a:t>	</a:t>
            </a:r>
            <a:r>
              <a:rPr lang="cs-CZ" b="1" i="1" dirty="0" smtClean="0"/>
              <a:t>	</a:t>
            </a:r>
            <a:endParaRPr lang="cs-CZ" i="1" dirty="0" smtClean="0"/>
          </a:p>
          <a:p>
            <a:pPr>
              <a:buFont typeface="Wingdings" pitchFamily="2" charset="2"/>
              <a:buChar char="q"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7982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Podtrhni ZSD, urči slovní druh Po, urči druh </a:t>
            </a:r>
            <a:r>
              <a:rPr lang="cs-CZ" sz="3200" dirty="0" err="1" smtClean="0"/>
              <a:t>Př</a:t>
            </a:r>
            <a:r>
              <a:rPr lang="cs-CZ" sz="3200" dirty="0" smtClean="0"/>
              <a:t>,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                 doplň i/y v přísudku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Chlapci  si  stavěl…  draky.	</a:t>
            </a:r>
            <a:r>
              <a:rPr lang="cs-CZ" sz="2800" dirty="0"/>
              <a:t> </a:t>
            </a:r>
            <a:r>
              <a:rPr lang="cs-CZ" sz="2800" dirty="0" smtClean="0"/>
              <a:t>           </a:t>
            </a:r>
            <a:r>
              <a:rPr lang="cs-CZ" sz="2800" dirty="0"/>
              <a:t> </a:t>
            </a:r>
            <a:r>
              <a:rPr lang="cs-CZ" sz="2800" dirty="0" smtClean="0"/>
              <a:t>      ………………….</a:t>
            </a:r>
          </a:p>
          <a:p>
            <a:pPr marL="0" indent="0">
              <a:buNone/>
            </a:pPr>
            <a:r>
              <a:rPr lang="cs-CZ" sz="2800" dirty="0" smtClean="0"/>
              <a:t>Něco se v přístroji porouchalo.	</a:t>
            </a:r>
            <a:r>
              <a:rPr lang="cs-CZ" sz="2800" dirty="0"/>
              <a:t> </a:t>
            </a:r>
            <a:r>
              <a:rPr lang="cs-CZ" sz="2800" dirty="0" smtClean="0"/>
              <a:t>           </a:t>
            </a:r>
            <a:r>
              <a:rPr lang="cs-CZ" sz="2800" dirty="0"/>
              <a:t>  </a:t>
            </a:r>
            <a:r>
              <a:rPr lang="cs-CZ" sz="2800" dirty="0" smtClean="0"/>
              <a:t>     …………………. </a:t>
            </a:r>
          </a:p>
          <a:p>
            <a:pPr marL="0" indent="0">
              <a:buNone/>
            </a:pPr>
            <a:r>
              <a:rPr lang="cs-CZ" sz="2800" dirty="0" smtClean="0"/>
              <a:t>Dvě spolužačky s plánem nesouhlasil…       …………………..</a:t>
            </a:r>
          </a:p>
          <a:p>
            <a:pPr marL="0" indent="0">
              <a:buNone/>
            </a:pPr>
            <a:r>
              <a:rPr lang="cs-CZ" sz="2800" dirty="0" smtClean="0"/>
              <a:t>Fotbalisté se stal…. oslavovanými hrdiny.    ..………………..</a:t>
            </a:r>
          </a:p>
          <a:p>
            <a:pPr marL="0" indent="0">
              <a:buNone/>
            </a:pPr>
            <a:r>
              <a:rPr lang="cs-CZ" sz="2800" dirty="0" smtClean="0"/>
              <a:t>Druhý doběhl do cíle až za půl minuty.        .…………………</a:t>
            </a:r>
          </a:p>
          <a:p>
            <a:pPr marL="0" indent="0">
              <a:buNone/>
            </a:pPr>
            <a:r>
              <a:rPr lang="cs-CZ" sz="2800" dirty="0" smtClean="0"/>
              <a:t>Někdo není tak odvážný. 			        ………………….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Mohutné haló se rozlehlo tělocvičnou.        ………………...</a:t>
            </a:r>
          </a:p>
          <a:p>
            <a:pPr marL="0" indent="0">
              <a:buNone/>
            </a:pPr>
            <a:r>
              <a:rPr lang="cs-CZ" sz="2800" dirty="0" smtClean="0"/>
              <a:t>Jonáš  a  Ema  byl….  náramně  vesel….        ………............</a:t>
            </a:r>
          </a:p>
          <a:p>
            <a:pPr marL="0" indent="0">
              <a:buNone/>
            </a:pPr>
            <a:r>
              <a:rPr lang="cs-CZ" sz="2800" dirty="0" smtClean="0"/>
              <a:t>Jeho se to netýká. 				        ..…………………	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889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/>
              <a:t>Chlapci  si  </a:t>
            </a:r>
            <a:r>
              <a:rPr lang="cs-CZ" u="sng" dirty="0" smtClean="0"/>
              <a:t>stavěl</a:t>
            </a:r>
            <a:r>
              <a:rPr lang="cs-CZ" u="sng" dirty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draky.	                   	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r>
              <a:rPr lang="cs-CZ" dirty="0" smtClean="0"/>
              <a:t> 	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Něco se</a:t>
            </a:r>
            <a:r>
              <a:rPr lang="cs-CZ" dirty="0"/>
              <a:t> v přístroji </a:t>
            </a:r>
            <a:r>
              <a:rPr lang="cs-CZ" u="sng" dirty="0"/>
              <a:t>porouchalo</a:t>
            </a:r>
            <a:r>
              <a:rPr lang="cs-CZ" dirty="0"/>
              <a:t>.	             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Dvě </a:t>
            </a:r>
            <a:r>
              <a:rPr lang="cs-CZ" u="sng" dirty="0"/>
              <a:t>spolužačky</a:t>
            </a:r>
            <a:r>
              <a:rPr lang="cs-CZ" dirty="0"/>
              <a:t> s plánem </a:t>
            </a:r>
            <a:r>
              <a:rPr lang="cs-CZ" u="sng" dirty="0" smtClean="0"/>
              <a:t>nesouhlasil</a:t>
            </a:r>
            <a:r>
              <a:rPr lang="cs-CZ" u="sng" dirty="0" smtClean="0">
                <a:solidFill>
                  <a:schemeClr val="accent4">
                    <a:lumMod val="75000"/>
                  </a:schemeClr>
                </a:solidFill>
              </a:rPr>
              <a:t>y.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	      slovesný	</a:t>
            </a:r>
            <a:r>
              <a:rPr lang="cs-CZ" dirty="0" smtClean="0"/>
              <a:t>         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Fotbalisté se </a:t>
            </a:r>
            <a:r>
              <a:rPr lang="cs-CZ" u="sng" dirty="0" smtClean="0"/>
              <a:t>stal</a:t>
            </a:r>
            <a:r>
              <a:rPr lang="cs-CZ" u="sng" dirty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oslavovanými hrdiny.    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Druhý doběhl</a:t>
            </a:r>
            <a:r>
              <a:rPr lang="cs-CZ" dirty="0"/>
              <a:t> do cíle až za půl minuty.       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Někdo není </a:t>
            </a:r>
            <a:r>
              <a:rPr lang="cs-CZ" dirty="0"/>
              <a:t>tak </a:t>
            </a:r>
            <a:r>
              <a:rPr lang="cs-CZ" u="sng" dirty="0"/>
              <a:t>odvážný</a:t>
            </a:r>
            <a:r>
              <a:rPr lang="cs-CZ" dirty="0"/>
              <a:t>. 			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jmenný se sponou</a:t>
            </a:r>
            <a:r>
              <a:rPr lang="cs-CZ" dirty="0" smtClean="0"/>
              <a:t>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Mohutné </a:t>
            </a:r>
            <a:r>
              <a:rPr lang="cs-CZ" u="sng" dirty="0"/>
              <a:t>haló se rozlehlo</a:t>
            </a:r>
            <a:r>
              <a:rPr lang="cs-CZ" dirty="0"/>
              <a:t> tělocvičnou.    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Jonáš  a  Ema  </a:t>
            </a:r>
            <a:r>
              <a:rPr lang="cs-CZ" dirty="0" smtClean="0"/>
              <a:t>byl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náramně  </a:t>
            </a:r>
            <a:r>
              <a:rPr lang="cs-CZ" dirty="0" smtClean="0"/>
              <a:t>vesel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í</a:t>
            </a:r>
            <a:r>
              <a:rPr lang="cs-CZ" dirty="0" smtClean="0"/>
              <a:t>        	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jmenný se sponou</a:t>
            </a:r>
            <a:r>
              <a:rPr lang="cs-CZ" dirty="0"/>
              <a:t> </a:t>
            </a:r>
            <a:r>
              <a:rPr lang="cs-CZ" dirty="0" smtClean="0"/>
              <a:t>Jeho </a:t>
            </a:r>
            <a:r>
              <a:rPr lang="cs-CZ" u="sng" dirty="0"/>
              <a:t>se to netýká</a:t>
            </a:r>
            <a:r>
              <a:rPr lang="cs-CZ" dirty="0"/>
              <a:t>. 				  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slovesný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49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Víc umíme o podmětu i přísudku.</a:t>
            </a:r>
          </a:p>
          <a:p>
            <a:r>
              <a:rPr lang="cs-CZ" dirty="0" smtClean="0"/>
              <a:t>Odůvodňujeme shodu přísudku s podmětem.</a:t>
            </a:r>
          </a:p>
          <a:p>
            <a:r>
              <a:rPr lang="cs-CZ" dirty="0" smtClean="0"/>
              <a:t>Určujeme druhy přísudku.</a:t>
            </a:r>
          </a:p>
          <a:p>
            <a:r>
              <a:rPr lang="cs-CZ" dirty="0" smtClean="0"/>
              <a:t>Rozlišujeme  holé, rozvité, několikanásobné.</a:t>
            </a:r>
          </a:p>
          <a:p>
            <a:r>
              <a:rPr lang="cs-CZ" dirty="0" smtClean="0"/>
              <a:t>Doplňujeme podměty i přísudky do věty – a to pravopisně správně.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62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Doplň vhodný podmět či </a:t>
            </a:r>
            <a:br>
              <a:rPr lang="cs-CZ" sz="3600" dirty="0" smtClean="0"/>
            </a:br>
            <a:r>
              <a:rPr lang="cs-CZ" sz="3600" dirty="0" smtClean="0"/>
              <a:t>přísudek v minulém čase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Slepice ……………………… na dvoře zrní.</a:t>
            </a:r>
          </a:p>
          <a:p>
            <a:pPr marL="0" indent="0">
              <a:buNone/>
            </a:pPr>
            <a:r>
              <a:rPr lang="cs-CZ" dirty="0" smtClean="0"/>
              <a:t>………………………. chytal…. </a:t>
            </a:r>
            <a:r>
              <a:rPr lang="cs-CZ" dirty="0"/>
              <a:t>m</a:t>
            </a:r>
            <a:r>
              <a:rPr lang="cs-CZ" dirty="0" smtClean="0"/>
              <a:t>yši.</a:t>
            </a:r>
          </a:p>
          <a:p>
            <a:pPr marL="0" indent="0">
              <a:buNone/>
            </a:pPr>
            <a:r>
              <a:rPr lang="cs-CZ" dirty="0" smtClean="0"/>
              <a:t>Motýli …………………… z květu na květ.</a:t>
            </a:r>
          </a:p>
          <a:p>
            <a:pPr marL="0" indent="0">
              <a:buNone/>
            </a:pPr>
            <a:r>
              <a:rPr lang="cs-CZ" dirty="0" smtClean="0"/>
              <a:t>…………………. si postavil….  na komíně hnízdo.</a:t>
            </a:r>
          </a:p>
          <a:p>
            <a:pPr marL="0" indent="0">
              <a:buNone/>
            </a:pPr>
            <a:r>
              <a:rPr lang="cs-CZ" dirty="0" smtClean="0"/>
              <a:t>Tento film  ……..  ……………….. </a:t>
            </a:r>
            <a:r>
              <a:rPr lang="cs-CZ" dirty="0"/>
              <a:t>p</a:t>
            </a:r>
            <a:r>
              <a:rPr lang="cs-CZ" dirty="0" smtClean="0"/>
              <a:t>ro děti.</a:t>
            </a:r>
          </a:p>
          <a:p>
            <a:pPr marL="0" indent="0">
              <a:buNone/>
            </a:pPr>
            <a:r>
              <a:rPr lang="cs-CZ" dirty="0" smtClean="0"/>
              <a:t>…………………  byl….  tažen…  spřežením psů.</a:t>
            </a:r>
          </a:p>
          <a:p>
            <a:pPr marL="0" indent="0">
              <a:buNone/>
            </a:pPr>
            <a:r>
              <a:rPr lang="cs-CZ" dirty="0" smtClean="0"/>
              <a:t>Obrovské vlny ……  ………………  přes loď.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13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Slepice </a:t>
            </a:r>
            <a:r>
              <a:rPr lang="cs-CZ" dirty="0" smtClean="0">
                <a:solidFill>
                  <a:srgbClr val="00B050"/>
                </a:solidFill>
              </a:rPr>
              <a:t>zobaly</a:t>
            </a:r>
            <a:r>
              <a:rPr lang="cs-CZ" dirty="0" smtClean="0"/>
              <a:t> </a:t>
            </a:r>
            <a:r>
              <a:rPr lang="cs-CZ" dirty="0"/>
              <a:t>na dvoře zrní.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Kočky </a:t>
            </a:r>
            <a:r>
              <a:rPr lang="cs-CZ" dirty="0" smtClean="0"/>
              <a:t> chytal</a:t>
            </a:r>
            <a:r>
              <a:rPr lang="cs-CZ" dirty="0" smtClean="0">
                <a:solidFill>
                  <a:srgbClr val="00B05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myši.</a:t>
            </a:r>
          </a:p>
          <a:p>
            <a:pPr marL="0" indent="0">
              <a:buNone/>
            </a:pPr>
            <a:r>
              <a:rPr lang="cs-CZ" dirty="0"/>
              <a:t>Motýli </a:t>
            </a:r>
            <a:r>
              <a:rPr lang="cs-CZ" dirty="0" smtClean="0">
                <a:solidFill>
                  <a:srgbClr val="00B050"/>
                </a:solidFill>
              </a:rPr>
              <a:t>přeletovali</a:t>
            </a:r>
            <a:r>
              <a:rPr lang="cs-CZ" dirty="0" smtClean="0"/>
              <a:t> </a:t>
            </a:r>
            <a:r>
              <a:rPr lang="cs-CZ" dirty="0"/>
              <a:t>z květu na květ.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Čápi</a:t>
            </a:r>
            <a:r>
              <a:rPr lang="cs-CZ" dirty="0" smtClean="0"/>
              <a:t> </a:t>
            </a:r>
            <a:r>
              <a:rPr lang="cs-CZ" dirty="0"/>
              <a:t>si </a:t>
            </a:r>
            <a:r>
              <a:rPr lang="cs-CZ" dirty="0" smtClean="0"/>
              <a:t>postavil</a:t>
            </a:r>
            <a:r>
              <a:rPr lang="cs-CZ" dirty="0">
                <a:solidFill>
                  <a:srgbClr val="00B050"/>
                </a:solidFill>
              </a:rPr>
              <a:t>i</a:t>
            </a:r>
            <a:r>
              <a:rPr lang="cs-CZ" dirty="0" smtClean="0"/>
              <a:t>  </a:t>
            </a:r>
            <a:r>
              <a:rPr lang="cs-CZ" dirty="0"/>
              <a:t>na komíně hnízdo.</a:t>
            </a:r>
          </a:p>
          <a:p>
            <a:pPr marL="0" indent="0">
              <a:buNone/>
            </a:pPr>
            <a:r>
              <a:rPr lang="cs-CZ" dirty="0"/>
              <a:t>Tento film  </a:t>
            </a:r>
            <a:r>
              <a:rPr lang="cs-CZ" dirty="0" smtClean="0">
                <a:solidFill>
                  <a:srgbClr val="00B050"/>
                </a:solidFill>
              </a:rPr>
              <a:t>byl natočen </a:t>
            </a:r>
            <a:r>
              <a:rPr lang="cs-CZ" dirty="0" smtClean="0"/>
              <a:t> </a:t>
            </a:r>
            <a:r>
              <a:rPr lang="cs-CZ" dirty="0"/>
              <a:t>pro děti.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Sáně</a:t>
            </a:r>
            <a:r>
              <a:rPr lang="cs-CZ" dirty="0" smtClean="0"/>
              <a:t>  byl</a:t>
            </a:r>
            <a:r>
              <a:rPr lang="cs-CZ" dirty="0">
                <a:solidFill>
                  <a:srgbClr val="00B050"/>
                </a:solidFill>
              </a:rPr>
              <a:t>y</a:t>
            </a:r>
            <a:r>
              <a:rPr lang="cs-CZ" dirty="0" smtClean="0"/>
              <a:t>  tažen</a:t>
            </a:r>
            <a:r>
              <a:rPr lang="cs-CZ" dirty="0" smtClean="0">
                <a:solidFill>
                  <a:srgbClr val="00B050"/>
                </a:solidFill>
              </a:rPr>
              <a:t>y</a:t>
            </a:r>
            <a:r>
              <a:rPr lang="cs-CZ" dirty="0" smtClean="0"/>
              <a:t>  </a:t>
            </a:r>
            <a:r>
              <a:rPr lang="cs-CZ" dirty="0"/>
              <a:t>spřežením psů.</a:t>
            </a:r>
          </a:p>
          <a:p>
            <a:pPr marL="0" indent="0">
              <a:buNone/>
            </a:pPr>
            <a:r>
              <a:rPr lang="cs-CZ" dirty="0"/>
              <a:t>Obrovské vlny 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se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valily</a:t>
            </a:r>
            <a:r>
              <a:rPr lang="cs-CZ" dirty="0" smtClean="0"/>
              <a:t>  </a:t>
            </a:r>
            <a:r>
              <a:rPr lang="cs-CZ" dirty="0"/>
              <a:t>přes loď.</a:t>
            </a:r>
          </a:p>
        </p:txBody>
      </p:sp>
    </p:spTree>
    <p:extLst>
      <p:ext uri="{BB962C8B-B14F-4D97-AF65-F5344CB8AC3E}">
        <p14:creationId xmlns:p14="http://schemas.microsoft.com/office/powerpoint/2010/main" val="113368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270</Words>
  <Application>Microsoft Office PowerPoint</Application>
  <PresentationFormat>Předvádění na obrazovce (4:3)</PresentationFormat>
  <Paragraphs>119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Větné členy</vt:lpstr>
      <vt:lpstr>Z podstatných jmen a sloves utvořte ZSD</vt:lpstr>
      <vt:lpstr>ŘEŠENÍ</vt:lpstr>
      <vt:lpstr>Základní skladební dvojice</vt:lpstr>
      <vt:lpstr>Základní skladební dvojice</vt:lpstr>
      <vt:lpstr>Základní skladební dvojice</vt:lpstr>
      <vt:lpstr>Základní skladební dvojice</vt:lpstr>
      <vt:lpstr>Podtrhni ZSD, urči slovní druh Po, urči druh Př,                           doplň i/y v přísudku</vt:lpstr>
      <vt:lpstr>ŘEŠENÍ</vt:lpstr>
      <vt:lpstr>HURÁ !!!</vt:lpstr>
      <vt:lpstr>Doplň vhodný podmět či  přísudek v minulém čase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0K08</dc:creator>
  <cp:lastModifiedBy>6KWG</cp:lastModifiedBy>
  <cp:revision>43</cp:revision>
  <dcterms:created xsi:type="dcterms:W3CDTF">2011-10-09T14:22:22Z</dcterms:created>
  <dcterms:modified xsi:type="dcterms:W3CDTF">2012-03-07T10:54:00Z</dcterms:modified>
</cp:coreProperties>
</file>