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handoutMasterIdLst>
    <p:handoutMasterId r:id="rId17"/>
  </p:handoutMasterIdLst>
  <p:sldIdLst>
    <p:sldId id="270" r:id="rId2"/>
    <p:sldId id="269" r:id="rId3"/>
    <p:sldId id="268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</p:sldIdLst>
  <p:sldSz cx="9144000" cy="6858000" type="screen4x3"/>
  <p:notesSz cx="7099300" cy="10234613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CCFF"/>
    <a:srgbClr val="FF6600"/>
    <a:srgbClr val="33CC33"/>
    <a:srgbClr val="66FF66"/>
    <a:srgbClr val="99FF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55" autoAdjust="0"/>
    <p:restoredTop sz="94621" autoAdjust="0"/>
  </p:normalViewPr>
  <p:slideViewPr>
    <p:cSldViewPr>
      <p:cViewPr varScale="1">
        <p:scale>
          <a:sx n="66" d="100"/>
          <a:sy n="66" d="100"/>
        </p:scale>
        <p:origin x="-120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57" tIns="49528" rIns="99057" bIns="49528" numCol="1" anchor="t" anchorCtr="0" compatLnSpc="1">
            <a:prstTxWarp prst="textNoShape">
              <a:avLst/>
            </a:prstTxWarp>
          </a:bodyPr>
          <a:lstStyle>
            <a:lvl1pPr defTabSz="990600" eaLnBrk="0" hangingPunct="0">
              <a:defRPr sz="1300"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656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021138" y="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57" tIns="49528" rIns="99057" bIns="49528" numCol="1" anchor="t" anchorCtr="0" compatLnSpc="1">
            <a:prstTxWarp prst="textNoShape">
              <a:avLst/>
            </a:prstTxWarp>
          </a:bodyPr>
          <a:lstStyle>
            <a:lvl1pPr algn="r" defTabSz="990600" eaLnBrk="0" hangingPunct="0">
              <a:defRPr sz="1300" smtClean="0"/>
            </a:lvl1pPr>
          </a:lstStyle>
          <a:p>
            <a:pPr>
              <a:defRPr/>
            </a:pPr>
            <a:fld id="{6C875EE7-D57C-4D03-AD48-87F1EBF77A66}" type="datetimeFigureOut">
              <a:rPr lang="cs-CZ"/>
              <a:pPr>
                <a:defRPr/>
              </a:pPr>
              <a:t>30.10.2012</a:t>
            </a:fld>
            <a:endParaRPr lang="cs-CZ"/>
          </a:p>
        </p:txBody>
      </p:sp>
      <p:sp>
        <p:nvSpPr>
          <p:cNvPr id="6656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72185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57" tIns="49528" rIns="99057" bIns="49528" numCol="1" anchor="b" anchorCtr="0" compatLnSpc="1">
            <a:prstTxWarp prst="textNoShape">
              <a:avLst/>
            </a:prstTxWarp>
          </a:bodyPr>
          <a:lstStyle>
            <a:lvl1pPr defTabSz="990600" eaLnBrk="0" hangingPunct="0">
              <a:defRPr sz="1300"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656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21138" y="972185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57" tIns="49528" rIns="99057" bIns="49528" numCol="1" anchor="b" anchorCtr="0" compatLnSpc="1">
            <a:prstTxWarp prst="textNoShape">
              <a:avLst/>
            </a:prstTxWarp>
          </a:bodyPr>
          <a:lstStyle>
            <a:lvl1pPr algn="r" defTabSz="990600" eaLnBrk="0" hangingPunct="0">
              <a:defRPr sz="1300" smtClean="0"/>
            </a:lvl1pPr>
          </a:lstStyle>
          <a:p>
            <a:pPr>
              <a:defRPr/>
            </a:pPr>
            <a:fld id="{D966267F-1E51-4FBC-86D4-9DC464065C9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 bwMode="auto">
          <a:xfrm>
            <a:off x="0" y="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9057" tIns="49528" rIns="99057" bIns="49528" numCol="1" anchor="t" anchorCtr="0" compatLnSpc="1">
            <a:prstTxWarp prst="textNoShape">
              <a:avLst/>
            </a:prstTxWarp>
          </a:bodyPr>
          <a:lstStyle>
            <a:lvl1pPr defTabSz="990600">
              <a:defRPr sz="1300" smtClean="0">
                <a:latin typeface="Calibri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 bwMode="auto">
          <a:xfrm>
            <a:off x="4021138" y="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9057" tIns="49528" rIns="99057" bIns="49528" numCol="1" anchor="t" anchorCtr="0" compatLnSpc="1">
            <a:prstTxWarp prst="textNoShape">
              <a:avLst/>
            </a:prstTxWarp>
          </a:bodyPr>
          <a:lstStyle>
            <a:lvl1pPr algn="r" defTabSz="990600">
              <a:defRPr sz="1300" smtClean="0">
                <a:latin typeface="Calibri" pitchFamily="34" charset="0"/>
              </a:defRPr>
            </a:lvl1pPr>
          </a:lstStyle>
          <a:p>
            <a:pPr>
              <a:defRPr/>
            </a:pPr>
            <a:fld id="{38361F5B-9FE4-472E-8D74-54D0B3679DB8}" type="datetimeFigureOut">
              <a:rPr lang="cs-CZ"/>
              <a:pPr>
                <a:defRPr/>
              </a:pPr>
              <a:t>30.10.2012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90600" y="766763"/>
            <a:ext cx="5118100" cy="3838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 bwMode="auto">
          <a:xfrm>
            <a:off x="709613" y="4860925"/>
            <a:ext cx="5680075" cy="4606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9057" tIns="49528" rIns="99057" bIns="4952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 bwMode="auto">
          <a:xfrm>
            <a:off x="0" y="972185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9057" tIns="49528" rIns="99057" bIns="49528" numCol="1" anchor="b" anchorCtr="0" compatLnSpc="1">
            <a:prstTxWarp prst="textNoShape">
              <a:avLst/>
            </a:prstTxWarp>
          </a:bodyPr>
          <a:lstStyle>
            <a:lvl1pPr defTabSz="990600">
              <a:defRPr sz="1300" smtClean="0">
                <a:latin typeface="Calibri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 bwMode="auto">
          <a:xfrm>
            <a:off x="4021138" y="972185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9057" tIns="49528" rIns="99057" bIns="49528" numCol="1" anchor="b" anchorCtr="0" compatLnSpc="1">
            <a:prstTxWarp prst="textNoShape">
              <a:avLst/>
            </a:prstTxWarp>
          </a:bodyPr>
          <a:lstStyle>
            <a:lvl1pPr algn="r" defTabSz="990600">
              <a:defRPr sz="1300" smtClean="0">
                <a:latin typeface="Calibri" pitchFamily="34" charset="0"/>
              </a:defRPr>
            </a:lvl1pPr>
          </a:lstStyle>
          <a:p>
            <a:pPr>
              <a:defRPr/>
            </a:pPr>
            <a:fld id="{944F813B-AF7B-405C-9BF9-593B8DD2906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1" name="Rectangle 3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A84FE0-04BB-48A7-937B-BDA6763A31E7}" type="datetime1">
              <a:rPr lang="cs-CZ"/>
              <a:pPr>
                <a:defRPr/>
              </a:pPr>
              <a:t>30.10.2012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6D8632-BB9E-463E-977E-8077E52A866C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C3E360-263B-4BD2-91D1-6442E8073DC6}" type="datetime1">
              <a:rPr lang="cs-CZ"/>
              <a:pPr>
                <a:defRPr/>
              </a:pPr>
              <a:t>30.10.2012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B72CCF-6703-4D4F-8AC9-2194587D65F6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F228A8-F154-4F43-ACD2-1888D875ADEF}" type="datetime1">
              <a:rPr lang="cs-CZ"/>
              <a:pPr>
                <a:defRPr/>
              </a:pPr>
              <a:t>30.10.2012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2BFDB6-21DB-4349-837C-1F3F32C62005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A9455E-F2B6-482A-A28A-1D2D19A9B87B}" type="datetime1">
              <a:rPr lang="cs-CZ"/>
              <a:pPr>
                <a:defRPr/>
              </a:pPr>
              <a:t>30.10.2012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38234B-2940-4ACA-B6CF-4068E2EBB9F5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E8C664-4C77-46E2-AB9B-8707EDD1B7B4}" type="datetime1">
              <a:rPr lang="cs-CZ"/>
              <a:pPr>
                <a:defRPr/>
              </a:pPr>
              <a:t>30.10.2012</a:t>
            </a:fld>
            <a:endParaRPr lang="cs-CZ" dirty="0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E763F1-DE26-4B3F-B878-DE61A2DA7FF3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FA22EA-7C26-4E88-85C8-C73BD345990C}" type="datetime1">
              <a:rPr lang="cs-CZ"/>
              <a:pPr>
                <a:defRPr/>
              </a:pPr>
              <a:t>30.10.2012</a:t>
            </a:fld>
            <a:endParaRPr lang="cs-CZ" dirty="0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0789AC-D812-48A7-BB12-2A82940AFC7B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D09664-A1CD-48A4-BE3B-9C16061A14A9}" type="datetime1">
              <a:rPr lang="cs-CZ"/>
              <a:pPr>
                <a:defRPr/>
              </a:pPr>
              <a:t>30.10.2012</a:t>
            </a:fld>
            <a:endParaRPr lang="cs-CZ" dirty="0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567808-7647-4233-96E5-1B57A61C72F3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F5ED17-306B-4DD7-AE87-0DE232366152}" type="datetime1">
              <a:rPr lang="cs-CZ"/>
              <a:pPr>
                <a:defRPr/>
              </a:pPr>
              <a:t>30.10.2012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2A3DA2-E52D-494B-9B08-6207B7F293F7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Klepnutím na ikonu přidáte obrázek.</a:t>
            </a:r>
            <a:endParaRPr lang="cs-CZ" noProof="0" dirty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0A9AE3-C020-4B28-B3D3-29CE7712FA3E}" type="datetime1">
              <a:rPr lang="cs-CZ"/>
              <a:pPr>
                <a:defRPr/>
              </a:pPr>
              <a:t>30.10.2012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FDCDA2-BB32-49DC-8217-6282679AFCA2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89E38A-A183-403B-A664-0A8A5834A68D}" type="datetime1">
              <a:rPr lang="cs-CZ"/>
              <a:pPr>
                <a:defRPr/>
              </a:pPr>
              <a:t>30.10.2012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2BC6E8-427B-41C7-A928-801544096CD0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BC8D06-9812-4C75-8007-F858F6A29919}" type="datetime1">
              <a:rPr lang="cs-CZ"/>
              <a:pPr>
                <a:defRPr/>
              </a:pPr>
              <a:t>30.10.2012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F5AC69-F62A-4E37-B8D6-4BCE96B4F188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1508481-E55A-4E26-92DE-3C141CF1223C}" type="datetime1">
              <a:rPr lang="cs-CZ"/>
              <a:pPr>
                <a:defRPr/>
              </a:pPr>
              <a:t>30.10.2012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A89CCCE-6051-43E6-BF30-1CDF98CC986D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/>
          </p:cNvSpPr>
          <p:nvPr>
            <p:ph type="ctrTitle"/>
          </p:nvPr>
        </p:nvSpPr>
        <p:spPr>
          <a:xfrm>
            <a:off x="539750" y="1412875"/>
            <a:ext cx="8280400" cy="720725"/>
          </a:xfrm>
        </p:spPr>
        <p:txBody>
          <a:bodyPr/>
          <a:lstStyle/>
          <a:p>
            <a:r>
              <a:rPr lang="cs-CZ" sz="2800" b="1" u="sng" smtClean="0">
                <a:latin typeface="Arial" charset="0"/>
              </a:rPr>
              <a:t>Protahovací cvičení na vozíku s asistentem</a:t>
            </a:r>
            <a:r>
              <a:rPr lang="cs-CZ" sz="2800" b="1" u="sng" smtClean="0"/>
              <a:t/>
            </a:r>
            <a:br>
              <a:rPr lang="cs-CZ" sz="2800" b="1" u="sng" smtClean="0"/>
            </a:br>
            <a:endParaRPr lang="cs-CZ" sz="2800" b="1" u="sng" smtClean="0"/>
          </a:p>
        </p:txBody>
      </p:sp>
      <p:sp>
        <p:nvSpPr>
          <p:cNvPr id="65539" name="Rectangle 3"/>
          <p:cNvSpPr>
            <a:spLocks noGrp="1"/>
          </p:cNvSpPr>
          <p:nvPr>
            <p:ph type="subTitle" idx="1"/>
          </p:nvPr>
        </p:nvSpPr>
        <p:spPr>
          <a:xfrm>
            <a:off x="395288" y="1989138"/>
            <a:ext cx="8353425" cy="4464050"/>
          </a:xfrm>
        </p:spPr>
        <p:txBody>
          <a:bodyPr/>
          <a:lstStyle/>
          <a:p>
            <a:pPr algn="l">
              <a:lnSpc>
                <a:spcPct val="80000"/>
              </a:lnSpc>
              <a:defRPr/>
            </a:pPr>
            <a:r>
              <a:rPr lang="cs-CZ" sz="1800" dirty="0" smtClean="0">
                <a:solidFill>
                  <a:schemeClr val="tx1"/>
                </a:solidFill>
              </a:rPr>
              <a:t>Výukový materiál č.: VY_INOVAC</a:t>
            </a:r>
            <a:r>
              <a:rPr lang="cs-CZ" sz="1800" dirty="0" smtClean="0">
                <a:solidFill>
                  <a:schemeClr val="tx1"/>
                </a:solidFill>
                <a:latin typeface="+mj-lt"/>
              </a:rPr>
              <a:t>E_32_71_protaho</a:t>
            </a:r>
            <a:r>
              <a:rPr lang="cs-CZ" sz="1800" dirty="0" smtClean="0">
                <a:solidFill>
                  <a:schemeClr val="tx1"/>
                </a:solidFill>
              </a:rPr>
              <a:t>vací cvičení na vozíku s asistentem</a:t>
            </a:r>
          </a:p>
          <a:p>
            <a:pPr algn="l">
              <a:lnSpc>
                <a:spcPct val="80000"/>
              </a:lnSpc>
              <a:defRPr/>
            </a:pPr>
            <a:r>
              <a:rPr lang="cs-CZ" sz="1800" dirty="0" smtClean="0">
                <a:solidFill>
                  <a:schemeClr val="tx1"/>
                </a:solidFill>
              </a:rPr>
              <a:t>Vypracovala: Mgr. Miroslava Spurná</a:t>
            </a:r>
          </a:p>
          <a:p>
            <a:pPr algn="l">
              <a:lnSpc>
                <a:spcPct val="80000"/>
              </a:lnSpc>
              <a:defRPr/>
            </a:pPr>
            <a:endParaRPr lang="cs-CZ" sz="1800" dirty="0" smtClean="0">
              <a:solidFill>
                <a:schemeClr val="tx1"/>
              </a:solidFill>
            </a:endParaRPr>
          </a:p>
          <a:p>
            <a:pPr algn="l">
              <a:lnSpc>
                <a:spcPct val="80000"/>
              </a:lnSpc>
              <a:defRPr/>
            </a:pPr>
            <a:r>
              <a:rPr lang="cs-CZ" sz="1800" dirty="0" smtClean="0">
                <a:solidFill>
                  <a:schemeClr val="tx1"/>
                </a:solidFill>
              </a:rPr>
              <a:t>Určeno pro 7. ročník, ZŠ speciální</a:t>
            </a:r>
          </a:p>
          <a:p>
            <a:pPr algn="l">
              <a:lnSpc>
                <a:spcPct val="80000"/>
              </a:lnSpc>
              <a:defRPr/>
            </a:pPr>
            <a:r>
              <a:rPr lang="cs-CZ" sz="1800" b="1" dirty="0" smtClean="0">
                <a:solidFill>
                  <a:schemeClr val="tx1"/>
                </a:solidFill>
              </a:rPr>
              <a:t>Vzdělávací oblast: </a:t>
            </a:r>
            <a:r>
              <a:rPr lang="cs-CZ" sz="1800" dirty="0" smtClean="0">
                <a:solidFill>
                  <a:schemeClr val="tx1"/>
                </a:solidFill>
              </a:rPr>
              <a:t>Člověk a zdraví </a:t>
            </a:r>
          </a:p>
          <a:p>
            <a:pPr algn="l">
              <a:lnSpc>
                <a:spcPct val="80000"/>
              </a:lnSpc>
              <a:defRPr/>
            </a:pPr>
            <a:r>
              <a:rPr lang="cs-CZ" sz="1800" b="1" dirty="0" smtClean="0">
                <a:solidFill>
                  <a:schemeClr val="tx1"/>
                </a:solidFill>
              </a:rPr>
              <a:t>Vzdělávací obor: </a:t>
            </a:r>
            <a:r>
              <a:rPr lang="cs-CZ" sz="1800" dirty="0" smtClean="0">
                <a:solidFill>
                  <a:schemeClr val="tx1"/>
                </a:solidFill>
              </a:rPr>
              <a:t>Tělesná výchova</a:t>
            </a:r>
          </a:p>
          <a:p>
            <a:pPr algn="l">
              <a:lnSpc>
                <a:spcPct val="80000"/>
              </a:lnSpc>
              <a:defRPr/>
            </a:pPr>
            <a:r>
              <a:rPr lang="cs-CZ" sz="1800" b="1" dirty="0" err="1" smtClean="0">
                <a:solidFill>
                  <a:schemeClr val="tx1"/>
                </a:solidFill>
              </a:rPr>
              <a:t>Tématický</a:t>
            </a:r>
            <a:r>
              <a:rPr lang="cs-CZ" sz="1800" b="1" dirty="0" smtClean="0">
                <a:solidFill>
                  <a:schemeClr val="tx1"/>
                </a:solidFill>
              </a:rPr>
              <a:t> okruh: </a:t>
            </a:r>
            <a:r>
              <a:rPr lang="cs-CZ" sz="1800" dirty="0" smtClean="0">
                <a:solidFill>
                  <a:schemeClr val="tx1"/>
                </a:solidFill>
              </a:rPr>
              <a:t>Činnosti ovlivňující zdraví</a:t>
            </a:r>
          </a:p>
          <a:p>
            <a:pPr algn="l">
              <a:lnSpc>
                <a:spcPct val="80000"/>
              </a:lnSpc>
              <a:defRPr/>
            </a:pPr>
            <a:r>
              <a:rPr lang="cs-CZ" sz="1800" b="1" dirty="0" smtClean="0">
                <a:solidFill>
                  <a:schemeClr val="tx1"/>
                </a:solidFill>
              </a:rPr>
              <a:t>Vytvořeno dne: </a:t>
            </a:r>
            <a:r>
              <a:rPr lang="cs-CZ" sz="1800" dirty="0" smtClean="0">
                <a:solidFill>
                  <a:schemeClr val="tx1"/>
                </a:solidFill>
              </a:rPr>
              <a:t>27.12.2011</a:t>
            </a:r>
          </a:p>
          <a:p>
            <a:pPr algn="l">
              <a:lnSpc>
                <a:spcPct val="80000"/>
              </a:lnSpc>
              <a:defRPr/>
            </a:pPr>
            <a:r>
              <a:rPr lang="cs-CZ" sz="1800" b="1" dirty="0" err="1" smtClean="0">
                <a:solidFill>
                  <a:schemeClr val="tx1"/>
                </a:solidFill>
              </a:rPr>
              <a:t>Odpilotováno</a:t>
            </a:r>
            <a:r>
              <a:rPr lang="cs-CZ" sz="1800" b="1" dirty="0" smtClean="0">
                <a:solidFill>
                  <a:schemeClr val="tx1"/>
                </a:solidFill>
              </a:rPr>
              <a:t> dne: </a:t>
            </a:r>
            <a:r>
              <a:rPr lang="cs-CZ" sz="1800" dirty="0" smtClean="0">
                <a:solidFill>
                  <a:schemeClr val="tx1"/>
                </a:solidFill>
              </a:rPr>
              <a:t>16.2.2012</a:t>
            </a:r>
          </a:p>
          <a:p>
            <a:pPr algn="l">
              <a:lnSpc>
                <a:spcPct val="80000"/>
              </a:lnSpc>
              <a:defRPr/>
            </a:pPr>
            <a:endParaRPr lang="cs-CZ" sz="1800" b="1" dirty="0" smtClean="0">
              <a:solidFill>
                <a:schemeClr val="tx1"/>
              </a:solidFill>
            </a:endParaRPr>
          </a:p>
          <a:p>
            <a:pPr algn="l">
              <a:lnSpc>
                <a:spcPct val="80000"/>
              </a:lnSpc>
              <a:defRPr/>
            </a:pPr>
            <a:r>
              <a:rPr lang="cs-CZ" sz="1800" b="1" dirty="0" smtClean="0">
                <a:solidFill>
                  <a:schemeClr val="tx1"/>
                </a:solidFill>
              </a:rPr>
              <a:t>Anotace: </a:t>
            </a:r>
            <a:r>
              <a:rPr lang="cs-CZ" sz="1800" dirty="0" smtClean="0">
                <a:solidFill>
                  <a:schemeClr val="tx1"/>
                </a:solidFill>
              </a:rPr>
              <a:t>Učební materiál byl vytvořen pro 7. ročník ZŠ speciální, kterou navštěvuje žák využívající k vlastní lokomoci mechanický vozík. Učební materiál slouží k vytištění cvičebních karet.</a:t>
            </a:r>
            <a:r>
              <a:rPr lang="cs-CZ" sz="1200" dirty="0" smtClean="0">
                <a:solidFill>
                  <a:schemeClr val="tx1"/>
                </a:solidFill>
              </a:rPr>
              <a:t> C</a:t>
            </a:r>
            <a:r>
              <a:rPr lang="cs-CZ" sz="1800" dirty="0" smtClean="0">
                <a:solidFill>
                  <a:schemeClr val="tx1"/>
                </a:solidFill>
              </a:rPr>
              <a:t>vičební karty seznamují žáka a asistenta pedagoga s cviky pro protažení horní části těla. Cvičební karty s jednotlivými cviky slouží jako didaktická pomůcka podporující aktivitu žáka při individuální pohybové aktivitě v rámci základní přípravy organismu před pohybovou činností v tělesné výchově.</a:t>
            </a:r>
          </a:p>
        </p:txBody>
      </p:sp>
      <p:pic>
        <p:nvPicPr>
          <p:cNvPr id="2052" name="Picture 4" descr="OPVK_hor_zakladni_logolink_CB_cz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7538" y="260350"/>
            <a:ext cx="4464050" cy="973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5" descr="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8313" y="260350"/>
            <a:ext cx="1368425" cy="487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4" name="Rectangle 6"/>
          <p:cNvSpPr>
            <a:spLocks noChangeArrowheads="1"/>
          </p:cNvSpPr>
          <p:nvPr/>
        </p:nvSpPr>
        <p:spPr bwMode="auto">
          <a:xfrm>
            <a:off x="-4572000" y="366713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/>
          </a:p>
        </p:txBody>
      </p:sp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468313" y="765175"/>
            <a:ext cx="7272337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1400"/>
              <a:t>Základní škola a Střední škola CREDO, o.p.s</a:t>
            </a:r>
            <a:br>
              <a:rPr lang="cs-CZ" sz="1400"/>
            </a:br>
            <a:r>
              <a:rPr lang="cs-CZ" sz="1400"/>
              <a:t>Číslo projektu: CZ.1.07/1.4.00/21.2963</a:t>
            </a:r>
            <a:r>
              <a:rPr lang="cs-CZ" sz="1400">
                <a:solidFill>
                  <a:schemeClr val="tx2"/>
                </a:solidFill>
              </a:rPr>
              <a:t> </a:t>
            </a:r>
            <a:r>
              <a:rPr lang="cs-CZ" sz="1400" b="1"/>
              <a:t/>
            </a:r>
            <a:br>
              <a:rPr lang="cs-CZ" sz="1400" b="1"/>
            </a:br>
            <a:r>
              <a:rPr lang="cs-CZ" b="1"/>
              <a:t/>
            </a:r>
            <a:br>
              <a:rPr lang="cs-CZ" b="1"/>
            </a:br>
            <a:endParaRPr lang="cs-CZ" b="1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sz="2400" b="1" smtClean="0"/>
              <a:t>Metodický pokyn k učebnímu materiálu:</a:t>
            </a:r>
            <a:r>
              <a:rPr lang="cs-CZ" sz="2400" smtClean="0"/>
              <a:t/>
            </a:r>
            <a:br>
              <a:rPr lang="cs-CZ" sz="2400" smtClean="0"/>
            </a:br>
            <a:endParaRPr lang="cs-CZ" sz="2400" smtClean="0"/>
          </a:p>
        </p:txBody>
      </p:sp>
      <p:sp>
        <p:nvSpPr>
          <p:cNvPr id="3075" name="Rectangle 3"/>
          <p:cNvSpPr>
            <a:spLocks noGrp="1"/>
          </p:cNvSpPr>
          <p:nvPr>
            <p:ph type="body" idx="1"/>
          </p:nvPr>
        </p:nvSpPr>
        <p:spPr>
          <a:xfrm>
            <a:off x="468313" y="1268413"/>
            <a:ext cx="8229600" cy="2232025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cs-CZ" sz="1800" smtClean="0"/>
              <a:t>Učební materiál tvoří tři cvičební karty, které žákům představují různé typy cviků sloužící k protažení horních končetin. Každá karta obsahuje jednoduchý slovní popis daného cviku a je doplněna fotografií, která znázorňuje správné provedení cviku.  </a:t>
            </a:r>
          </a:p>
          <a:p>
            <a:r>
              <a:rPr lang="cs-CZ" sz="1800" smtClean="0"/>
              <a:t>Žáky nejprve s uvedenými cviky seznámíme. Podle slovního popisu cviku a jeho znázornění na fotografii si předvedeme správné provedení cviku. </a:t>
            </a:r>
          </a:p>
          <a:p>
            <a:r>
              <a:rPr lang="cs-CZ" sz="1800" smtClean="0"/>
              <a:t>Jsou-li žáci s cvičebními kartami seznámení, lze karty použít při sestavování rozcvičky. Žáci tím získají jasný přehled o tom, jaké cviky budou následovat. </a:t>
            </a:r>
          </a:p>
          <a:p>
            <a:r>
              <a:rPr lang="cs-CZ" sz="1800" smtClean="0"/>
              <a:t>Pomocí cvičebních karet si mohou žáci volit jednotlivé cviky a tím se i samostatně podílet na sestavování rozcvičky.</a:t>
            </a:r>
          </a:p>
          <a:p>
            <a:r>
              <a:rPr lang="cs-CZ" sz="1800" smtClean="0"/>
              <a:t>Cvičební karty lze použít pro cvičení na stanovištích. Na každém stanovišti provádí vždy jeden žák daný cvik dle cvičební karty. Žáci se na každém stanovišti vystřídají. </a:t>
            </a:r>
          </a:p>
        </p:txBody>
      </p:sp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395288" y="4724400"/>
            <a:ext cx="7775575" cy="1098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cs-CZ" b="1"/>
          </a:p>
          <a:p>
            <a:pPr>
              <a:spcBef>
                <a:spcPct val="50000"/>
              </a:spcBef>
            </a:pPr>
            <a:r>
              <a:rPr lang="cs-CZ" b="1"/>
              <a:t>Zdroje: </a:t>
            </a:r>
            <a:r>
              <a:rPr lang="cs-CZ"/>
              <a:t>vlastní tvorba autora</a:t>
            </a:r>
            <a:endParaRPr lang="cs-CZ" b="1"/>
          </a:p>
          <a:p>
            <a:pPr>
              <a:spcBef>
                <a:spcPct val="50000"/>
              </a:spcBef>
            </a:pPr>
            <a:endParaRPr lang="cs-CZ" sz="140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Nadpis 1"/>
          <p:cNvSpPr>
            <a:spLocks noGrp="1"/>
          </p:cNvSpPr>
          <p:nvPr>
            <p:ph type="ctrTitle" idx="4294967295"/>
          </p:nvPr>
        </p:nvSpPr>
        <p:spPr>
          <a:xfrm>
            <a:off x="323850" y="2349500"/>
            <a:ext cx="8496300" cy="1470025"/>
          </a:xfrm>
        </p:spPr>
        <p:txBody>
          <a:bodyPr/>
          <a:lstStyle/>
          <a:p>
            <a:pPr eaLnBrk="1" hangingPunct="1"/>
            <a:r>
              <a:rPr lang="cs-CZ" sz="2400" b="1" smtClean="0"/>
              <a:t/>
            </a:r>
            <a:br>
              <a:rPr lang="cs-CZ" sz="2400" b="1" smtClean="0"/>
            </a:br>
            <a:r>
              <a:rPr lang="cs-CZ" sz="2400" b="1" smtClean="0"/>
              <a:t>VY_INOVACE_32_71_protahovací cvičení na vozíku s asistentem</a:t>
            </a:r>
            <a:br>
              <a:rPr lang="cs-CZ" sz="2400" b="1" smtClean="0"/>
            </a:br>
            <a:r>
              <a:rPr lang="cs-CZ" sz="2400" b="1" smtClean="0"/>
              <a:t/>
            </a:r>
            <a:br>
              <a:rPr lang="cs-CZ" sz="2400" b="1" smtClean="0"/>
            </a:br>
            <a:r>
              <a:rPr lang="cs-CZ" sz="2400" b="1" smtClean="0">
                <a:solidFill>
                  <a:srgbClr val="FF6600"/>
                </a:solidFill>
              </a:rPr>
              <a:t>PROTAHOVACÍ CVIČENÍ NA VOZÍKU S ASISTENTEM</a:t>
            </a:r>
          </a:p>
        </p:txBody>
      </p:sp>
      <p:sp>
        <p:nvSpPr>
          <p:cNvPr id="4099" name="TextovéPole 4"/>
          <p:cNvSpPr txBox="1">
            <a:spLocks noChangeArrowheads="1"/>
          </p:cNvSpPr>
          <p:nvPr/>
        </p:nvSpPr>
        <p:spPr bwMode="auto">
          <a:xfrm>
            <a:off x="1116013" y="5838825"/>
            <a:ext cx="6948487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1200" i="1"/>
              <a:t>Vypracovala: Mgr. Miroslava Spurná</a:t>
            </a:r>
          </a:p>
        </p:txBody>
      </p:sp>
      <p:pic>
        <p:nvPicPr>
          <p:cNvPr id="4100" name="Picture 4" descr="OPVK_hor_zakladni_logolink_CB_cz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2275" y="908050"/>
            <a:ext cx="5762625" cy="1255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AutoShape 2"/>
          <p:cNvSpPr>
            <a:spLocks noChangeAspect="1" noChangeArrowheads="1"/>
          </p:cNvSpPr>
          <p:nvPr>
            <p:ph type="title"/>
          </p:nvPr>
        </p:nvSpPr>
        <p:spPr>
          <a:xfrm>
            <a:off x="457200" y="274638"/>
            <a:ext cx="7786688" cy="561975"/>
          </a:xfrm>
        </p:spPr>
        <p:txBody>
          <a:bodyPr/>
          <a:lstStyle/>
          <a:p>
            <a:pPr algn="l"/>
            <a:r>
              <a:rPr lang="cs-CZ" sz="2400" b="1" smtClean="0">
                <a:solidFill>
                  <a:srgbClr val="FF6600"/>
                </a:solidFill>
                <a:latin typeface="Arial" charset="0"/>
              </a:rPr>
              <a:t>CVIK 1</a:t>
            </a:r>
          </a:p>
        </p:txBody>
      </p:sp>
      <p:sp>
        <p:nvSpPr>
          <p:cNvPr id="5123" name="Rectangle 3"/>
          <p:cNvSpPr>
            <a:spLocks noGrp="1"/>
          </p:cNvSpPr>
          <p:nvPr>
            <p:ph type="body" idx="1"/>
          </p:nvPr>
        </p:nvSpPr>
        <p:spPr>
          <a:xfrm>
            <a:off x="468313" y="908050"/>
            <a:ext cx="8229600" cy="4713288"/>
          </a:xfrm>
        </p:spPr>
        <p:txBody>
          <a:bodyPr/>
          <a:lstStyle/>
          <a:p>
            <a:r>
              <a:rPr lang="cs-CZ" sz="2000" smtClean="0">
                <a:latin typeface="Arial" charset="0"/>
              </a:rPr>
              <a:t>Asistent stojí před žákem, svým chodidlem fixuje pánev žáka;</a:t>
            </a:r>
          </a:p>
          <a:p>
            <a:r>
              <a:rPr lang="cs-CZ" sz="2000" smtClean="0">
                <a:latin typeface="Arial" charset="0"/>
              </a:rPr>
              <a:t>Mírným tahem za paže předklání asistent trup žáka;</a:t>
            </a:r>
          </a:p>
          <a:p>
            <a:r>
              <a:rPr lang="cs-CZ" sz="2000" smtClean="0">
                <a:latin typeface="Arial" charset="0"/>
              </a:rPr>
              <a:t>Hlava žáka je v prodloužení trupu mezi pažemi.</a:t>
            </a:r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250" y="2349500"/>
            <a:ext cx="5616575" cy="4214813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1975"/>
          </a:xfrm>
        </p:spPr>
        <p:txBody>
          <a:bodyPr/>
          <a:lstStyle/>
          <a:p>
            <a:pPr algn="l"/>
            <a:r>
              <a:rPr lang="cs-CZ" sz="2400" b="1" smtClean="0">
                <a:solidFill>
                  <a:srgbClr val="FF6600"/>
                </a:solidFill>
                <a:latin typeface="Arial" charset="0"/>
              </a:rPr>
              <a:t>CVIK 2</a:t>
            </a:r>
          </a:p>
        </p:txBody>
      </p:sp>
      <p:sp>
        <p:nvSpPr>
          <p:cNvPr id="6147" name="Rectangle 3"/>
          <p:cNvSpPr>
            <a:spLocks noGrp="1"/>
          </p:cNvSpPr>
          <p:nvPr>
            <p:ph type="body" idx="1"/>
          </p:nvPr>
        </p:nvSpPr>
        <p:spPr>
          <a:xfrm>
            <a:off x="468313" y="836613"/>
            <a:ext cx="8229600" cy="4713287"/>
          </a:xfrm>
        </p:spPr>
        <p:txBody>
          <a:bodyPr/>
          <a:lstStyle/>
          <a:p>
            <a:r>
              <a:rPr lang="cs-CZ" sz="2000" smtClean="0">
                <a:latin typeface="Arial" charset="0"/>
              </a:rPr>
              <a:t>Žák je předkloněn, paže má volně spuštěné dolů, hlavu uvolněnou;</a:t>
            </a:r>
          </a:p>
          <a:p>
            <a:r>
              <a:rPr lang="cs-CZ" sz="2000" smtClean="0">
                <a:latin typeface="Arial" charset="0"/>
              </a:rPr>
              <a:t>Asistent stojí vedle žáka s jednou rukou na bedrech žáka a druhou; rukou za jeho krkem – asistent oddaluje své dlaně od sebe a protahuje tak páteř žáka v celé své délce;</a:t>
            </a:r>
          </a:p>
        </p:txBody>
      </p:sp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713" y="2420938"/>
            <a:ext cx="5543550" cy="4157662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537"/>
          </a:xfrm>
        </p:spPr>
        <p:txBody>
          <a:bodyPr/>
          <a:lstStyle/>
          <a:p>
            <a:pPr algn="l"/>
            <a:r>
              <a:rPr lang="cs-CZ" sz="2400" b="1" smtClean="0">
                <a:solidFill>
                  <a:srgbClr val="FF6600"/>
                </a:solidFill>
                <a:latin typeface="Arial" charset="0"/>
              </a:rPr>
              <a:t>CVIK 3</a:t>
            </a:r>
          </a:p>
        </p:txBody>
      </p:sp>
      <p:sp>
        <p:nvSpPr>
          <p:cNvPr id="7171" name="Rectangle 3"/>
          <p:cNvSpPr>
            <a:spLocks noGrp="1"/>
          </p:cNvSpPr>
          <p:nvPr>
            <p:ph type="body" idx="1"/>
          </p:nvPr>
        </p:nvSpPr>
        <p:spPr>
          <a:xfrm>
            <a:off x="395288" y="836613"/>
            <a:ext cx="8229600" cy="4857750"/>
          </a:xfrm>
        </p:spPr>
        <p:txBody>
          <a:bodyPr/>
          <a:lstStyle/>
          <a:p>
            <a:r>
              <a:rPr lang="cs-CZ" sz="2000" dirty="0" smtClean="0">
                <a:latin typeface="Arial" charset="0"/>
              </a:rPr>
              <a:t>Žák je předkloněn, paže má volně spuštěné dolů, hlavu uvolněnou;</a:t>
            </a:r>
          </a:p>
          <a:p>
            <a:r>
              <a:rPr lang="cs-CZ" sz="2000" dirty="0" smtClean="0">
                <a:latin typeface="Arial" charset="0"/>
              </a:rPr>
              <a:t>Asistent je před žákem, stabilizuje vozík a provádí </a:t>
            </a:r>
            <a:r>
              <a:rPr lang="cs-CZ" sz="2000" smtClean="0">
                <a:latin typeface="Arial" charset="0"/>
              </a:rPr>
              <a:t>dopomoc </a:t>
            </a:r>
            <a:r>
              <a:rPr lang="cs-CZ" sz="2000" smtClean="0">
                <a:latin typeface="Arial" charset="0"/>
              </a:rPr>
              <a:t>žákovi;</a:t>
            </a:r>
            <a:endParaRPr lang="cs-CZ" sz="2000" smtClean="0">
              <a:latin typeface="Arial" charset="0"/>
            </a:endParaRPr>
          </a:p>
          <a:p>
            <a:r>
              <a:rPr lang="cs-CZ" sz="2000" dirty="0" smtClean="0">
                <a:latin typeface="Arial" charset="0"/>
              </a:rPr>
              <a:t>Žák se přitáhne rukama k jedné noze, v poloze vydrží po dobu 3 – 5 nádechů; </a:t>
            </a:r>
          </a:p>
          <a:p>
            <a:r>
              <a:rPr lang="cs-CZ" sz="2000" dirty="0" smtClean="0">
                <a:latin typeface="Arial" charset="0"/>
              </a:rPr>
              <a:t>Cvik žák opakuje i na druhou stranu.</a:t>
            </a:r>
          </a:p>
        </p:txBody>
      </p:sp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713" y="2708275"/>
            <a:ext cx="5256212" cy="3941763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1975"/>
          </a:xfrm>
        </p:spPr>
        <p:txBody>
          <a:bodyPr/>
          <a:lstStyle/>
          <a:p>
            <a:pPr algn="l"/>
            <a:r>
              <a:rPr lang="cs-CZ" sz="2400" b="1" smtClean="0">
                <a:solidFill>
                  <a:srgbClr val="FF6600"/>
                </a:solidFill>
                <a:latin typeface="Arial" charset="0"/>
              </a:rPr>
              <a:t>CVIK 4</a:t>
            </a:r>
          </a:p>
        </p:txBody>
      </p:sp>
      <p:sp>
        <p:nvSpPr>
          <p:cNvPr id="8195" name="Rectangle 6"/>
          <p:cNvSpPr>
            <a:spLocks noGrp="1"/>
          </p:cNvSpPr>
          <p:nvPr>
            <p:ph type="body" sz="half" idx="1"/>
          </p:nvPr>
        </p:nvSpPr>
        <p:spPr>
          <a:xfrm>
            <a:off x="395288" y="1052513"/>
            <a:ext cx="4038600" cy="4525962"/>
          </a:xfrm>
        </p:spPr>
        <p:txBody>
          <a:bodyPr/>
          <a:lstStyle/>
          <a:p>
            <a:r>
              <a:rPr lang="cs-CZ" sz="2000" smtClean="0">
                <a:latin typeface="Arial" charset="0"/>
              </a:rPr>
              <a:t>Žák rovně sedí, paže má volně; </a:t>
            </a:r>
          </a:p>
          <a:p>
            <a:endParaRPr lang="cs-CZ" sz="2000" smtClean="0">
              <a:latin typeface="Arial" charset="0"/>
            </a:endParaRPr>
          </a:p>
          <a:p>
            <a:r>
              <a:rPr lang="cs-CZ" sz="2000" smtClean="0">
                <a:latin typeface="Arial" charset="0"/>
              </a:rPr>
              <a:t>Asistent stojí za žákem a své dlaně položí žákovi na hrudní kost;</a:t>
            </a:r>
          </a:p>
          <a:p>
            <a:endParaRPr lang="cs-CZ" sz="2000" smtClean="0">
              <a:latin typeface="Arial" charset="0"/>
            </a:endParaRPr>
          </a:p>
          <a:p>
            <a:r>
              <a:rPr lang="cs-CZ" sz="2000" smtClean="0">
                <a:latin typeface="Arial" charset="0"/>
              </a:rPr>
              <a:t>S výdechem žáka asistent posouvá dlaně pod mírným tlakem k ramenům.</a:t>
            </a:r>
          </a:p>
        </p:txBody>
      </p:sp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3800" y="333375"/>
            <a:ext cx="3763963" cy="618172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8197" name="Oval 8"/>
          <p:cNvSpPr>
            <a:spLocks noChangeArrowheads="1"/>
          </p:cNvSpPr>
          <p:nvPr/>
        </p:nvSpPr>
        <p:spPr bwMode="auto">
          <a:xfrm>
            <a:off x="6732588" y="2420938"/>
            <a:ext cx="503237" cy="576262"/>
          </a:xfrm>
          <a:prstGeom prst="ellipse">
            <a:avLst/>
          </a:prstGeom>
          <a:solidFill>
            <a:srgbClr val="CCCCFF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1975"/>
          </a:xfrm>
        </p:spPr>
        <p:txBody>
          <a:bodyPr/>
          <a:lstStyle/>
          <a:p>
            <a:pPr algn="l"/>
            <a:r>
              <a:rPr lang="cs-CZ" sz="2400" b="1" smtClean="0">
                <a:solidFill>
                  <a:srgbClr val="FF6600"/>
                </a:solidFill>
                <a:latin typeface="Arial" charset="0"/>
              </a:rPr>
              <a:t>CVIK 5</a:t>
            </a:r>
          </a:p>
        </p:txBody>
      </p:sp>
      <p:sp>
        <p:nvSpPr>
          <p:cNvPr id="9219" name="AutoShape 3"/>
          <p:cNvSpPr>
            <a:spLocks noChangeAspect="1" noChangeArrowheads="1"/>
          </p:cNvSpPr>
          <p:nvPr>
            <p:ph type="body" idx="1"/>
          </p:nvPr>
        </p:nvSpPr>
        <p:spPr>
          <a:xfrm>
            <a:off x="468313" y="908050"/>
            <a:ext cx="8229600" cy="4929188"/>
          </a:xfrm>
        </p:spPr>
        <p:txBody>
          <a:bodyPr/>
          <a:lstStyle/>
          <a:p>
            <a:r>
              <a:rPr lang="cs-CZ" sz="2000" smtClean="0">
                <a:latin typeface="Arial" charset="0"/>
              </a:rPr>
              <a:t>Žák s nádechem střídavě upažuje pravou a levou dlaní vzhůru, s výdechem opět připažuje – hlava doprovází pohyb paže;</a:t>
            </a:r>
          </a:p>
          <a:p>
            <a:r>
              <a:rPr lang="cs-CZ" sz="2000" smtClean="0">
                <a:latin typeface="Arial" charset="0"/>
              </a:rPr>
              <a:t>Asistent stojí za žákem a dopomáhá mu v pohybu.</a:t>
            </a:r>
          </a:p>
        </p:txBody>
      </p:sp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8888" y="2060575"/>
            <a:ext cx="3041650" cy="45370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2060575"/>
            <a:ext cx="2882900" cy="4551363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9222" name="Oval 7"/>
          <p:cNvSpPr>
            <a:spLocks noChangeArrowheads="1"/>
          </p:cNvSpPr>
          <p:nvPr/>
        </p:nvSpPr>
        <p:spPr bwMode="auto">
          <a:xfrm>
            <a:off x="5724525" y="3789363"/>
            <a:ext cx="360363" cy="360362"/>
          </a:xfrm>
          <a:prstGeom prst="ellipse">
            <a:avLst/>
          </a:prstGeom>
          <a:solidFill>
            <a:srgbClr val="CCCCFF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9223" name="Oval 8"/>
          <p:cNvSpPr>
            <a:spLocks noChangeArrowheads="1"/>
          </p:cNvSpPr>
          <p:nvPr/>
        </p:nvSpPr>
        <p:spPr bwMode="auto">
          <a:xfrm>
            <a:off x="2555875" y="3933825"/>
            <a:ext cx="358775" cy="433388"/>
          </a:xfrm>
          <a:prstGeom prst="ellipse">
            <a:avLst/>
          </a:prstGeom>
          <a:solidFill>
            <a:srgbClr val="CCCCFF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7875"/>
          </a:xfrm>
        </p:spPr>
        <p:txBody>
          <a:bodyPr/>
          <a:lstStyle/>
          <a:p>
            <a:pPr algn="l"/>
            <a:r>
              <a:rPr lang="cs-CZ" sz="2400" b="1" smtClean="0">
                <a:solidFill>
                  <a:srgbClr val="FF6600"/>
                </a:solidFill>
                <a:latin typeface="Arial" charset="0"/>
              </a:rPr>
              <a:t>CVIK 6</a:t>
            </a:r>
          </a:p>
        </p:txBody>
      </p:sp>
      <p:sp>
        <p:nvSpPr>
          <p:cNvPr id="10243" name="Rectangle 6"/>
          <p:cNvSpPr>
            <a:spLocks noGrp="1"/>
          </p:cNvSpPr>
          <p:nvPr>
            <p:ph type="body" sz="half" idx="1"/>
          </p:nvPr>
        </p:nvSpPr>
        <p:spPr>
          <a:xfrm>
            <a:off x="395288" y="1125538"/>
            <a:ext cx="4038600" cy="4525962"/>
          </a:xfrm>
        </p:spPr>
        <p:txBody>
          <a:bodyPr/>
          <a:lstStyle/>
          <a:p>
            <a:r>
              <a:rPr lang="cs-CZ" sz="2000" smtClean="0">
                <a:latin typeface="Arial" charset="0"/>
              </a:rPr>
              <a:t>Žák spojí dlaně propletením prstů, nebo se uchopí za zápěstí a vzpaží;</a:t>
            </a:r>
          </a:p>
          <a:p>
            <a:pPr>
              <a:buFont typeface="Arial" charset="0"/>
              <a:buNone/>
            </a:pPr>
            <a:endParaRPr lang="cs-CZ" sz="2000" smtClean="0">
              <a:latin typeface="Arial" charset="0"/>
            </a:endParaRPr>
          </a:p>
          <a:p>
            <a:r>
              <a:rPr lang="cs-CZ" sz="2000" smtClean="0">
                <a:latin typeface="Arial" charset="0"/>
              </a:rPr>
              <a:t>Asistent stojí za žákem, obejme jeho paže nad lokty a vytahuje žákovy paže vzhůru a trup do mírného záklonu. </a:t>
            </a:r>
          </a:p>
        </p:txBody>
      </p:sp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825" y="404813"/>
            <a:ext cx="3302000" cy="6237287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0245" name="Oval 8"/>
          <p:cNvSpPr>
            <a:spLocks noChangeArrowheads="1"/>
          </p:cNvSpPr>
          <p:nvPr/>
        </p:nvSpPr>
        <p:spPr bwMode="auto">
          <a:xfrm>
            <a:off x="6227763" y="2852738"/>
            <a:ext cx="503237" cy="576262"/>
          </a:xfrm>
          <a:prstGeom prst="ellipse">
            <a:avLst/>
          </a:prstGeom>
          <a:solidFill>
            <a:srgbClr val="CCCCFF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1975"/>
          </a:xfrm>
        </p:spPr>
        <p:txBody>
          <a:bodyPr/>
          <a:lstStyle/>
          <a:p>
            <a:pPr algn="l"/>
            <a:r>
              <a:rPr lang="cs-CZ" sz="2400" b="1" smtClean="0">
                <a:solidFill>
                  <a:srgbClr val="FF6600"/>
                </a:solidFill>
                <a:latin typeface="Arial" charset="0"/>
              </a:rPr>
              <a:t>CVIK 7</a:t>
            </a:r>
          </a:p>
        </p:txBody>
      </p:sp>
      <p:sp>
        <p:nvSpPr>
          <p:cNvPr id="11267" name="Rectangle 3"/>
          <p:cNvSpPr>
            <a:spLocks noGrp="1"/>
          </p:cNvSpPr>
          <p:nvPr>
            <p:ph type="body" idx="1"/>
          </p:nvPr>
        </p:nvSpPr>
        <p:spPr>
          <a:xfrm>
            <a:off x="395288" y="908050"/>
            <a:ext cx="8229600" cy="5000625"/>
          </a:xfrm>
        </p:spPr>
        <p:txBody>
          <a:bodyPr/>
          <a:lstStyle/>
          <a:p>
            <a:r>
              <a:rPr lang="cs-CZ" sz="2000" smtClean="0">
                <a:latin typeface="Arial" charset="0"/>
              </a:rPr>
              <a:t>Žák sedí rovně a předpaží levou ruku s mírným pokrčením v lokti;</a:t>
            </a:r>
          </a:p>
          <a:p>
            <a:r>
              <a:rPr lang="cs-CZ" sz="2000" smtClean="0">
                <a:latin typeface="Arial" charset="0"/>
              </a:rPr>
              <a:t>Asistent stojí za žákem, pravou rukou obejme levý loket žáka a levou rukou fixuje žákovo levé rameno; </a:t>
            </a:r>
          </a:p>
          <a:p>
            <a:r>
              <a:rPr lang="cs-CZ" sz="2000" smtClean="0">
                <a:latin typeface="Arial" charset="0"/>
              </a:rPr>
              <a:t>Asistent mírným tahem protahuje paži k protilehlému rameni;</a:t>
            </a:r>
          </a:p>
          <a:p>
            <a:r>
              <a:rPr lang="cs-CZ" sz="2000" smtClean="0">
                <a:latin typeface="Arial" charset="0"/>
              </a:rPr>
              <a:t>Cvik opakujeme i na druhou stranu.</a:t>
            </a:r>
          </a:p>
        </p:txBody>
      </p:sp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6013" y="2852738"/>
            <a:ext cx="2832100" cy="381635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1269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4663" y="2852738"/>
            <a:ext cx="2976562" cy="381635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3412"/>
          </a:xfrm>
        </p:spPr>
        <p:txBody>
          <a:bodyPr/>
          <a:lstStyle/>
          <a:p>
            <a:pPr algn="l"/>
            <a:r>
              <a:rPr lang="cs-CZ" sz="2400" b="1" smtClean="0">
                <a:solidFill>
                  <a:srgbClr val="FF6600"/>
                </a:solidFill>
                <a:latin typeface="Arial" charset="0"/>
              </a:rPr>
              <a:t>CVIK 8</a:t>
            </a:r>
          </a:p>
        </p:txBody>
      </p:sp>
      <p:sp>
        <p:nvSpPr>
          <p:cNvPr id="12291" name="Rectangle 6"/>
          <p:cNvSpPr>
            <a:spLocks noGrp="1"/>
          </p:cNvSpPr>
          <p:nvPr>
            <p:ph type="body" sz="half" idx="1"/>
          </p:nvPr>
        </p:nvSpPr>
        <p:spPr>
          <a:xfrm>
            <a:off x="468313" y="1125538"/>
            <a:ext cx="4038600" cy="4525962"/>
          </a:xfrm>
        </p:spPr>
        <p:txBody>
          <a:bodyPr/>
          <a:lstStyle/>
          <a:p>
            <a:r>
              <a:rPr lang="cs-CZ" sz="2000" smtClean="0">
                <a:latin typeface="Arial" charset="0"/>
              </a:rPr>
              <a:t>Žák sedí rovně, předpaží se skrčenými lokty – takto se žák snaží co nejvíce vzpažit;</a:t>
            </a:r>
          </a:p>
          <a:p>
            <a:endParaRPr lang="cs-CZ" sz="2000" smtClean="0">
              <a:latin typeface="Arial" charset="0"/>
            </a:endParaRPr>
          </a:p>
          <a:p>
            <a:r>
              <a:rPr lang="cs-CZ" sz="2000" smtClean="0">
                <a:latin typeface="Arial" charset="0"/>
              </a:rPr>
              <a:t>Asistent přidržuje lokty a dlaně u sebe a dopomáhá žákovi v pohybu.</a:t>
            </a:r>
          </a:p>
        </p:txBody>
      </p:sp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463" y="549275"/>
            <a:ext cx="4178300" cy="611822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2293" name="Oval 8"/>
          <p:cNvSpPr>
            <a:spLocks noChangeArrowheads="1"/>
          </p:cNvSpPr>
          <p:nvPr/>
        </p:nvSpPr>
        <p:spPr bwMode="auto">
          <a:xfrm>
            <a:off x="6156325" y="2997200"/>
            <a:ext cx="358775" cy="431800"/>
          </a:xfrm>
          <a:prstGeom prst="ellipse">
            <a:avLst/>
          </a:prstGeom>
          <a:solidFill>
            <a:srgbClr val="CCCCFF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5"/>
          <p:cNvSpPr>
            <a:spLocks noGrp="1"/>
          </p:cNvSpPr>
          <p:nvPr>
            <p:ph type="title"/>
          </p:nvPr>
        </p:nvSpPr>
        <p:spPr>
          <a:xfrm>
            <a:off x="468313" y="333375"/>
            <a:ext cx="8229600" cy="417513"/>
          </a:xfrm>
        </p:spPr>
        <p:txBody>
          <a:bodyPr/>
          <a:lstStyle/>
          <a:p>
            <a:pPr algn="l"/>
            <a:r>
              <a:rPr lang="cs-CZ" sz="2400" b="1" smtClean="0">
                <a:solidFill>
                  <a:srgbClr val="FF6600"/>
                </a:solidFill>
                <a:latin typeface="Arial" charset="0"/>
              </a:rPr>
              <a:t>CVIK 9</a:t>
            </a:r>
          </a:p>
        </p:txBody>
      </p:sp>
      <p:sp>
        <p:nvSpPr>
          <p:cNvPr id="13315" name="Rectangle 6"/>
          <p:cNvSpPr>
            <a:spLocks noGrp="1"/>
          </p:cNvSpPr>
          <p:nvPr>
            <p:ph type="body" sz="half" idx="1"/>
          </p:nvPr>
        </p:nvSpPr>
        <p:spPr/>
        <p:txBody>
          <a:bodyPr/>
          <a:lstStyle/>
          <a:p>
            <a:r>
              <a:rPr lang="cs-CZ" sz="2000" smtClean="0">
                <a:latin typeface="Arial" charset="0"/>
              </a:rPr>
              <a:t>Žák sedí rovně, upaží mírně pokrčené paže s dlaněmi směřujícími od těla;</a:t>
            </a:r>
          </a:p>
          <a:p>
            <a:endParaRPr lang="cs-CZ" sz="2000" smtClean="0">
              <a:latin typeface="Arial" charset="0"/>
            </a:endParaRPr>
          </a:p>
          <a:p>
            <a:r>
              <a:rPr lang="cs-CZ" sz="2000" smtClean="0">
                <a:latin typeface="Arial" charset="0"/>
              </a:rPr>
              <a:t>Asistent stojí za žákem; </a:t>
            </a:r>
          </a:p>
          <a:p>
            <a:endParaRPr lang="cs-CZ" sz="2000" smtClean="0">
              <a:latin typeface="Arial" charset="0"/>
            </a:endParaRPr>
          </a:p>
          <a:p>
            <a:r>
              <a:rPr lang="cs-CZ" sz="2000" smtClean="0">
                <a:latin typeface="Arial" charset="0"/>
              </a:rPr>
              <a:t>Žák tlačí dlaněmi do dlaní asistenta.</a:t>
            </a:r>
          </a:p>
        </p:txBody>
      </p:sp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6100" y="549275"/>
            <a:ext cx="4500563" cy="59055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3317" name="Oval 8"/>
          <p:cNvSpPr>
            <a:spLocks noChangeArrowheads="1"/>
          </p:cNvSpPr>
          <p:nvPr/>
        </p:nvSpPr>
        <p:spPr bwMode="auto">
          <a:xfrm>
            <a:off x="6084888" y="2852738"/>
            <a:ext cx="576262" cy="647700"/>
          </a:xfrm>
          <a:prstGeom prst="ellipse">
            <a:avLst/>
          </a:prstGeom>
          <a:solidFill>
            <a:srgbClr val="CCCCFF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1975"/>
          </a:xfrm>
        </p:spPr>
        <p:txBody>
          <a:bodyPr/>
          <a:lstStyle/>
          <a:p>
            <a:pPr algn="l"/>
            <a:r>
              <a:rPr lang="cs-CZ" sz="2400" b="1" smtClean="0">
                <a:solidFill>
                  <a:srgbClr val="FF6600"/>
                </a:solidFill>
                <a:latin typeface="Arial" charset="0"/>
              </a:rPr>
              <a:t>CVIK 10</a:t>
            </a:r>
          </a:p>
        </p:txBody>
      </p:sp>
      <p:sp>
        <p:nvSpPr>
          <p:cNvPr id="14339" name="Rectangle 3"/>
          <p:cNvSpPr>
            <a:spLocks noGrp="1"/>
          </p:cNvSpPr>
          <p:nvPr>
            <p:ph type="body" idx="1"/>
          </p:nvPr>
        </p:nvSpPr>
        <p:spPr>
          <a:xfrm>
            <a:off x="395288" y="908050"/>
            <a:ext cx="8748712" cy="4525963"/>
          </a:xfrm>
        </p:spPr>
        <p:txBody>
          <a:bodyPr/>
          <a:lstStyle/>
          <a:p>
            <a:r>
              <a:rPr lang="cs-CZ" sz="2000" smtClean="0">
                <a:latin typeface="Arial" charset="0"/>
              </a:rPr>
              <a:t>Žák položí pravou dlaň přes hlavu na levé ucho a tlakem ruky ukloní hlavu vpravo;</a:t>
            </a:r>
          </a:p>
          <a:p>
            <a:r>
              <a:rPr lang="cs-CZ" sz="2000" smtClean="0">
                <a:latin typeface="Arial" charset="0"/>
              </a:rPr>
              <a:t>Přitom žák sedí rovně a levou rukou se může fixovat držením za poháněcí obruč kola vozíku;</a:t>
            </a:r>
          </a:p>
          <a:p>
            <a:r>
              <a:rPr lang="cs-CZ" sz="2000" smtClean="0">
                <a:latin typeface="Arial" charset="0"/>
              </a:rPr>
              <a:t>Cvik provede i na druhou stranu. Asistent může s cvikem dopomáhat.</a:t>
            </a:r>
          </a:p>
        </p:txBody>
      </p:sp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813" y="2781300"/>
            <a:ext cx="2349500" cy="384492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4341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538" y="2781300"/>
            <a:ext cx="2857500" cy="381635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4342" name="Oval 6"/>
          <p:cNvSpPr>
            <a:spLocks noChangeArrowheads="1"/>
          </p:cNvSpPr>
          <p:nvPr/>
        </p:nvSpPr>
        <p:spPr bwMode="auto">
          <a:xfrm>
            <a:off x="2195513" y="4292600"/>
            <a:ext cx="360362" cy="433388"/>
          </a:xfrm>
          <a:prstGeom prst="ellipse">
            <a:avLst/>
          </a:prstGeom>
          <a:solidFill>
            <a:srgbClr val="CCCCFF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4343" name="Oval 7"/>
          <p:cNvSpPr>
            <a:spLocks noChangeArrowheads="1"/>
          </p:cNvSpPr>
          <p:nvPr/>
        </p:nvSpPr>
        <p:spPr bwMode="auto">
          <a:xfrm>
            <a:off x="5867400" y="4652963"/>
            <a:ext cx="433388" cy="504825"/>
          </a:xfrm>
          <a:prstGeom prst="ellipse">
            <a:avLst/>
          </a:prstGeom>
          <a:solidFill>
            <a:srgbClr val="CCCCFF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sz="2400" b="1" smtClean="0">
                <a:solidFill>
                  <a:srgbClr val="FF6600"/>
                </a:solidFill>
                <a:latin typeface="Arial" charset="0"/>
              </a:rPr>
              <a:t>CVIK 11</a:t>
            </a:r>
          </a:p>
        </p:txBody>
      </p:sp>
      <p:sp>
        <p:nvSpPr>
          <p:cNvPr id="15363" name="Rectangle 5"/>
          <p:cNvSpPr>
            <a:spLocks noGrp="1"/>
          </p:cNvSpPr>
          <p:nvPr>
            <p:ph type="body" sz="half" idx="1"/>
          </p:nvPr>
        </p:nvSpPr>
        <p:spPr/>
        <p:txBody>
          <a:bodyPr/>
          <a:lstStyle/>
          <a:p>
            <a:r>
              <a:rPr lang="cs-CZ" sz="2000" smtClean="0">
                <a:latin typeface="Arial" charset="0"/>
              </a:rPr>
              <a:t>Žák položí ruce v týl a dlaně sepne za hlavou;</a:t>
            </a:r>
          </a:p>
          <a:p>
            <a:endParaRPr lang="cs-CZ" sz="2000" smtClean="0">
              <a:latin typeface="Arial" charset="0"/>
            </a:endParaRPr>
          </a:p>
          <a:p>
            <a:r>
              <a:rPr lang="cs-CZ" sz="2000" smtClean="0">
                <a:latin typeface="Arial" charset="0"/>
              </a:rPr>
              <a:t>Tlakem rukou ukloní hlavu tak, aby se brada dotýkala hrudi – trup drží vzpřímeně;</a:t>
            </a:r>
          </a:p>
          <a:p>
            <a:endParaRPr lang="cs-CZ" sz="2000" smtClean="0">
              <a:latin typeface="Arial" charset="0"/>
            </a:endParaRPr>
          </a:p>
          <a:p>
            <a:r>
              <a:rPr lang="cs-CZ" sz="2000" smtClean="0">
                <a:latin typeface="Arial" charset="0"/>
              </a:rPr>
              <a:t>Asistent může dopomáhat</a:t>
            </a:r>
          </a:p>
        </p:txBody>
      </p:sp>
      <p:sp>
        <p:nvSpPr>
          <p:cNvPr id="15364" name="Rectangle 6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cs-CZ" smtClean="0"/>
          </a:p>
        </p:txBody>
      </p:sp>
      <p:pic>
        <p:nvPicPr>
          <p:cNvPr id="15365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765175"/>
            <a:ext cx="4405313" cy="5688013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DUM-PPT-šablona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DUM-PPT-šablona</Template>
  <TotalTime>206</TotalTime>
  <Words>538</Words>
  <Application>Microsoft Office PowerPoint</Application>
  <PresentationFormat>Předvádění na obrazovce (4:3)</PresentationFormat>
  <Paragraphs>73</Paragraphs>
  <Slides>14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7" baseType="lpstr">
      <vt:lpstr>Arial</vt:lpstr>
      <vt:lpstr>Calibri</vt:lpstr>
      <vt:lpstr>DUM-PPT-šablona</vt:lpstr>
      <vt:lpstr>Protahovací cvičení na vozíku s asistentem </vt:lpstr>
      <vt:lpstr>Metodický pokyn k učebnímu materiálu: </vt:lpstr>
      <vt:lpstr> VY_INOVACE_32_71_protahovací cvičení na vozíku s asistentem  PROTAHOVACÍ CVIČENÍ NA VOZÍKU S ASISTENTEM</vt:lpstr>
      <vt:lpstr>CVIK 1</vt:lpstr>
      <vt:lpstr>CVIK 2</vt:lpstr>
      <vt:lpstr>CVIK 3</vt:lpstr>
      <vt:lpstr>CVIK 4</vt:lpstr>
      <vt:lpstr>CVIK 5</vt:lpstr>
      <vt:lpstr>CVIK 6</vt:lpstr>
      <vt:lpstr>CVIK 7</vt:lpstr>
      <vt:lpstr>CVIK 8</vt:lpstr>
      <vt:lpstr>CVIK 9</vt:lpstr>
      <vt:lpstr>CVIK 10</vt:lpstr>
      <vt:lpstr>CVIK 11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učebního materiálu</dc:title>
  <dc:creator>Tereza Bížová</dc:creator>
  <dc:description>Dostupné z Metodického portálu www.rvp.cz, ISSN: 1802-4785, financovaného z ESF a státního rozpočtu ČR. Provozováno Výzkumným ústavem pedagogickým v Praze.</dc:description>
  <cp:lastModifiedBy>Credo o.p.s.</cp:lastModifiedBy>
  <cp:revision>26</cp:revision>
  <dcterms:created xsi:type="dcterms:W3CDTF">2010-10-19T08:27:42Z</dcterms:created>
  <dcterms:modified xsi:type="dcterms:W3CDTF">2012-10-30T11:48:06Z</dcterms:modified>
</cp:coreProperties>
</file>