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6"/>
  </p:notesMasterIdLst>
  <p:sldIdLst>
    <p:sldId id="256" r:id="rId2"/>
    <p:sldId id="265" r:id="rId3"/>
    <p:sldId id="269" r:id="rId4"/>
    <p:sldId id="257" r:id="rId5"/>
    <p:sldId id="259" r:id="rId6"/>
    <p:sldId id="262" r:id="rId7"/>
    <p:sldId id="263" r:id="rId8"/>
    <p:sldId id="266" r:id="rId9"/>
    <p:sldId id="267" r:id="rId10"/>
    <p:sldId id="268" r:id="rId11"/>
    <p:sldId id="271" r:id="rId12"/>
    <p:sldId id="270" r:id="rId13"/>
    <p:sldId id="272" r:id="rId14"/>
    <p:sldId id="25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2708920"/>
            <a:ext cx="8640960" cy="1470025"/>
          </a:xfrm>
        </p:spPr>
        <p:txBody>
          <a:bodyPr>
            <a:normAutofit/>
          </a:bodyPr>
          <a:lstStyle/>
          <a:p>
            <a:r>
              <a:rPr lang="cs-CZ" sz="88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 vod</a:t>
            </a:r>
            <a:endParaRPr lang="cs-CZ" sz="88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hangingPunct="0"/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vlastnosti vod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Vlastnosti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Voda je sloučenina dvou atomů vodíku a jednoho atomu kyslíku</a:t>
            </a:r>
          </a:p>
          <a:p>
            <a:r>
              <a:rPr lang="cs-CZ" dirty="0" smtClean="0"/>
              <a:t>Mezi kyslíkem a atomy vodíku jsou jednoduché polární kovalentní vazby</a:t>
            </a:r>
          </a:p>
          <a:p>
            <a:r>
              <a:rPr lang="cs-CZ" dirty="0" smtClean="0"/>
              <a:t>Molekula vody je lomená (vazebný úhel je 104,4°)</a:t>
            </a:r>
          </a:p>
          <a:p>
            <a:r>
              <a:rPr lang="cs-CZ" dirty="0" smtClean="0"/>
              <a:t>Důsledkem polarity vazby a faktu, že je molekula lomená, je polarita molekuly vody a vznik vodíkových můstků.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59632" y="764704"/>
            <a:ext cx="67402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Monitorování vod</a:t>
            </a:r>
            <a:endParaRPr lang="cs-CZ" sz="3600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2" descr="C:\Documents and Settings\jung\Local Settings\Temporary Internet Files\Content.IE5\ELG9ER4R\MP9004021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1582" y="1339329"/>
            <a:ext cx="6173043" cy="4938934"/>
          </a:xfrm>
          <a:prstGeom prst="rect">
            <a:avLst/>
          </a:prstGeom>
          <a:noFill/>
        </p:spPr>
      </p:pic>
      <p:pic>
        <p:nvPicPr>
          <p:cNvPr id="3" name="Picture 3" descr="C:\Documents and Settings\jung\Local Settings\Temporary Internet Files\Content.IE5\OBKX8763\MP9004037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764704"/>
            <a:ext cx="2495550" cy="3121025"/>
          </a:xfrm>
          <a:prstGeom prst="rect">
            <a:avLst/>
          </a:prstGeom>
          <a:noFill/>
        </p:spPr>
      </p:pic>
      <p:pic>
        <p:nvPicPr>
          <p:cNvPr id="4" name="Picture 4" descr="C:\Documents and Settings\jung\Local Settings\Temporary Internet Files\Content.IE5\65SDGLK5\MP9001828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6497" y="4029074"/>
            <a:ext cx="3741766" cy="2470151"/>
          </a:xfrm>
          <a:prstGeom prst="rect">
            <a:avLst/>
          </a:prstGeom>
          <a:noFill/>
        </p:spPr>
      </p:pic>
      <p:pic>
        <p:nvPicPr>
          <p:cNvPr id="6" name="Picture 5" descr="C:\Documents and Settings\jung\Local Settings\Temporary Internet Files\Content.IE5\OJMLYD0R\MP9001826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941168"/>
            <a:ext cx="2448990" cy="16369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 vod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844824"/>
            <a:ext cx="8280722" cy="4752528"/>
          </a:xfrm>
        </p:spPr>
        <p:txBody>
          <a:bodyPr>
            <a:normAutofit/>
          </a:bodyPr>
          <a:lstStyle/>
          <a:p>
            <a:pPr fontAlgn="base"/>
            <a:r>
              <a:rPr lang="cs-CZ" sz="3600" dirty="0" smtClean="0"/>
              <a:t>Skupenství vody</a:t>
            </a:r>
          </a:p>
          <a:p>
            <a:pPr fontAlgn="base"/>
            <a:r>
              <a:rPr lang="cs-CZ" sz="3600" dirty="0" smtClean="0"/>
              <a:t>Hustota vody</a:t>
            </a:r>
          </a:p>
          <a:p>
            <a:pPr fontAlgn="base"/>
            <a:r>
              <a:rPr lang="cs-CZ" sz="3600" dirty="0" smtClean="0"/>
              <a:t>Rozpustnost</a:t>
            </a:r>
          </a:p>
          <a:p>
            <a:pPr fontAlgn="base"/>
            <a:r>
              <a:rPr lang="cs-CZ" sz="3600" dirty="0" smtClean="0"/>
              <a:t>Vodivost</a:t>
            </a:r>
          </a:p>
          <a:p>
            <a:pPr fontAlgn="base"/>
            <a:r>
              <a:rPr lang="cs-CZ" sz="3600" dirty="0" smtClean="0"/>
              <a:t>Povrchové napětí</a:t>
            </a:r>
          </a:p>
          <a:p>
            <a:pPr fontAlgn="base"/>
            <a:r>
              <a:rPr lang="cs-CZ" sz="3600" dirty="0" smtClean="0"/>
              <a:t>Viskozita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b="1" dirty="0"/>
          </a:p>
        </p:txBody>
      </p:sp>
      <p:pic>
        <p:nvPicPr>
          <p:cNvPr id="2050" name="Picture 2" descr="C:\Documents and Settings\jung\Local Settings\Temporary Internet Files\Content.IE5\ELG9ER4R\MP9001826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916832"/>
            <a:ext cx="2880320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764704"/>
            <a:ext cx="8229600" cy="650336"/>
          </a:xfrm>
        </p:spPr>
        <p:txBody>
          <a:bodyPr>
            <a:normAutofit fontScale="90000"/>
          </a:bodyPr>
          <a:lstStyle/>
          <a:p>
            <a:pPr lvl="0"/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b="1" dirty="0" smtClean="0"/>
              <a:t> </a:t>
            </a:r>
            <a:r>
              <a:rPr lang="cs-CZ" sz="4800" b="1" dirty="0" smtClean="0"/>
              <a:t>Skupenství vody</a:t>
            </a:r>
            <a:endParaRPr lang="cs-CZ" sz="54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Voda se v přírodě vyskytuje ve třech skupenstvích, v plynném (vodní pára), kapalném a pevném (led, sníh, kroupy)</a:t>
            </a:r>
          </a:p>
          <a:p>
            <a:r>
              <a:rPr lang="cs-CZ" sz="3200" dirty="0" smtClean="0"/>
              <a:t> Množství tepla potřebné na změnu skupenství se nazývá specifické skupenské teplo tání a specifické skupenské teplo vypařování.</a:t>
            </a:r>
          </a:p>
          <a:p>
            <a:r>
              <a:rPr lang="cs-CZ" sz="3200" dirty="0" smtClean="0"/>
              <a:t>Protože se při ohřevu část tepla spotřebuje na překonání přitažlivých vodíkových můstků, jsou tyto hodnoty poměrně veliké</a:t>
            </a:r>
          </a:p>
          <a:p>
            <a:r>
              <a:rPr lang="cs-CZ" sz="3200" dirty="0" smtClean="0"/>
              <a:t> Důsledkem toho je velká tepelná kapacita vody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25166" y="260648"/>
            <a:ext cx="8418834" cy="1143000"/>
          </a:xfrm>
        </p:spPr>
        <p:txBody>
          <a:bodyPr/>
          <a:lstStyle/>
          <a:p>
            <a:pPr hangingPunct="0"/>
            <a:r>
              <a:rPr lang="cs-CZ" sz="5400" b="1" dirty="0" smtClean="0"/>
              <a:t>Hustota vody</a:t>
            </a:r>
            <a:endParaRPr lang="cs-CZ" sz="5400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340768"/>
            <a:ext cx="8229600" cy="5517232"/>
          </a:xfrm>
        </p:spPr>
        <p:txBody>
          <a:bodyPr>
            <a:normAutofit/>
          </a:bodyPr>
          <a:lstStyle/>
          <a:p>
            <a:r>
              <a:rPr lang="cs-CZ" sz="3400" dirty="0" smtClean="0"/>
              <a:t>Voda má největší hustotu vody při teplotě 3,98°C, kdy se blíží 1 g.cm</a:t>
            </a:r>
            <a:r>
              <a:rPr lang="cs-CZ" sz="3400" baseline="30000" dirty="0" smtClean="0"/>
              <a:t>-3</a:t>
            </a:r>
            <a:r>
              <a:rPr lang="cs-CZ" sz="3400" dirty="0" smtClean="0"/>
              <a:t>. </a:t>
            </a:r>
          </a:p>
          <a:p>
            <a:r>
              <a:rPr lang="cs-CZ" sz="3400" dirty="0" smtClean="0"/>
              <a:t>Při zvyšování teploty klesá, stejně tak při snižování teploty</a:t>
            </a:r>
          </a:p>
          <a:p>
            <a:r>
              <a:rPr lang="cs-CZ" sz="3400" dirty="0" smtClean="0"/>
              <a:t>Hustota ledu je 0,9584 g.cm</a:t>
            </a:r>
            <a:r>
              <a:rPr lang="cs-CZ" sz="3400" baseline="30000" dirty="0" smtClean="0"/>
              <a:t>-3</a:t>
            </a:r>
            <a:r>
              <a:rPr lang="cs-CZ" sz="3400" dirty="0" smtClean="0"/>
              <a:t>. Tento jev, kdy voda má nejvyšší hustotu při asi 4°C, nazýváme </a:t>
            </a:r>
            <a:r>
              <a:rPr lang="cs-CZ" sz="3400" i="1" dirty="0" smtClean="0"/>
              <a:t>anomálie vody</a:t>
            </a:r>
            <a:r>
              <a:rPr lang="cs-CZ" sz="3400" dirty="0" smtClean="0"/>
              <a:t>. </a:t>
            </a:r>
          </a:p>
          <a:p>
            <a:pPr lvl="0" hangingPunct="0"/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532440" cy="589166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Hustota vody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96752"/>
            <a:ext cx="8229600" cy="5446958"/>
          </a:xfrm>
        </p:spPr>
        <p:txBody>
          <a:bodyPr>
            <a:noAutofit/>
          </a:bodyPr>
          <a:lstStyle/>
          <a:p>
            <a:r>
              <a:rPr lang="cs-CZ" sz="3200" dirty="0" smtClean="0"/>
              <a:t>Vysvětlení poskytují vodíkové můstky. Při pomalém tuhnutí se molekuly vody natáčejí tak, aby molekuly byly provázány vodíkovými můstky. Není to ale nejtěsnější uspořádání molekul vody, mezi molekulami jsou větší vzdálenosti, a tak led má menší hustotu</a:t>
            </a:r>
          </a:p>
          <a:p>
            <a:r>
              <a:rPr lang="cs-CZ" sz="3200" dirty="0" smtClean="0"/>
              <a:t>Tento jev je nezbytný pro život vodních živočichů. Lehčí led na vodě plave. Tím </a:t>
            </a:r>
            <a:r>
              <a:rPr lang="cs-CZ" sz="3200" dirty="0" smtClean="0"/>
              <a:t>              v </a:t>
            </a:r>
            <a:r>
              <a:rPr lang="cs-CZ" sz="3200" dirty="0" smtClean="0"/>
              <a:t>zimním období zabraňuje promrzání vodních nádrží.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Rozpustnost</a:t>
            </a:r>
            <a:endParaRPr lang="cs-CZ" sz="43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Voda je velmi dobrým polárním rozpouštědlem</a:t>
            </a:r>
          </a:p>
          <a:p>
            <a:r>
              <a:rPr lang="cs-CZ" sz="3200" dirty="0" smtClean="0"/>
              <a:t>Rozpouští anorganické i organické látky všech tří skupenství</a:t>
            </a:r>
          </a:p>
          <a:p>
            <a:r>
              <a:rPr lang="cs-CZ" sz="3200" dirty="0" smtClean="0"/>
              <a:t>Neplatí však jednoduché pravidlo, jak rozpustnost dané látky odhadnout. Rozpustnost některých pevných látek se </a:t>
            </a:r>
            <a:r>
              <a:rPr lang="cs-CZ" sz="3200" dirty="0" smtClean="0"/>
              <a:t>              s </a:t>
            </a:r>
            <a:r>
              <a:rPr lang="cs-CZ" sz="3200" dirty="0" smtClean="0"/>
              <a:t>rostoucí teplotou zvyšuje, rozpustnost některých se naopak při zvyšování teploty snižuje (exotermní rozpouštění).</a:t>
            </a:r>
          </a:p>
          <a:p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Rozpustnost</a:t>
            </a:r>
            <a:endParaRPr lang="cs-CZ" sz="43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Také rozpustnost kapalin bude závislá </a:t>
            </a:r>
            <a:r>
              <a:rPr lang="cs-CZ" sz="3200" dirty="0" smtClean="0"/>
              <a:t>                     na </a:t>
            </a:r>
            <a:r>
              <a:rPr lang="cs-CZ" sz="3200" dirty="0" smtClean="0"/>
              <a:t>polaritě vazby rozpouštěné látky. Polární kapaliny se budou rozpouštět ve vodě (mísit se s vodou) lépe. Např. kyseliny, alkoholy (etanol, glycerol) </a:t>
            </a:r>
          </a:p>
          <a:p>
            <a:r>
              <a:rPr lang="cs-CZ" sz="3200" dirty="0" smtClean="0"/>
              <a:t>Rozpustnost plynů patří mezi faktory ovlivňující život ve vodách. Matematicky se rozpustnost plynů dá vyjádřit </a:t>
            </a:r>
            <a:r>
              <a:rPr lang="cs-CZ" sz="3200" i="1" dirty="0" smtClean="0"/>
              <a:t>Henryho zákonem. </a:t>
            </a:r>
          </a:p>
          <a:p>
            <a:r>
              <a:rPr lang="cs-CZ" sz="3200" dirty="0" smtClean="0"/>
              <a:t>Platí, že rozpustnost plynů ve vodě klesá </a:t>
            </a:r>
            <a:r>
              <a:rPr lang="cs-CZ" sz="3200" dirty="0" smtClean="0"/>
              <a:t>                    s </a:t>
            </a:r>
            <a:r>
              <a:rPr lang="cs-CZ" sz="3200" dirty="0" smtClean="0"/>
              <a:t>teplotou.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0"/>
            <a:ext cx="8229600" cy="1143000"/>
          </a:xfrm>
        </p:spPr>
        <p:txBody>
          <a:bodyPr/>
          <a:lstStyle/>
          <a:p>
            <a:r>
              <a:rPr lang="cs-CZ" b="1" dirty="0" smtClean="0"/>
              <a:t>Vodivost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/>
          </a:bodyPr>
          <a:lstStyle/>
          <a:p>
            <a:r>
              <a:rPr lang="cs-CZ" dirty="0" smtClean="0"/>
              <a:t>Vodivost je definována jako </a:t>
            </a:r>
            <a:r>
              <a:rPr lang="cs-CZ" i="1" dirty="0" smtClean="0"/>
              <a:t>převrácená hodnota odporu</a:t>
            </a:r>
            <a:endParaRPr lang="cs-CZ" dirty="0" smtClean="0"/>
          </a:p>
          <a:p>
            <a:r>
              <a:rPr lang="cs-CZ" dirty="0" smtClean="0"/>
              <a:t>její jednotkou je 1 S (jeden siemens)</a:t>
            </a:r>
          </a:p>
          <a:p>
            <a:r>
              <a:rPr lang="cs-CZ" dirty="0" smtClean="0"/>
              <a:t>chemicky čistá voda je špatný vodič</a:t>
            </a:r>
          </a:p>
          <a:p>
            <a:r>
              <a:rPr lang="cs-CZ" dirty="0" smtClean="0"/>
              <a:t>vodivost vody daná rozpuštěnými disociovanými látkami.</a:t>
            </a:r>
          </a:p>
          <a:p>
            <a:r>
              <a:rPr lang="cs-CZ" dirty="0" smtClean="0"/>
              <a:t>Vodivost vodných roztoků závisí </a:t>
            </a:r>
            <a:r>
              <a:rPr lang="cs-CZ" dirty="0" smtClean="0"/>
              <a:t>na:</a:t>
            </a:r>
            <a:endParaRPr lang="cs-CZ" dirty="0" smtClean="0"/>
          </a:p>
          <a:p>
            <a:r>
              <a:rPr lang="cs-CZ" dirty="0" smtClean="0"/>
              <a:t> - koncentračním a disociačním stupni roztoků</a:t>
            </a:r>
          </a:p>
          <a:p>
            <a:r>
              <a:rPr lang="cs-CZ" dirty="0" smtClean="0"/>
              <a:t> - nábojovém čísle iontů</a:t>
            </a:r>
          </a:p>
          <a:p>
            <a:r>
              <a:rPr lang="cs-CZ" dirty="0" smtClean="0"/>
              <a:t> - pohyblivosti iontů v elektrickém poli</a:t>
            </a:r>
          </a:p>
          <a:p>
            <a:r>
              <a:rPr lang="cs-CZ" dirty="0" smtClean="0"/>
              <a:t> - teplotě roztoků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/>
              <a:t>Povrchové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Povrchové napětí vyjadřuje soudržnost molekul kapalin.</a:t>
            </a:r>
          </a:p>
          <a:p>
            <a:r>
              <a:rPr lang="cs-CZ" sz="2800" dirty="0" smtClean="0"/>
              <a:t>Je dáno silami, které nutí kapalinu zaujmout tvar </a:t>
            </a:r>
            <a:r>
              <a:rPr lang="cs-CZ" sz="2800" dirty="0" smtClean="0"/>
              <a:t>          s </a:t>
            </a:r>
            <a:r>
              <a:rPr lang="cs-CZ" sz="2800" dirty="0" smtClean="0"/>
              <a:t>nejmenším možným povrchem</a:t>
            </a:r>
          </a:p>
          <a:p>
            <a:r>
              <a:rPr lang="cs-CZ" sz="2800" dirty="0" smtClean="0"/>
              <a:t> Povrchové napětí je závislé na teplotě a s jejím vzrůstem napětí klesá</a:t>
            </a:r>
          </a:p>
          <a:p>
            <a:r>
              <a:rPr lang="cs-CZ" sz="2800" dirty="0" smtClean="0"/>
              <a:t>Voda má po rtuti největší povrchové napětí. To je příčinou kapilárních jevů, </a:t>
            </a:r>
            <a:r>
              <a:rPr lang="cs-CZ" sz="2800" dirty="0" err="1" smtClean="0"/>
              <a:t>smáčivosti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r>
              <a:rPr lang="cs-CZ" sz="2800" dirty="0" smtClean="0"/>
              <a:t>Povrchové napětí se snižuje působením </a:t>
            </a:r>
            <a:r>
              <a:rPr lang="cs-CZ" sz="2800" dirty="0" err="1" smtClean="0"/>
              <a:t>tenzidů</a:t>
            </a:r>
            <a:r>
              <a:rPr lang="cs-CZ" sz="2800" dirty="0" smtClean="0"/>
              <a:t> (mýdla, prací prostředky atd.).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1143000"/>
          </a:xfrm>
        </p:spPr>
        <p:txBody>
          <a:bodyPr/>
          <a:lstStyle/>
          <a:p>
            <a:r>
              <a:rPr lang="cs-CZ" b="1" dirty="0" smtClean="0"/>
              <a:t>Viskozita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5589240"/>
          </a:xfrm>
        </p:spPr>
        <p:txBody>
          <a:bodyPr>
            <a:normAutofit/>
          </a:bodyPr>
          <a:lstStyle/>
          <a:p>
            <a:r>
              <a:rPr lang="cs-CZ" sz="2800" i="1" dirty="0" smtClean="0"/>
              <a:t>Vnitřní tření </a:t>
            </a:r>
            <a:r>
              <a:rPr lang="cs-CZ" sz="2800" dirty="0" smtClean="0"/>
              <a:t>neboli </a:t>
            </a:r>
            <a:r>
              <a:rPr lang="cs-CZ" sz="2800" i="1" dirty="0" smtClean="0"/>
              <a:t>viskozita </a:t>
            </a:r>
            <a:r>
              <a:rPr lang="cs-CZ" sz="2800" dirty="0" smtClean="0"/>
              <a:t>je vlastnost tekutin</a:t>
            </a:r>
          </a:p>
          <a:p>
            <a:r>
              <a:rPr lang="cs-CZ" sz="2800" dirty="0" smtClean="0"/>
              <a:t>Projevuje se tím, že sousední vrstvy proudící tekutiny, pohybující se různými rychlostmi působí na sebe třecími silami.</a:t>
            </a:r>
          </a:p>
          <a:p>
            <a:r>
              <a:rPr lang="cs-CZ" sz="2800" dirty="0" smtClean="0"/>
              <a:t>Třecí síla působí na rychlejší vrstvu proti směru jejího pohybu, na pomalejší ve směru jejího pohybu</a:t>
            </a:r>
          </a:p>
          <a:p>
            <a:r>
              <a:rPr lang="cs-CZ" sz="2800" dirty="0" smtClean="0"/>
              <a:t>Tekutiny s malou viskozitou mají lepší tekutost než tekutiny viskózní.</a:t>
            </a:r>
          </a:p>
          <a:p>
            <a:r>
              <a:rPr lang="cs-CZ" sz="2800" dirty="0" smtClean="0"/>
              <a:t>Viskozita závisí na teplotě</a:t>
            </a:r>
          </a:p>
          <a:p>
            <a:r>
              <a:rPr lang="cs-CZ" sz="2800" dirty="0" smtClean="0"/>
              <a:t>S větší teplotou viskozita klesá.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908720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DIVIŠ, Marián. </a:t>
            </a:r>
            <a:r>
              <a:rPr lang="cs-CZ" sz="1600" i="1" dirty="0" smtClean="0"/>
              <a:t>Monitorování vod</a:t>
            </a:r>
            <a:r>
              <a:rPr lang="cs-CZ" sz="1600" dirty="0" smtClean="0"/>
              <a:t> [online]. [cit. 30.10.2012]. Dostupný na WWW: &lt;http://www.</a:t>
            </a:r>
            <a:r>
              <a:rPr lang="cs-CZ" sz="1600" dirty="0" err="1" smtClean="0"/>
              <a:t>sps</a:t>
            </a:r>
            <a:r>
              <a:rPr lang="cs-CZ" sz="1600" dirty="0" smtClean="0"/>
              <a:t>-</a:t>
            </a:r>
            <a:r>
              <a:rPr lang="cs-CZ" sz="1600" dirty="0" err="1" smtClean="0"/>
              <a:t>karvina.cz</a:t>
            </a:r>
            <a:r>
              <a:rPr lang="cs-CZ" sz="1600" dirty="0" smtClean="0"/>
              <a:t>/web/</a:t>
            </a:r>
            <a:r>
              <a:rPr lang="cs-CZ" sz="1600" dirty="0" err="1" smtClean="0"/>
              <a:t>uploady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/chemie/Monitoring_vod.</a:t>
            </a:r>
            <a:r>
              <a:rPr lang="cs-CZ" sz="1600" dirty="0" err="1" smtClean="0"/>
              <a:t>pdf</a:t>
            </a:r>
            <a:r>
              <a:rPr lang="cs-CZ" sz="16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Klipart MS </a:t>
            </a:r>
            <a:r>
              <a:rPr lang="cs-CZ" sz="1500" dirty="0" smtClean="0"/>
              <a:t>PowerPoint: www.office.</a:t>
            </a:r>
            <a:r>
              <a:rPr lang="cs-CZ" sz="1500" smtClean="0"/>
              <a:t>microsoft.com</a:t>
            </a:r>
            <a:endParaRPr lang="cs-CZ" sz="1500" dirty="0" smtClean="0"/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584</TotalTime>
  <Words>605</Words>
  <Application>Microsoft Office PowerPoint</Application>
  <PresentationFormat>Předvádění na obrazovce (4:3)</PresentationFormat>
  <Paragraphs>82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Vlastnosti vod</vt:lpstr>
      <vt:lpstr>Snímek 2</vt:lpstr>
      <vt:lpstr>Vlastnosti vody</vt:lpstr>
      <vt:lpstr>  </vt:lpstr>
      <vt:lpstr>Vlastnosti vod</vt:lpstr>
      <vt:lpstr>  Skupenství vody</vt:lpstr>
      <vt:lpstr>Hustota vody</vt:lpstr>
      <vt:lpstr>Hustota vody</vt:lpstr>
      <vt:lpstr>Rozpustnost</vt:lpstr>
      <vt:lpstr>Rozpustnost</vt:lpstr>
      <vt:lpstr>Vodivost</vt:lpstr>
      <vt:lpstr>Povrchové napětí</vt:lpstr>
      <vt:lpstr>Viskozita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Dum</cp:lastModifiedBy>
  <cp:revision>79</cp:revision>
  <dcterms:created xsi:type="dcterms:W3CDTF">2012-10-01T16:10:06Z</dcterms:created>
  <dcterms:modified xsi:type="dcterms:W3CDTF">2012-10-30T19:09:09Z</dcterms:modified>
</cp:coreProperties>
</file>