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69" r:id="rId4"/>
    <p:sldId id="257" r:id="rId5"/>
    <p:sldId id="259" r:id="rId6"/>
    <p:sldId id="262" r:id="rId7"/>
    <p:sldId id="263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98" d="100"/>
          <a:sy n="98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8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Chemické vlastnosti vod</a:t>
            </a:r>
            <a:endParaRPr lang="cs-CZ" sz="88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Chemické vlastnosti vod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chemické vlastnosti vod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Chemické vlastnosti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Molekula vody je lomená a polární. Důsledkem toho je vznik </a:t>
            </a:r>
            <a:r>
              <a:rPr lang="cs-CZ" sz="2800" i="1" dirty="0" smtClean="0"/>
              <a:t>vodíkových můstků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Proto se vodě nacházejí molekuly vody ve větších shlucích. Voda také podporuje rozpouštění polárních a iontových látek.</a:t>
            </a:r>
          </a:p>
          <a:p>
            <a:r>
              <a:rPr lang="cs-CZ" sz="2800" dirty="0" smtClean="0"/>
              <a:t>Nabaluje se na rozpuštěné částice, což nazýváme </a:t>
            </a:r>
            <a:r>
              <a:rPr lang="cs-CZ" sz="2800" i="1" dirty="0" smtClean="0"/>
              <a:t>hydratace </a:t>
            </a:r>
            <a:r>
              <a:rPr lang="cs-CZ" sz="2800" dirty="0" smtClean="0"/>
              <a:t>(jako speciální případ solvatace)</a:t>
            </a:r>
          </a:p>
          <a:p>
            <a:r>
              <a:rPr lang="cs-CZ" sz="2800" dirty="0" smtClean="0"/>
              <a:t>Proto ionty ve vodném prostředí váží molekuly vody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Picture 3" descr="C:\Documents and Settings\jung\Local Settings\Temporary Internet Files\Content.IE5\OBKX8763\MP900403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764704"/>
            <a:ext cx="2495550" cy="3121025"/>
          </a:xfrm>
          <a:prstGeom prst="rect">
            <a:avLst/>
          </a:prstGeom>
          <a:noFill/>
        </p:spPr>
      </p:pic>
      <p:pic>
        <p:nvPicPr>
          <p:cNvPr id="4" name="Picture 4" descr="C:\Documents and Settings\jung\Local Settings\Temporary Internet Files\Content.IE5\65SDGLK5\MP900182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047301"/>
            <a:ext cx="1728192" cy="1140877"/>
          </a:xfrm>
          <a:prstGeom prst="rect">
            <a:avLst/>
          </a:prstGeom>
          <a:noFill/>
        </p:spPr>
      </p:pic>
      <p:pic>
        <p:nvPicPr>
          <p:cNvPr id="6" name="Picture 5" descr="C:\Documents and Settings\jung\Local Settings\Temporary Internet Files\Content.IE5\OJMLYD0R\MP9001826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852936"/>
            <a:ext cx="2448990" cy="163691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51520" y="1484784"/>
            <a:ext cx="62646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dirty="0" smtClean="0"/>
              <a:t>[H3O+] &gt; [OH-] pak pH &lt; 7 kyselý roztok</a:t>
            </a:r>
          </a:p>
          <a:p>
            <a:r>
              <a:rPr lang="pl-PL" sz="2400" dirty="0" smtClean="0"/>
              <a:t>[H3O+] &lt; [OH-] pak pH &gt; 7 zásaditý roztok</a:t>
            </a:r>
          </a:p>
          <a:p>
            <a:r>
              <a:rPr lang="pt-BR" sz="2400" dirty="0" smtClean="0"/>
              <a:t>[H3O+] = [OH-] pak pH = 7 neutrální roztok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67544" y="4581128"/>
            <a:ext cx="83529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- pH se nazývá vodíkový exponent nebo </a:t>
            </a:r>
            <a:r>
              <a:rPr lang="cs-CZ" sz="2400" dirty="0" err="1" smtClean="0"/>
              <a:t>Söronsenův</a:t>
            </a:r>
            <a:r>
              <a:rPr lang="cs-CZ" sz="2400" dirty="0" smtClean="0"/>
              <a:t> vodíkový exponent.</a:t>
            </a:r>
          </a:p>
          <a:p>
            <a:r>
              <a:rPr lang="cs-CZ" sz="2400" dirty="0" smtClean="0"/>
              <a:t>- pH má zásadní vliv na reakční a biologické procesy ve vodném prostředí. Je proto</a:t>
            </a:r>
          </a:p>
          <a:p>
            <a:r>
              <a:rPr lang="cs-CZ" sz="2400" dirty="0" smtClean="0"/>
              <a:t>jedním ze základních parametrů posuzování kvality vody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Chemické složení vody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Voda není nikdy úplně chemicky čistá. I destilovaná voda obsahuje některé rozpuštěné látky</a:t>
            </a:r>
          </a:p>
          <a:p>
            <a:r>
              <a:rPr lang="cs-CZ" sz="3200" dirty="0" smtClean="0"/>
              <a:t> Ve vodách se mohou vyskytovat rozličné sloučeniny (anorganické i organické), </a:t>
            </a:r>
            <a:r>
              <a:rPr lang="cs-CZ" sz="3200" dirty="0" smtClean="0"/>
              <a:t>prvky (ve </a:t>
            </a:r>
            <a:r>
              <a:rPr lang="cs-CZ" sz="3200" dirty="0" smtClean="0"/>
              <a:t>formě iontů) i plyny</a:t>
            </a:r>
          </a:p>
          <a:p>
            <a:r>
              <a:rPr lang="cs-CZ" sz="3200" dirty="0" smtClean="0"/>
              <a:t>Toto složení je velmi proměnlivé a závisí na zdroji vody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800" b="1" dirty="0" smtClean="0"/>
              <a:t>Chemické složení vody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Podle použití vody pak stanovujeme naše kritéria obsahu jednotlivých látek</a:t>
            </a:r>
          </a:p>
          <a:p>
            <a:endParaRPr lang="cs-CZ" sz="3200" dirty="0" smtClean="0"/>
          </a:p>
          <a:p>
            <a:r>
              <a:rPr lang="cs-CZ" sz="3200" dirty="0" smtClean="0"/>
              <a:t>Vedle látek rozpuštěných se ve vodě nacházejí i látky rozptýlené</a:t>
            </a:r>
          </a:p>
          <a:p>
            <a:endParaRPr lang="cs-CZ" sz="3200" dirty="0" smtClean="0"/>
          </a:p>
          <a:p>
            <a:r>
              <a:rPr lang="cs-CZ" sz="3200" dirty="0" smtClean="0"/>
              <a:t> Vznikají tak koloidní i heterogenní směsi.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260648"/>
            <a:ext cx="8418834" cy="1143000"/>
          </a:xfrm>
        </p:spPr>
        <p:txBody>
          <a:bodyPr/>
          <a:lstStyle/>
          <a:p>
            <a:pPr hangingPunct="0"/>
            <a:r>
              <a:rPr lang="cs-CZ" sz="5400" b="1" dirty="0" smtClean="0"/>
              <a:t>Chemické složení vody</a:t>
            </a:r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72816"/>
            <a:ext cx="8229600" cy="55172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Rozpuštěné látky mají vliv na </a:t>
            </a:r>
            <a:r>
              <a:rPr lang="cs-CZ" sz="3200" b="1" dirty="0" smtClean="0"/>
              <a:t>tvrdost vody</a:t>
            </a:r>
            <a:r>
              <a:rPr lang="cs-CZ" sz="3200" dirty="0" smtClean="0"/>
              <a:t>. Tvrdost vody je způsobena převážně vápenatými a hořečnatými kationty</a:t>
            </a:r>
          </a:p>
          <a:p>
            <a:endParaRPr lang="cs-CZ" sz="3200" dirty="0" smtClean="0"/>
          </a:p>
          <a:p>
            <a:r>
              <a:rPr lang="cs-CZ" sz="3200" dirty="0" smtClean="0"/>
              <a:t> Podílejí se na ní i další kationty s nábojem vyšším než jedna</a:t>
            </a:r>
          </a:p>
          <a:p>
            <a:pPr lvl="0" hangingPunct="0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532440" cy="589166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/>
              <a:t>Chemické složení vody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96752"/>
            <a:ext cx="8229600" cy="5446958"/>
          </a:xfrm>
        </p:spPr>
        <p:txBody>
          <a:bodyPr>
            <a:noAutofit/>
          </a:bodyPr>
          <a:lstStyle/>
          <a:p>
            <a:r>
              <a:rPr lang="cs-CZ" sz="3200" dirty="0" smtClean="0"/>
              <a:t>Tvrdost vody se dělila na </a:t>
            </a:r>
            <a:r>
              <a:rPr lang="cs-CZ" sz="3200" i="1" dirty="0" smtClean="0"/>
              <a:t>uhličitanovou (přechodnou), nepřechodnou a stálou</a:t>
            </a:r>
          </a:p>
          <a:p>
            <a:endParaRPr lang="cs-CZ" sz="3200" dirty="0" smtClean="0"/>
          </a:p>
          <a:p>
            <a:r>
              <a:rPr lang="cs-CZ" sz="3200" dirty="0" smtClean="0"/>
              <a:t> Dnes se tvrdost vody určuje jako součet koncentrací hořčíku a vápníku ve vodách</a:t>
            </a:r>
          </a:p>
          <a:p>
            <a:endParaRPr lang="cs-CZ" sz="3200" dirty="0" smtClean="0"/>
          </a:p>
          <a:p>
            <a:r>
              <a:rPr lang="cs-CZ" sz="3200" dirty="0" smtClean="0"/>
              <a:t>Tvrdost vody není ukazatelem znečištění vody.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</a:t>
            </a:r>
            <a:r>
              <a:rPr lang="cs-CZ" sz="1500" dirty="0" smtClean="0"/>
              <a:t>PowerPoint: www.office.</a:t>
            </a:r>
            <a:r>
              <a:rPr lang="cs-CZ" sz="1500" smtClean="0"/>
              <a:t>microsoft.com</a:t>
            </a:r>
            <a:endParaRPr lang="cs-CZ" sz="1500" dirty="0" smtClean="0"/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602</TotalTime>
  <Words>327</Words>
  <Application>Microsoft Office PowerPoint</Application>
  <PresentationFormat>Předvádění na obrazovce (4:3)</PresentationFormat>
  <Paragraphs>53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Chemické vlastnosti vod</vt:lpstr>
      <vt:lpstr>Chemické vlastnosti vod</vt:lpstr>
      <vt:lpstr>Chemické vlastnosti vody</vt:lpstr>
      <vt:lpstr>  </vt:lpstr>
      <vt:lpstr>Chemické složení vody</vt:lpstr>
      <vt:lpstr> Chemické složení vody</vt:lpstr>
      <vt:lpstr>Chemické složení vody</vt:lpstr>
      <vt:lpstr>Chemické složení vody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Dum</cp:lastModifiedBy>
  <cp:revision>81</cp:revision>
  <dcterms:created xsi:type="dcterms:W3CDTF">2012-10-01T16:10:06Z</dcterms:created>
  <dcterms:modified xsi:type="dcterms:W3CDTF">2012-10-30T17:13:09Z</dcterms:modified>
</cp:coreProperties>
</file>