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69" r:id="rId4"/>
    <p:sldId id="270" r:id="rId5"/>
    <p:sldId id="257" r:id="rId6"/>
    <p:sldId id="259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40" d="100"/>
          <a:sy n="40" d="100"/>
        </p:scale>
        <p:origin x="-108" y="-9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2708920"/>
            <a:ext cx="8640960" cy="1470025"/>
          </a:xfrm>
        </p:spPr>
        <p:txBody>
          <a:bodyPr>
            <a:normAutofit/>
          </a:bodyPr>
          <a:lstStyle/>
          <a:p>
            <a:r>
              <a:rPr lang="cs-CZ" sz="8000" b="0" dirty="0" smtClean="0"/>
              <a:t>Obecné složení vod</a:t>
            </a:r>
            <a:endParaRPr lang="cs-CZ" sz="80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4800" b="1" i="1" dirty="0" smtClean="0"/>
              <a:t>Obecné složení vod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smtClean="0"/>
              <a:t>obecné složení vod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Obecné složení 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Přírodní voda vždy obsahuje rozpuštěné plyny a rozpuštěné a </a:t>
            </a:r>
            <a:r>
              <a:rPr lang="cs-CZ" sz="2800" dirty="0" smtClean="0"/>
              <a:t>nerozpuštěné anorganické </a:t>
            </a:r>
            <a:r>
              <a:rPr lang="cs-CZ" sz="2800" dirty="0" smtClean="0"/>
              <a:t>a organické </a:t>
            </a:r>
            <a:r>
              <a:rPr lang="cs-CZ" sz="2800" dirty="0" smtClean="0"/>
              <a:t>látky</a:t>
            </a:r>
          </a:p>
          <a:p>
            <a:r>
              <a:rPr lang="cs-CZ" sz="2800" dirty="0" smtClean="0"/>
              <a:t>Část </a:t>
            </a:r>
            <a:r>
              <a:rPr lang="cs-CZ" sz="2800" dirty="0" smtClean="0"/>
              <a:t>látek se do vody dostane již při </a:t>
            </a:r>
            <a:r>
              <a:rPr lang="cs-CZ" sz="2800" dirty="0" smtClean="0"/>
              <a:t>jejím zkapalnění ve vzduchu</a:t>
            </a:r>
            <a:r>
              <a:rPr lang="cs-CZ" sz="2800" dirty="0" smtClean="0"/>
              <a:t>, následně při průchodu půdou a </a:t>
            </a:r>
            <a:r>
              <a:rPr lang="cs-CZ" sz="2800" dirty="0" smtClean="0"/>
              <a:t>horninami</a:t>
            </a:r>
          </a:p>
          <a:p>
            <a:r>
              <a:rPr lang="cs-CZ" sz="2800" dirty="0" smtClean="0"/>
              <a:t>Voda </a:t>
            </a:r>
            <a:r>
              <a:rPr lang="cs-CZ" sz="2800" dirty="0" smtClean="0"/>
              <a:t>také získává látky vlivem </a:t>
            </a:r>
            <a:r>
              <a:rPr lang="cs-CZ" sz="2800" dirty="0" smtClean="0"/>
              <a:t>člověka, a </a:t>
            </a:r>
            <a:r>
              <a:rPr lang="cs-CZ" sz="2800" dirty="0" smtClean="0"/>
              <a:t>to z průmyslových a splaškových odpadních vod a ze znečištění vzduchu (mokrá </a:t>
            </a:r>
            <a:r>
              <a:rPr lang="cs-CZ" sz="2800" dirty="0" smtClean="0"/>
              <a:t>depozice = přenos látek z atmosféry, rozpouštění</a:t>
            </a:r>
            <a:r>
              <a:rPr lang="cs-CZ" sz="2800" dirty="0" smtClean="0"/>
              <a:t>).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/>
              <a:t>látky ve vodách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chemické </a:t>
            </a:r>
            <a:r>
              <a:rPr lang="cs-CZ" sz="3200" dirty="0" smtClean="0"/>
              <a:t>hledisko</a:t>
            </a:r>
          </a:p>
          <a:p>
            <a:endParaRPr lang="cs-CZ" sz="3200" dirty="0" smtClean="0"/>
          </a:p>
          <a:p>
            <a:r>
              <a:rPr lang="cs-CZ" sz="3200" dirty="0" smtClean="0"/>
              <a:t>fyzikální </a:t>
            </a:r>
            <a:r>
              <a:rPr lang="cs-CZ" sz="3200" dirty="0" smtClean="0"/>
              <a:t>hledisko</a:t>
            </a:r>
          </a:p>
          <a:p>
            <a:endParaRPr lang="cs-CZ" sz="3200" dirty="0" smtClean="0"/>
          </a:p>
          <a:p>
            <a:r>
              <a:rPr lang="cs-CZ" sz="3200" dirty="0" smtClean="0"/>
              <a:t>podle množství</a:t>
            </a:r>
            <a:endParaRPr lang="cs-CZ" sz="3200" dirty="0"/>
          </a:p>
        </p:txBody>
      </p:sp>
      <p:pic>
        <p:nvPicPr>
          <p:cNvPr id="1027" name="Picture 3" descr="C:\Documents and Settings\jung\Local Settings\Temporary Internet Files\Content.IE5\OJMLYD0R\MP9004026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908720"/>
            <a:ext cx="2258407" cy="2232248"/>
          </a:xfrm>
          <a:prstGeom prst="rect">
            <a:avLst/>
          </a:prstGeom>
          <a:noFill/>
        </p:spPr>
      </p:pic>
      <p:pic>
        <p:nvPicPr>
          <p:cNvPr id="1028" name="Picture 4" descr="C:\Documents and Settings\jung\Local Settings\Temporary Internet Files\Content.IE5\OBKX8763\MM90028279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573016"/>
            <a:ext cx="2103264" cy="21768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7200" b="1" dirty="0" smtClean="0"/>
              <a:t>látky </a:t>
            </a:r>
            <a:r>
              <a:rPr lang="cs-CZ" sz="7200" b="1" dirty="0" smtClean="0"/>
              <a:t>ve vodách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a) chemické hledisko</a:t>
            </a:r>
          </a:p>
          <a:p>
            <a:pPr>
              <a:buNone/>
            </a:pPr>
            <a:r>
              <a:rPr lang="cs-CZ" dirty="0" smtClean="0"/>
              <a:t>   - </a:t>
            </a:r>
            <a:r>
              <a:rPr lang="cs-CZ" dirty="0" smtClean="0"/>
              <a:t>anorganické</a:t>
            </a:r>
          </a:p>
          <a:p>
            <a:pPr>
              <a:buNone/>
            </a:pPr>
            <a:r>
              <a:rPr lang="cs-CZ" dirty="0" smtClean="0"/>
              <a:t>   - </a:t>
            </a:r>
            <a:r>
              <a:rPr lang="cs-CZ" dirty="0" smtClean="0"/>
              <a:t>organické</a:t>
            </a:r>
          </a:p>
          <a:p>
            <a:r>
              <a:rPr lang="cs-CZ" b="1" dirty="0" smtClean="0"/>
              <a:t>b) fyzikální hledisko</a:t>
            </a:r>
          </a:p>
          <a:p>
            <a:r>
              <a:rPr lang="cs-CZ" dirty="0" smtClean="0"/>
              <a:t>- rozpuštěné </a:t>
            </a:r>
            <a:r>
              <a:rPr lang="cs-CZ" dirty="0" smtClean="0"/>
              <a:t>  iontové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     neiontové</a:t>
            </a:r>
            <a:endParaRPr lang="cs-CZ" dirty="0" smtClean="0"/>
          </a:p>
          <a:p>
            <a:r>
              <a:rPr lang="cs-CZ" dirty="0" smtClean="0"/>
              <a:t>- nerozpuštěné </a:t>
            </a:r>
            <a:r>
              <a:rPr lang="cs-CZ" dirty="0" smtClean="0"/>
              <a:t>   </a:t>
            </a:r>
            <a:r>
              <a:rPr lang="cs-CZ" dirty="0" err="1" smtClean="0"/>
              <a:t>neusaditelné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err="1" smtClean="0"/>
              <a:t>usaditelné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vzplývavé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700808"/>
            <a:ext cx="8280722" cy="4752528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Iontově rozpuštěné látky</a:t>
            </a:r>
          </a:p>
          <a:p>
            <a:r>
              <a:rPr lang="cs-CZ" sz="3200" dirty="0" smtClean="0"/>
              <a:t>kationy: vápník, hořčík, sodík, draslík</a:t>
            </a:r>
          </a:p>
          <a:p>
            <a:r>
              <a:rPr lang="cs-CZ" sz="3200" dirty="0" smtClean="0"/>
              <a:t>aniony: </a:t>
            </a:r>
            <a:r>
              <a:rPr lang="cs-CZ" sz="3200" dirty="0" err="1" smtClean="0"/>
              <a:t>hydrogenuhličitanů</a:t>
            </a:r>
            <a:r>
              <a:rPr lang="cs-CZ" sz="3200" dirty="0" smtClean="0"/>
              <a:t>, sírany, chloridy, </a:t>
            </a:r>
            <a:r>
              <a:rPr lang="cs-CZ" sz="3200" dirty="0" smtClean="0"/>
              <a:t>dusičnany</a:t>
            </a:r>
          </a:p>
          <a:p>
            <a:r>
              <a:rPr lang="cs-CZ" sz="3200" dirty="0" smtClean="0"/>
              <a:t>Obě kategorie se řadí mezi </a:t>
            </a:r>
            <a:r>
              <a:rPr lang="cs-CZ" sz="3200" i="1" dirty="0" smtClean="0"/>
              <a:t>základní složení přírodních a užitkových vod.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20688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sz="3200" i="1" dirty="0" smtClean="0"/>
              <a:t>Neiontově </a:t>
            </a:r>
            <a:r>
              <a:rPr lang="cs-CZ" sz="3200" i="1" dirty="0" smtClean="0"/>
              <a:t>rozpuštěné látky</a:t>
            </a:r>
          </a:p>
          <a:p>
            <a:pPr>
              <a:buNone/>
            </a:pPr>
            <a:r>
              <a:rPr lang="cs-CZ" sz="3200" dirty="0" smtClean="0"/>
              <a:t>  - sloučeniny </a:t>
            </a:r>
            <a:r>
              <a:rPr lang="cs-CZ" sz="3200" dirty="0" smtClean="0"/>
              <a:t>křemíku, u minerálních vod sloučeniny boru</a:t>
            </a:r>
          </a:p>
          <a:p>
            <a:pPr>
              <a:buNone/>
            </a:pPr>
            <a:r>
              <a:rPr lang="cs-CZ" sz="3200" dirty="0" smtClean="0"/>
              <a:t>  - rozpuštěné </a:t>
            </a:r>
            <a:r>
              <a:rPr lang="cs-CZ" sz="3200" dirty="0" smtClean="0"/>
              <a:t>plyny (kyslík, oxid uhličitý)</a:t>
            </a:r>
          </a:p>
          <a:p>
            <a:r>
              <a:rPr lang="cs-CZ" sz="3200" i="1" dirty="0" smtClean="0"/>
              <a:t>Organické látky</a:t>
            </a:r>
          </a:p>
          <a:p>
            <a:pPr>
              <a:buNone/>
            </a:pPr>
            <a:r>
              <a:rPr lang="cs-CZ" sz="3200" dirty="0" smtClean="0"/>
              <a:t>  - Jsou </a:t>
            </a:r>
            <a:r>
              <a:rPr lang="cs-CZ" sz="3200" dirty="0" smtClean="0"/>
              <a:t>to látky iontově i neiontově rozpuštěné. V přírodních vodách se vyskytují </a:t>
            </a:r>
            <a:r>
              <a:rPr lang="cs-CZ" sz="3200" dirty="0" smtClean="0"/>
              <a:t>jen málo</a:t>
            </a:r>
            <a:r>
              <a:rPr lang="cs-CZ" sz="3200" dirty="0" smtClean="0"/>
              <a:t>.</a:t>
            </a:r>
          </a:p>
          <a:p>
            <a:r>
              <a:rPr lang="cs-CZ" sz="3200" i="1" dirty="0" smtClean="0"/>
              <a:t>Ostatní látky se vyskytují jen v malém množství.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5166" y="260648"/>
            <a:ext cx="8418834" cy="1143000"/>
          </a:xfrm>
        </p:spPr>
        <p:txBody>
          <a:bodyPr/>
          <a:lstStyle/>
          <a:p>
            <a:pPr hangingPunct="0"/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772816"/>
            <a:ext cx="8229600" cy="551723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c) podle množství</a:t>
            </a:r>
          </a:p>
          <a:p>
            <a:pPr>
              <a:buNone/>
            </a:pPr>
            <a:r>
              <a:rPr lang="cs-CZ" sz="3200" dirty="0" smtClean="0"/>
              <a:t> - </a:t>
            </a:r>
            <a:r>
              <a:rPr lang="cs-CZ" sz="3200" dirty="0" err="1" smtClean="0"/>
              <a:t>makrokomponenty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          hlavní </a:t>
            </a:r>
            <a:r>
              <a:rPr lang="cs-CZ" sz="3200" dirty="0" smtClean="0"/>
              <a:t>součásti (nad 10 mg/l)</a:t>
            </a:r>
          </a:p>
          <a:p>
            <a:pPr>
              <a:buNone/>
            </a:pPr>
            <a:r>
              <a:rPr lang="cs-CZ" sz="3200" dirty="0" smtClean="0"/>
              <a:t>            vedlejší </a:t>
            </a:r>
            <a:r>
              <a:rPr lang="cs-CZ" sz="3200" dirty="0" smtClean="0"/>
              <a:t>součásti (1 – 10 mg/l)</a:t>
            </a:r>
          </a:p>
          <a:p>
            <a:pPr>
              <a:buNone/>
            </a:pPr>
            <a:r>
              <a:rPr lang="pl-PL" sz="3200" dirty="0" smtClean="0"/>
              <a:t> - </a:t>
            </a:r>
            <a:r>
              <a:rPr lang="pl-PL" sz="3200" dirty="0" smtClean="0"/>
              <a:t>mikrokomponenty (pod 1 mg/l); tato hranice je však nejednotná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908720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618</TotalTime>
  <Words>250</Words>
  <Application>Microsoft Office PowerPoint</Application>
  <PresentationFormat>Předvádění na obrazovce (4:3)</PresentationFormat>
  <Paragraphs>55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Obecné složení vod</vt:lpstr>
      <vt:lpstr>Obecné složení vod</vt:lpstr>
      <vt:lpstr>Obecné složení vod</vt:lpstr>
      <vt:lpstr>látky ve vodách</vt:lpstr>
      <vt:lpstr>látky ve vodách</vt:lpstr>
      <vt:lpstr>Snímek 6</vt:lpstr>
      <vt:lpstr>Snímek 7</vt:lpstr>
      <vt:lpstr>Snímek 8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83</cp:revision>
  <dcterms:created xsi:type="dcterms:W3CDTF">2012-10-01T16:10:06Z</dcterms:created>
  <dcterms:modified xsi:type="dcterms:W3CDTF">2012-10-30T13:43:56Z</dcterms:modified>
</cp:coreProperties>
</file>