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45" d="100"/>
          <a:sy n="45" d="100"/>
        </p:scale>
        <p:origin x="-102" y="-13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2708920"/>
            <a:ext cx="8640960" cy="1470025"/>
          </a:xfrm>
        </p:spPr>
        <p:txBody>
          <a:bodyPr>
            <a:normAutofit/>
          </a:bodyPr>
          <a:lstStyle/>
          <a:p>
            <a:r>
              <a:rPr lang="cs-CZ" sz="8000" dirty="0" smtClean="0"/>
              <a:t> rozbor vod obecně</a:t>
            </a:r>
            <a:endParaRPr lang="cs-CZ" sz="80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4800" b="1" i="1" dirty="0" smtClean="0"/>
              <a:t>Obecné složení vod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smtClean="0"/>
              <a:t>r</a:t>
            </a:r>
            <a:r>
              <a:rPr lang="cs-CZ" dirty="0" smtClean="0"/>
              <a:t>ozbory </a:t>
            </a:r>
            <a:r>
              <a:rPr lang="cs-CZ" dirty="0" smtClean="0"/>
              <a:t>vod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 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6792" y="1516348"/>
            <a:ext cx="8597208" cy="466423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ung\AppData\Local\Microsoft\Windows\Temporary Internet Files\Content.IE5\3NQXTR9N\MP900400015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5255" y="2348880"/>
            <a:ext cx="4146663" cy="2763317"/>
          </a:xfrm>
          <a:prstGeom prst="rect">
            <a:avLst/>
          </a:prstGeom>
          <a:noFill/>
        </p:spPr>
      </p:pic>
      <p:pic>
        <p:nvPicPr>
          <p:cNvPr id="1027" name="Picture 3" descr="C:\Users\jung\AppData\Local\Microsoft\Windows\Temporary Internet Files\Content.IE5\78ODY7TJ\MP9003905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916832"/>
            <a:ext cx="2772867" cy="2772867"/>
          </a:xfrm>
          <a:prstGeom prst="rect">
            <a:avLst/>
          </a:prstGeom>
          <a:noFill/>
        </p:spPr>
      </p:pic>
      <p:pic>
        <p:nvPicPr>
          <p:cNvPr id="1028" name="Picture 4" descr="C:\Users\jung\AppData\Local\Microsoft\Windows\Temporary Internet Files\Content.IE5\GLQ7KOB9\MC9002383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0" y="4408488"/>
            <a:ext cx="1827213" cy="1560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R</a:t>
            </a:r>
            <a:r>
              <a:rPr lang="cs-CZ" b="1" dirty="0" smtClean="0"/>
              <a:t>ozbory </a:t>
            </a:r>
            <a:r>
              <a:rPr lang="cs-CZ" b="1" dirty="0" smtClean="0"/>
              <a:t>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Slouží ke kontrole kvality vod, určuje možnost použití a způsob úpravy </a:t>
            </a:r>
            <a:r>
              <a:rPr lang="cs-CZ" sz="3200" dirty="0" smtClean="0"/>
              <a:t>vody</a:t>
            </a:r>
          </a:p>
          <a:p>
            <a:r>
              <a:rPr lang="cs-CZ" sz="3200" dirty="0" smtClean="0"/>
              <a:t>Na </a:t>
            </a:r>
            <a:r>
              <a:rPr lang="cs-CZ" sz="3200" dirty="0" smtClean="0"/>
              <a:t>kvalitě analýzy se podílejí </a:t>
            </a:r>
            <a:r>
              <a:rPr lang="cs-CZ" sz="3200" i="1" dirty="0" smtClean="0"/>
              <a:t>3 kroky:</a:t>
            </a:r>
          </a:p>
          <a:p>
            <a:pPr lvl="1"/>
            <a:r>
              <a:rPr lang="cs-CZ" sz="3000" dirty="0" smtClean="0"/>
              <a:t>1. odběr vzorků, konzervace, transport a úprava vzorku</a:t>
            </a:r>
          </a:p>
          <a:p>
            <a:pPr lvl="1"/>
            <a:r>
              <a:rPr lang="cs-CZ" sz="3000" dirty="0" smtClean="0"/>
              <a:t>2. rozbor vzorku včetně jakosti analýzy</a:t>
            </a:r>
          </a:p>
          <a:p>
            <a:pPr lvl="1"/>
            <a:r>
              <a:rPr lang="cs-CZ" sz="3000" dirty="0" smtClean="0"/>
              <a:t>3. zpracování výsledků a interpretace </a:t>
            </a:r>
            <a:r>
              <a:rPr lang="cs-CZ" sz="3000" dirty="0" smtClean="0"/>
              <a:t>dat</a:t>
            </a:r>
            <a:endParaRPr lang="cs-CZ" sz="30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Každý z těchto kroků je stejně důležitý a nenahraditelný. Pokud se odebere vzorek</a:t>
            </a:r>
          </a:p>
          <a:p>
            <a:r>
              <a:rPr lang="cs-CZ" sz="3200" dirty="0" smtClean="0"/>
              <a:t>špatně nepomůže sebelepší analýza!</a:t>
            </a:r>
            <a:endParaRPr lang="cs-CZ" sz="3200" dirty="0"/>
          </a:p>
        </p:txBody>
      </p:sp>
      <p:pic>
        <p:nvPicPr>
          <p:cNvPr id="2050" name="Picture 2" descr="C:\Users\jung\AppData\Local\Microsoft\Windows\Temporary Internet Files\Content.IE5\3NQXTR9N\MM90029709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149080"/>
            <a:ext cx="1660128" cy="1884470"/>
          </a:xfrm>
          <a:prstGeom prst="rect">
            <a:avLst/>
          </a:prstGeom>
          <a:noFill/>
        </p:spPr>
      </p:pic>
      <p:pic>
        <p:nvPicPr>
          <p:cNvPr id="2051" name="Picture 3" descr="C:\Users\jung\AppData\Local\Microsoft\Windows\Temporary Internet Files\Content.IE5\6ZE99JUG\MP9004026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933056"/>
            <a:ext cx="2195736" cy="21703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pl-PL" sz="7200" b="1" dirty="0" smtClean="0"/>
              <a:t>Obecné rozdělení rozborů podle rozsahu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424847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úplné</a:t>
            </a:r>
          </a:p>
          <a:p>
            <a:endParaRPr lang="cs-CZ" sz="3600" dirty="0" smtClean="0"/>
          </a:p>
          <a:p>
            <a:r>
              <a:rPr lang="cs-CZ" sz="3600" dirty="0" smtClean="0"/>
              <a:t> zkrácené</a:t>
            </a:r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smtClean="0"/>
              <a:t>účelové</a:t>
            </a:r>
            <a:endParaRPr lang="cs-CZ" sz="3600" dirty="0"/>
          </a:p>
        </p:txBody>
      </p:sp>
      <p:pic>
        <p:nvPicPr>
          <p:cNvPr id="4098" name="Picture 2" descr="C:\Users\jung\AppData\Local\Microsoft\Windows\Temporary Internet Files\Content.IE5\78ODY7TJ\MP9003901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9550" y="2692451"/>
            <a:ext cx="4224858" cy="3014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Rozbory vod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700808"/>
            <a:ext cx="8280722" cy="51571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Četnost rozboru určuje použitelnost </a:t>
            </a:r>
            <a:r>
              <a:rPr lang="cs-CZ" sz="3200" dirty="0" smtClean="0"/>
              <a:t>výsledků</a:t>
            </a:r>
          </a:p>
          <a:p>
            <a:endParaRPr lang="cs-CZ" sz="3200" dirty="0" smtClean="0"/>
          </a:p>
          <a:p>
            <a:r>
              <a:rPr lang="cs-CZ" sz="3200" dirty="0" smtClean="0"/>
              <a:t>Jednorázově </a:t>
            </a:r>
            <a:r>
              <a:rPr lang="cs-CZ" sz="3200" dirty="0" smtClean="0"/>
              <a:t>se zjistí pouze </a:t>
            </a:r>
            <a:r>
              <a:rPr lang="cs-CZ" sz="3200" dirty="0" smtClean="0"/>
              <a:t>okamžitý stav </a:t>
            </a:r>
            <a:r>
              <a:rPr lang="cs-CZ" sz="3200" dirty="0" smtClean="0"/>
              <a:t>vody, opakováním analýz v čase a podmínkách se zjišťují dlouhodobé trendy v </a:t>
            </a:r>
            <a:r>
              <a:rPr lang="cs-CZ" sz="3200" dirty="0" smtClean="0"/>
              <a:t>jakosti sledované vody</a:t>
            </a:r>
          </a:p>
        </p:txBody>
      </p:sp>
      <p:pic>
        <p:nvPicPr>
          <p:cNvPr id="3074" name="Picture 2" descr="C:\Users\jung\AppData\Local\Microsoft\Windows\Temporary Internet Files\Content.IE5\3NQXTR9N\MP9002876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48680"/>
            <a:ext cx="1390660" cy="19489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Analýza vod je nákladnou záležitostí, a proto je nezbytné provádět pouze takové rozbory, které jsou účelné</a:t>
            </a:r>
            <a:r>
              <a:rPr lang="cs-CZ" sz="3200" dirty="0" smtClean="0"/>
              <a:t>!</a:t>
            </a:r>
          </a:p>
          <a:p>
            <a:endParaRPr lang="cs-CZ" sz="3200" dirty="0" smtClean="0"/>
          </a:p>
          <a:p>
            <a:r>
              <a:rPr lang="cs-CZ" sz="3200" dirty="0" smtClean="0"/>
              <a:t>Dlouhodobé pozorování jakostních ukazatelů vod se nazývá </a:t>
            </a:r>
            <a:r>
              <a:rPr lang="cs-CZ" sz="3200" i="1" dirty="0" smtClean="0"/>
              <a:t>monitoring </a:t>
            </a:r>
            <a:r>
              <a:rPr lang="cs-CZ" sz="3200" dirty="0" smtClean="0"/>
              <a:t>a zadavatelem </a:t>
            </a:r>
            <a:r>
              <a:rPr lang="pl-PL" sz="3200" dirty="0" smtClean="0"/>
              <a:t>takového projektu je většinou stát.</a:t>
            </a:r>
            <a:endParaRPr lang="cs-CZ" sz="3200" dirty="0" smtClean="0"/>
          </a:p>
          <a:p>
            <a:endParaRPr lang="cs-CZ" dirty="0"/>
          </a:p>
        </p:txBody>
      </p:sp>
      <p:pic>
        <p:nvPicPr>
          <p:cNvPr id="5122" name="Picture 2" descr="C:\Users\jung\AppData\Local\Microsoft\Windows\Temporary Internet Files\Content.IE5\GLQ7KOB9\MP900289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3632" y="0"/>
            <a:ext cx="1220368" cy="18401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908720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633</TotalTime>
  <Words>192</Words>
  <Application>Microsoft Office PowerPoint</Application>
  <PresentationFormat>Předvádění na obrazovce (4:3)</PresentationFormat>
  <Paragraphs>40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rozbor vod obecně</vt:lpstr>
      <vt:lpstr>Obecné složení vod</vt:lpstr>
      <vt:lpstr>Rozbor vod</vt:lpstr>
      <vt:lpstr>Rozbory vod</vt:lpstr>
      <vt:lpstr>Snímek 5</vt:lpstr>
      <vt:lpstr>Obecné rozdělení rozborů podle rozsahu</vt:lpstr>
      <vt:lpstr>Rozbory vod</vt:lpstr>
      <vt:lpstr>Snímek 8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86</cp:revision>
  <dcterms:created xsi:type="dcterms:W3CDTF">2012-10-01T16:10:06Z</dcterms:created>
  <dcterms:modified xsi:type="dcterms:W3CDTF">2012-10-30T15:00:14Z</dcterms:modified>
</cp:coreProperties>
</file>