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notesMasterIdLst>
    <p:notesMasterId r:id="rId16"/>
  </p:notesMasterIdLst>
  <p:sldIdLst>
    <p:sldId id="256" r:id="rId2"/>
    <p:sldId id="265" r:id="rId3"/>
    <p:sldId id="271" r:id="rId4"/>
    <p:sldId id="269" r:id="rId5"/>
    <p:sldId id="270" r:id="rId6"/>
    <p:sldId id="257" r:id="rId7"/>
    <p:sldId id="259" r:id="rId8"/>
    <p:sldId id="272" r:id="rId9"/>
    <p:sldId id="273" r:id="rId10"/>
    <p:sldId id="274" r:id="rId11"/>
    <p:sldId id="275" r:id="rId12"/>
    <p:sldId id="276" r:id="rId13"/>
    <p:sldId id="277" r:id="rId14"/>
    <p:sldId id="258" r:id="rId1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9736" autoAdjust="0"/>
  </p:normalViewPr>
  <p:slideViewPr>
    <p:cSldViewPr>
      <p:cViewPr varScale="1">
        <p:scale>
          <a:sx n="45" d="100"/>
          <a:sy n="45" d="100"/>
        </p:scale>
        <p:origin x="-102" y="-13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69E2FB-CACF-40BD-8B39-25879FC16C97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0C49AA-26D9-4C9B-94DA-58593F6909A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C49AA-26D9-4C9B-94DA-58593F6909AE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C49AA-26D9-4C9B-94DA-58593F6909AE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C49AA-26D9-4C9B-94DA-58593F6909AE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C49AA-26D9-4C9B-94DA-58593F6909AE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C49AA-26D9-4C9B-94DA-58593F6909AE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C49AA-26D9-4C9B-94DA-58593F6909AE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1200" dirty="0" err="1" smtClean="0"/>
              <a:t>Tenzidy</a:t>
            </a:r>
            <a:r>
              <a:rPr lang="cs-CZ" sz="1200" dirty="0" smtClean="0"/>
              <a:t> – výskyt v saponátech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C49AA-26D9-4C9B-94DA-58593F6909AE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C49AA-26D9-4C9B-94DA-58593F6909AE}" type="slidenum">
              <a:rPr lang="cs-CZ" smtClean="0"/>
              <a:pPr/>
              <a:t>14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263C2-E8EB-404D-A935-AB384DC240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D58E8-6497-4727-9B08-1D13BD0A96E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CD904-55B8-4FD0-AC62-781C31E81A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D262F-D909-4C32-B75B-AE5FE5F233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DF22F-5D88-4C3E-8518-C1EEDDDB709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DFB57-108E-4BB2-B6A6-77C39974E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D50C6-52E0-4F69-91FB-1851AD9AD3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6E0CA-77CA-4340-95FB-0B1EB0CBCB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C2738D-AAEB-4C92-A7E2-5E396A23F9C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571C0-FC8F-49FD-99C8-D45FEC7ED61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B49029-D6F9-46D4-834F-1C0C4B50D3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D0C2B2F-95A1-4BF1-AD24-7C6EEB5BDBB8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03040" y="2708920"/>
            <a:ext cx="8640960" cy="1470025"/>
          </a:xfrm>
        </p:spPr>
        <p:txBody>
          <a:bodyPr>
            <a:normAutofit fontScale="90000"/>
          </a:bodyPr>
          <a:lstStyle/>
          <a:p>
            <a:r>
              <a:rPr lang="cs-CZ" sz="8000" dirty="0" smtClean="0"/>
              <a:t> rozbor vod</a:t>
            </a:r>
            <a:br>
              <a:rPr lang="cs-CZ" sz="8000" dirty="0" smtClean="0"/>
            </a:br>
            <a:r>
              <a:rPr lang="cs-CZ" sz="7200" b="0" dirty="0" smtClean="0"/>
              <a:t>odběr </a:t>
            </a:r>
            <a:r>
              <a:rPr lang="cs-CZ" sz="7200" b="0" dirty="0" smtClean="0"/>
              <a:t>vzorků</a:t>
            </a:r>
            <a:endParaRPr lang="cs-CZ" sz="8000" b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hangingPunct="0"/>
            <a:r>
              <a:rPr lang="cs-CZ" sz="4800" b="1" i="1" dirty="0" smtClean="0"/>
              <a:t>Obecné složení vod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5400" dirty="0" smtClean="0"/>
              <a:t>Anotace:</a:t>
            </a:r>
          </a:p>
          <a:p>
            <a:r>
              <a:rPr lang="cs-CZ" dirty="0" smtClean="0"/>
              <a:t>Prezentace slouží k přehledu tématu </a:t>
            </a:r>
            <a:r>
              <a:rPr lang="cs-CZ" dirty="0" smtClean="0"/>
              <a:t>r</a:t>
            </a:r>
            <a:r>
              <a:rPr lang="cs-CZ" dirty="0" smtClean="0"/>
              <a:t>ozbory vod – odběr vzorků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Je určena pro výuku ekologie a monitorování životního prostředí v 1. a 2. ročníku střední školy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Rozbor vod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6792" y="1516348"/>
            <a:ext cx="8597208" cy="4664236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026" name="Picture 2" descr="C:\Users\jung\AppData\Local\Microsoft\Windows\Temporary Internet Files\Content.IE5\3NQXTR9N\MP900400015[2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45255" y="2348880"/>
            <a:ext cx="4146663" cy="2763317"/>
          </a:xfrm>
          <a:prstGeom prst="rect">
            <a:avLst/>
          </a:prstGeom>
          <a:noFill/>
        </p:spPr>
      </p:pic>
      <p:pic>
        <p:nvPicPr>
          <p:cNvPr id="1027" name="Picture 3" descr="C:\Users\jung\AppData\Local\Microsoft\Windows\Temporary Internet Files\Content.IE5\78ODY7TJ\MP900390519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1916832"/>
            <a:ext cx="2772867" cy="2772867"/>
          </a:xfrm>
          <a:prstGeom prst="rect">
            <a:avLst/>
          </a:prstGeom>
          <a:noFill/>
        </p:spPr>
      </p:pic>
      <p:pic>
        <p:nvPicPr>
          <p:cNvPr id="1028" name="Picture 4" descr="C:\Users\jung\AppData\Local\Microsoft\Windows\Temporary Internet Files\Content.IE5\GLQ7KOB9\MC900238385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18000" y="4408488"/>
            <a:ext cx="1827213" cy="15605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676456" cy="1368152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Základní obecná pravidla odběru vzorků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869160"/>
          </a:xfrm>
        </p:spPr>
        <p:txBody>
          <a:bodyPr>
            <a:normAutofit lnSpcReduction="10000"/>
          </a:bodyPr>
          <a:lstStyle/>
          <a:p>
            <a:r>
              <a:rPr lang="cs-CZ" sz="3200" dirty="0" smtClean="0"/>
              <a:t>odběr </a:t>
            </a:r>
            <a:r>
              <a:rPr lang="cs-CZ" sz="3200" dirty="0" smtClean="0"/>
              <a:t>vzorků závisí na místě odběru a musí být </a:t>
            </a:r>
            <a:r>
              <a:rPr lang="cs-CZ" sz="3200" i="1" dirty="0" smtClean="0"/>
              <a:t>reprezentativní, tj. musí </a:t>
            </a:r>
            <a:r>
              <a:rPr lang="cs-CZ" sz="3200" i="1" dirty="0" smtClean="0"/>
              <a:t>reprezentovat </a:t>
            </a:r>
            <a:r>
              <a:rPr lang="cs-CZ" sz="3200" dirty="0" smtClean="0"/>
              <a:t>jakost </a:t>
            </a:r>
            <a:r>
              <a:rPr lang="cs-CZ" sz="3200" dirty="0" smtClean="0"/>
              <a:t>vody v místě </a:t>
            </a:r>
            <a:r>
              <a:rPr lang="cs-CZ" sz="3200" dirty="0" smtClean="0"/>
              <a:t>odběru</a:t>
            </a:r>
          </a:p>
          <a:p>
            <a:endParaRPr lang="cs-CZ" sz="3200" dirty="0" smtClean="0"/>
          </a:p>
          <a:p>
            <a:r>
              <a:rPr lang="cs-CZ" sz="3200" dirty="0" smtClean="0"/>
              <a:t> </a:t>
            </a:r>
            <a:r>
              <a:rPr lang="cs-CZ" sz="3200" dirty="0" smtClean="0"/>
              <a:t>vzorky se odebírají do speciálních nádob = </a:t>
            </a:r>
            <a:r>
              <a:rPr lang="cs-CZ" sz="3200" i="1" dirty="0" smtClean="0"/>
              <a:t>vzorkovnic</a:t>
            </a:r>
          </a:p>
          <a:p>
            <a:endParaRPr lang="cs-CZ" sz="3200" i="1" dirty="0" smtClean="0"/>
          </a:p>
          <a:p>
            <a:r>
              <a:rPr lang="cs-CZ" sz="3200" dirty="0" smtClean="0"/>
              <a:t> při </a:t>
            </a:r>
            <a:r>
              <a:rPr lang="cs-CZ" sz="3200" dirty="0" smtClean="0"/>
              <a:t>odběru musí být brán zřetel na účel </a:t>
            </a:r>
            <a:r>
              <a:rPr lang="cs-CZ" sz="3200" dirty="0" smtClean="0"/>
              <a:t>analýzy</a:t>
            </a:r>
            <a:endParaRPr lang="cs-CZ" sz="3200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343872"/>
          </a:xfrm>
        </p:spPr>
        <p:txBody>
          <a:bodyPr>
            <a:normAutofit/>
          </a:bodyPr>
          <a:lstStyle/>
          <a:p>
            <a:r>
              <a:rPr lang="cs-CZ" sz="3200" dirty="0" smtClean="0"/>
              <a:t>je třeba použít vhodnou vzorkovnici, některé ze vzorkovnic obsahují již přímo </a:t>
            </a:r>
            <a:r>
              <a:rPr lang="cs-CZ" sz="3200" dirty="0" smtClean="0"/>
              <a:t>konzervační látky</a:t>
            </a:r>
            <a:endParaRPr lang="cs-CZ" sz="3200" dirty="0" smtClean="0"/>
          </a:p>
          <a:p>
            <a:r>
              <a:rPr lang="cs-CZ" sz="3200" dirty="0" smtClean="0"/>
              <a:t>každá </a:t>
            </a:r>
            <a:r>
              <a:rPr lang="cs-CZ" sz="3200" dirty="0" smtClean="0"/>
              <a:t>vzorkovnice musí být pečlivě </a:t>
            </a:r>
            <a:r>
              <a:rPr lang="cs-CZ" sz="3200" i="1" dirty="0" smtClean="0"/>
              <a:t>označená, aby nemohlo dojít k záměně</a:t>
            </a:r>
          </a:p>
          <a:p>
            <a:r>
              <a:rPr lang="cs-CZ" sz="3200" dirty="0" smtClean="0"/>
              <a:t>manipulace </a:t>
            </a:r>
            <a:r>
              <a:rPr lang="cs-CZ" sz="3200" dirty="0" smtClean="0"/>
              <a:t>se vzorky musí být co </a:t>
            </a:r>
            <a:r>
              <a:rPr lang="cs-CZ" sz="3200" i="1" dirty="0" smtClean="0"/>
              <a:t>nejjednodušší a přehledná</a:t>
            </a:r>
          </a:p>
          <a:p>
            <a:r>
              <a:rPr lang="cs-CZ" sz="3200" dirty="0" smtClean="0"/>
              <a:t>množství </a:t>
            </a:r>
            <a:r>
              <a:rPr lang="cs-CZ" sz="3200" dirty="0" smtClean="0"/>
              <a:t>vzorku je dáno požadovanou analýzou</a:t>
            </a:r>
            <a:endParaRPr lang="cs-CZ" sz="3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908720"/>
            <a:ext cx="8229600" cy="1143000"/>
          </a:xfrm>
        </p:spPr>
        <p:txBody>
          <a:bodyPr>
            <a:normAutofit/>
          </a:bodyPr>
          <a:lstStyle/>
          <a:p>
            <a:r>
              <a:rPr lang="cs-CZ" sz="7200" i="1" dirty="0" smtClean="0"/>
              <a:t>Místo odběru</a:t>
            </a:r>
            <a:endParaRPr lang="cs-CZ" sz="72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395536" y="2276872"/>
            <a:ext cx="8229600" cy="4248472"/>
          </a:xfrm>
        </p:spPr>
        <p:txBody>
          <a:bodyPr>
            <a:normAutofit/>
          </a:bodyPr>
          <a:lstStyle/>
          <a:p>
            <a:r>
              <a:rPr lang="cs-CZ" sz="3600" dirty="0" smtClean="0"/>
              <a:t>vyznačuje lokalitu odběru (název obce, úpravny vody, …) a podrobnější určení </a:t>
            </a:r>
            <a:r>
              <a:rPr lang="cs-CZ" sz="3600" dirty="0" smtClean="0"/>
              <a:t>odběrného místa </a:t>
            </a:r>
            <a:r>
              <a:rPr lang="cs-CZ" sz="3600" dirty="0" smtClean="0"/>
              <a:t>(přítok, odtok, pravý břeh, …)</a:t>
            </a:r>
          </a:p>
          <a:p>
            <a:r>
              <a:rPr lang="cs-CZ" sz="3600" dirty="0" smtClean="0"/>
              <a:t>musí </a:t>
            </a:r>
            <a:r>
              <a:rPr lang="cs-CZ" sz="3600" dirty="0" smtClean="0"/>
              <a:t>zahrnou i bod odběru (střed studny, hloubka, …)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611560" y="404664"/>
            <a:ext cx="8229600" cy="1143000"/>
          </a:xfrm>
        </p:spPr>
        <p:txBody>
          <a:bodyPr>
            <a:normAutofit/>
          </a:bodyPr>
          <a:lstStyle/>
          <a:p>
            <a:r>
              <a:rPr lang="cs-CZ" sz="5400" i="1" dirty="0" smtClean="0"/>
              <a:t>Druh odběru</a:t>
            </a:r>
            <a:endParaRPr lang="cs-CZ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539552" y="2060848"/>
            <a:ext cx="8280722" cy="4797152"/>
          </a:xfrm>
        </p:spPr>
        <p:txBody>
          <a:bodyPr>
            <a:normAutofit/>
          </a:bodyPr>
          <a:lstStyle/>
          <a:p>
            <a:r>
              <a:rPr lang="cs-CZ" sz="3200" dirty="0" smtClean="0"/>
              <a:t>- </a:t>
            </a:r>
            <a:r>
              <a:rPr lang="cs-CZ" sz="3200" b="1" dirty="0" smtClean="0"/>
              <a:t>jednorázové odběry: </a:t>
            </a:r>
            <a:r>
              <a:rPr lang="cs-CZ" sz="3200" dirty="0" smtClean="0"/>
              <a:t>odebere se pouze jednou, analyzuje se pouze jednou, analýza má </a:t>
            </a:r>
            <a:r>
              <a:rPr lang="cs-CZ" sz="3200" dirty="0" smtClean="0"/>
              <a:t>jen informativní charakter</a:t>
            </a:r>
          </a:p>
          <a:p>
            <a:endParaRPr lang="cs-CZ" sz="3200" dirty="0" smtClean="0"/>
          </a:p>
          <a:p>
            <a:r>
              <a:rPr lang="cs-CZ" sz="3200" dirty="0" smtClean="0"/>
              <a:t>- </a:t>
            </a:r>
            <a:r>
              <a:rPr lang="cs-CZ" sz="3200" b="1" dirty="0" smtClean="0"/>
              <a:t>řadové odběry: </a:t>
            </a:r>
            <a:r>
              <a:rPr lang="cs-CZ" sz="3200" dirty="0" smtClean="0"/>
              <a:t>odebírá se několik vzorků v různé časové a prostorové návaznosti</a:t>
            </a:r>
            <a:endParaRPr lang="cs-CZ" sz="32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31640" y="260648"/>
            <a:ext cx="8229600" cy="1143000"/>
          </a:xfrm>
        </p:spPr>
        <p:txBody>
          <a:bodyPr/>
          <a:lstStyle/>
          <a:p>
            <a:r>
              <a:rPr lang="cs-CZ" i="1" dirty="0" smtClean="0"/>
              <a:t>Typ vzorku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517232"/>
          </a:xfrm>
        </p:spPr>
        <p:txBody>
          <a:bodyPr>
            <a:normAutofit fontScale="92500"/>
          </a:bodyPr>
          <a:lstStyle/>
          <a:p>
            <a:r>
              <a:rPr lang="cs-CZ" sz="3200" b="1" dirty="0" smtClean="0"/>
              <a:t>prostý vzorek (bodový): </a:t>
            </a:r>
            <a:r>
              <a:rPr lang="cs-CZ" sz="3200" dirty="0" smtClean="0"/>
              <a:t>získá se odebráním potřebného objemu vody ve </a:t>
            </a:r>
            <a:r>
              <a:rPr lang="cs-CZ" sz="3200" dirty="0" smtClean="0"/>
              <a:t>zvoleném okamžiku </a:t>
            </a:r>
            <a:r>
              <a:rPr lang="cs-CZ" sz="3200" dirty="0" smtClean="0"/>
              <a:t>při jednorázovém či řadovém odběru</a:t>
            </a:r>
          </a:p>
          <a:p>
            <a:r>
              <a:rPr lang="cs-CZ" sz="3200" dirty="0" smtClean="0"/>
              <a:t> </a:t>
            </a:r>
            <a:r>
              <a:rPr lang="cs-CZ" sz="3200" b="1" dirty="0" smtClean="0"/>
              <a:t>směsný vzorek (slévaný): </a:t>
            </a:r>
            <a:r>
              <a:rPr lang="cs-CZ" sz="3200" dirty="0" smtClean="0"/>
              <a:t>získá se smíšením stejných nebo různých objemů </a:t>
            </a:r>
            <a:r>
              <a:rPr lang="cs-CZ" sz="3200" dirty="0" smtClean="0"/>
              <a:t>prostých vzorků</a:t>
            </a:r>
            <a:r>
              <a:rPr lang="cs-CZ" sz="3200" dirty="0" smtClean="0"/>
              <a:t>, odebraných při řadovém nebo kontinuálním odebírání</a:t>
            </a:r>
          </a:p>
          <a:p>
            <a:r>
              <a:rPr lang="cs-CZ" sz="3200" dirty="0" smtClean="0"/>
              <a:t>- </a:t>
            </a:r>
            <a:r>
              <a:rPr lang="cs-CZ" sz="3200" b="1" dirty="0" smtClean="0"/>
              <a:t>vzorek dělený: </a:t>
            </a:r>
            <a:r>
              <a:rPr lang="cs-CZ" sz="3200" dirty="0" smtClean="0"/>
              <a:t>odebraný vzorek se rozdělí do různých vzorkovnic z důvodu </a:t>
            </a:r>
            <a:r>
              <a:rPr lang="cs-CZ" sz="3200" dirty="0" smtClean="0"/>
              <a:t>různého zacházení </a:t>
            </a:r>
            <a:r>
              <a:rPr lang="cs-CZ" sz="3200" dirty="0" smtClean="0"/>
              <a:t>(různá konzervace, odlišné úpravy vzorku, …)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332656"/>
            <a:ext cx="8229600" cy="1143000"/>
          </a:xfrm>
        </p:spPr>
        <p:txBody>
          <a:bodyPr/>
          <a:lstStyle/>
          <a:p>
            <a:r>
              <a:rPr lang="cs-CZ" i="1" dirty="0" smtClean="0"/>
              <a:t>Množství vzorku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517232"/>
          </a:xfrm>
        </p:spPr>
        <p:txBody>
          <a:bodyPr>
            <a:noAutofit/>
          </a:bodyPr>
          <a:lstStyle/>
          <a:p>
            <a:r>
              <a:rPr lang="cs-CZ" sz="3200" dirty="0" smtClean="0"/>
              <a:t>řídí se rozsahem rozboru a určí se z množství vzorku potřebného k jednotlivým analýzám</a:t>
            </a:r>
          </a:p>
          <a:p>
            <a:r>
              <a:rPr lang="cs-CZ" sz="3200" dirty="0" smtClean="0"/>
              <a:t>pro </a:t>
            </a:r>
            <a:r>
              <a:rPr lang="cs-CZ" sz="3200" dirty="0" smtClean="0"/>
              <a:t>výpočty množství je třeba zahrnout i možná opakování rozborů</a:t>
            </a:r>
          </a:p>
          <a:p>
            <a:r>
              <a:rPr lang="cs-CZ" sz="3200" dirty="0" smtClean="0"/>
              <a:t>vždy </a:t>
            </a:r>
            <a:r>
              <a:rPr lang="cs-CZ" sz="3200" dirty="0" smtClean="0"/>
              <a:t>je nutné naplnit celou vzorkovnici vzorkem vody bez ohledu na potřebné množství</a:t>
            </a:r>
          </a:p>
          <a:p>
            <a:r>
              <a:rPr lang="cs-CZ" sz="3200" dirty="0" smtClean="0"/>
              <a:t>vody, aby se zabránilo změnám vzorku v důsledku vlivu vzduchu</a:t>
            </a:r>
            <a:endParaRPr lang="cs-CZ" sz="32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76672"/>
            <a:ext cx="8229600" cy="1143000"/>
          </a:xfrm>
        </p:spPr>
        <p:txBody>
          <a:bodyPr/>
          <a:lstStyle/>
          <a:p>
            <a:r>
              <a:rPr lang="cs-CZ" i="1" dirty="0" smtClean="0"/>
              <a:t>Vzorkovnice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5229200"/>
          </a:xfrm>
        </p:spPr>
        <p:txBody>
          <a:bodyPr>
            <a:normAutofit/>
          </a:bodyPr>
          <a:lstStyle/>
          <a:p>
            <a:r>
              <a:rPr lang="cs-CZ" sz="3200" dirty="0" smtClean="0"/>
              <a:t>vzorek se odebírá do skleněných nebo polyethylenových lahví – vzorkovnic</a:t>
            </a:r>
          </a:p>
          <a:p>
            <a:r>
              <a:rPr lang="cs-CZ" sz="3200" dirty="0" smtClean="0"/>
              <a:t>typ </a:t>
            </a:r>
            <a:r>
              <a:rPr lang="cs-CZ" sz="3200" dirty="0" smtClean="0"/>
              <a:t>a počet vzorkovnic musí odpovídat požadavkům na analýzu</a:t>
            </a:r>
          </a:p>
          <a:p>
            <a:r>
              <a:rPr lang="cs-CZ" sz="3200" dirty="0" smtClean="0"/>
              <a:t>vzorkovnice </a:t>
            </a:r>
            <a:r>
              <a:rPr lang="cs-CZ" sz="3200" dirty="0" smtClean="0"/>
              <a:t>musí být řádně označeny, aby nedošlo k záměně</a:t>
            </a:r>
          </a:p>
          <a:p>
            <a:r>
              <a:rPr lang="cs-CZ" sz="3200" dirty="0" smtClean="0"/>
              <a:t>každá </a:t>
            </a:r>
            <a:r>
              <a:rPr lang="cs-CZ" sz="3200" dirty="0" smtClean="0"/>
              <a:t>vzorkovnice musí být zcela čistá popř. dezinfikovaná</a:t>
            </a:r>
            <a:endParaRPr lang="cs-CZ" sz="32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60648"/>
            <a:ext cx="8229600" cy="1143000"/>
          </a:xfrm>
        </p:spPr>
        <p:txBody>
          <a:bodyPr/>
          <a:lstStyle/>
          <a:p>
            <a:r>
              <a:rPr lang="cs-CZ" i="1" dirty="0" smtClean="0"/>
              <a:t>Skleněné vzorkovnice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484784"/>
            <a:ext cx="8568952" cy="5373216"/>
          </a:xfrm>
        </p:spPr>
        <p:txBody>
          <a:bodyPr>
            <a:normAutofit/>
          </a:bodyPr>
          <a:lstStyle/>
          <a:p>
            <a:r>
              <a:rPr lang="cs-CZ" sz="2800" dirty="0" smtClean="0"/>
              <a:t>láhve </a:t>
            </a:r>
            <a:r>
              <a:rPr lang="cs-CZ" sz="2800" dirty="0" smtClean="0"/>
              <a:t>z čirého nebo tmavého, chemicky odolného skla s těsnícími zátkami</a:t>
            </a:r>
          </a:p>
          <a:p>
            <a:r>
              <a:rPr lang="cs-CZ" sz="2800" dirty="0" smtClean="0"/>
              <a:t>postup </a:t>
            </a:r>
            <a:r>
              <a:rPr lang="cs-CZ" sz="2800" dirty="0" smtClean="0"/>
              <a:t>mytí je specifický podle požadovaných odběrů, k odmaštění se </a:t>
            </a:r>
            <a:r>
              <a:rPr lang="cs-CZ" sz="2800" dirty="0" smtClean="0"/>
              <a:t>používá </a:t>
            </a:r>
            <a:r>
              <a:rPr lang="cs-CZ" sz="2800" dirty="0" err="1" smtClean="0"/>
              <a:t>chromsírová</a:t>
            </a:r>
            <a:r>
              <a:rPr lang="cs-CZ" sz="2800" dirty="0" smtClean="0"/>
              <a:t> </a:t>
            </a:r>
            <a:r>
              <a:rPr lang="cs-CZ" sz="2800" dirty="0" smtClean="0"/>
              <a:t>směs</a:t>
            </a:r>
          </a:p>
          <a:p>
            <a:r>
              <a:rPr lang="cs-CZ" sz="2800" dirty="0" smtClean="0"/>
              <a:t>pro </a:t>
            </a:r>
            <a:r>
              <a:rPr lang="cs-CZ" sz="2800" dirty="0" smtClean="0"/>
              <a:t>stanovení kovů se oplachuje v kyselině dusičné nebo chlorovodíkové</a:t>
            </a:r>
          </a:p>
          <a:p>
            <a:r>
              <a:rPr lang="cs-CZ" sz="2800" dirty="0" smtClean="0"/>
              <a:t>při </a:t>
            </a:r>
            <a:r>
              <a:rPr lang="cs-CZ" sz="2800" dirty="0" smtClean="0"/>
              <a:t>stanovení </a:t>
            </a:r>
            <a:r>
              <a:rPr lang="cs-CZ" sz="2800" dirty="0" err="1" smtClean="0"/>
              <a:t>tenzidů</a:t>
            </a:r>
            <a:r>
              <a:rPr lang="cs-CZ" sz="2800" dirty="0" smtClean="0"/>
              <a:t> se nesmí sklo oplachovat v saponátech</a:t>
            </a:r>
          </a:p>
          <a:p>
            <a:r>
              <a:rPr lang="pt-BR" sz="2800" dirty="0" smtClean="0"/>
              <a:t>vzorkovnice </a:t>
            </a:r>
            <a:r>
              <a:rPr lang="pt-BR" sz="2800" dirty="0" smtClean="0"/>
              <a:t>opláchnou destilovanou vodou a suší </a:t>
            </a:r>
            <a:r>
              <a:rPr lang="pt-BR" sz="2800" dirty="0" smtClean="0"/>
              <a:t>se</a:t>
            </a:r>
            <a:endParaRPr lang="cs-CZ" sz="2800" dirty="0" smtClean="0"/>
          </a:p>
          <a:p>
            <a:endParaRPr lang="cs-CZ" sz="2800" dirty="0" smtClean="0"/>
          </a:p>
          <a:p>
            <a:pPr>
              <a:buNone/>
            </a:pPr>
            <a:r>
              <a:rPr lang="cs-CZ" sz="2800" dirty="0" smtClean="0"/>
              <a:t> (</a:t>
            </a:r>
            <a:r>
              <a:rPr lang="cs-CZ" sz="2800" dirty="0" err="1" smtClean="0"/>
              <a:t>tenzidy</a:t>
            </a:r>
            <a:r>
              <a:rPr lang="cs-CZ" sz="2800" dirty="0" smtClean="0"/>
              <a:t> = látky které snižují</a:t>
            </a:r>
            <a:r>
              <a:rPr lang="cs-CZ" sz="2800" dirty="0" smtClean="0"/>
              <a:t> povrchové </a:t>
            </a:r>
            <a:r>
              <a:rPr lang="cs-CZ" sz="2800" dirty="0" smtClean="0"/>
              <a:t>napětí)</a:t>
            </a:r>
            <a:endParaRPr lang="cs-CZ" sz="28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dirty="0" smtClean="0"/>
              <a:t>Polyethylenové vzorkovnice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před použitím se vymyjí kyselinou chlorovodíkovou, teplou vodou 40 – 50°C, usuší se</a:t>
            </a:r>
          </a:p>
          <a:p>
            <a:r>
              <a:rPr lang="cs-CZ" sz="3200" dirty="0" smtClean="0"/>
              <a:t>- musí mít dobře těsnící zátky</a:t>
            </a:r>
            <a:endParaRPr lang="cs-CZ" sz="32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631904"/>
          </a:xfrm>
        </p:spPr>
        <p:txBody>
          <a:bodyPr>
            <a:noAutofit/>
          </a:bodyPr>
          <a:lstStyle/>
          <a:p>
            <a:r>
              <a:rPr lang="cs-CZ" sz="3200" dirty="0" smtClean="0"/>
              <a:t>Pro většinu odběrů se mohou použít oba druhy vzorkovnic. V některých případech může</a:t>
            </a:r>
          </a:p>
          <a:p>
            <a:r>
              <a:rPr lang="cs-CZ" sz="3200" dirty="0" smtClean="0"/>
              <a:t>dojít k problémům. Některé látky se mohou navázat (sorbovat) na povrch vzorkovnice (ropné</a:t>
            </a:r>
          </a:p>
          <a:p>
            <a:r>
              <a:rPr lang="cs-CZ" sz="3200" dirty="0" smtClean="0"/>
              <a:t>látky + plast). Může dojít k iontové výměně mezi vzorkovnicí a vzorkem (fluoridy + sklo). Ze</a:t>
            </a:r>
          </a:p>
          <a:p>
            <a:r>
              <a:rPr lang="cs-CZ" sz="3200" dirty="0" smtClean="0"/>
              <a:t>stěn vzorkovnice se mohou uvolnit některé kationy (kovy + sklo).</a:t>
            </a:r>
            <a:endParaRPr lang="cs-CZ" sz="32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323528" y="0"/>
            <a:ext cx="7956550" cy="985837"/>
          </a:xfrm>
        </p:spPr>
        <p:txBody>
          <a:bodyPr/>
          <a:lstStyle/>
          <a:p>
            <a:r>
              <a:rPr lang="cs-CZ" sz="5400" b="1" u="sng" dirty="0"/>
              <a:t>Zdroje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323850" y="908720"/>
            <a:ext cx="8229600" cy="6335043"/>
          </a:xfrm>
        </p:spPr>
        <p:txBody>
          <a:bodyPr>
            <a:normAutofit/>
          </a:bodyPr>
          <a:lstStyle/>
          <a:p>
            <a:r>
              <a:rPr lang="cs-CZ" sz="1500" dirty="0" smtClean="0"/>
              <a:t>ŠLÉGR, Jiří a kol. </a:t>
            </a:r>
            <a:r>
              <a:rPr lang="cs-CZ" sz="1500" i="1" dirty="0" smtClean="0"/>
              <a:t>Ekologie a ochrana životního prostředí</a:t>
            </a:r>
            <a:r>
              <a:rPr lang="cs-CZ" sz="1500" dirty="0" smtClean="0"/>
              <a:t>. Praha: Fortuna, 2002, ISBN 80-71688282.</a:t>
            </a:r>
          </a:p>
          <a:p>
            <a:r>
              <a:rPr lang="cs-CZ" sz="1600" dirty="0" smtClean="0"/>
              <a:t>DIVIŠ, Marián. </a:t>
            </a:r>
            <a:r>
              <a:rPr lang="cs-CZ" sz="1600" i="1" dirty="0" smtClean="0"/>
              <a:t>Monitorování vod</a:t>
            </a:r>
            <a:r>
              <a:rPr lang="cs-CZ" sz="1600" dirty="0" smtClean="0"/>
              <a:t> [online]. [cit. 30.10.2012]. Dostupný na WWW: &lt;http://www.</a:t>
            </a:r>
            <a:r>
              <a:rPr lang="cs-CZ" sz="1600" dirty="0" err="1" smtClean="0"/>
              <a:t>sps</a:t>
            </a:r>
            <a:r>
              <a:rPr lang="cs-CZ" sz="1600" dirty="0" smtClean="0"/>
              <a:t>-</a:t>
            </a:r>
            <a:r>
              <a:rPr lang="cs-CZ" sz="1600" dirty="0" err="1" smtClean="0"/>
              <a:t>karvina.cz</a:t>
            </a:r>
            <a:r>
              <a:rPr lang="cs-CZ" sz="1600" dirty="0" smtClean="0"/>
              <a:t>/web/</a:t>
            </a:r>
            <a:r>
              <a:rPr lang="cs-CZ" sz="1600" dirty="0" err="1" smtClean="0"/>
              <a:t>uploady</a:t>
            </a:r>
            <a:r>
              <a:rPr lang="cs-CZ" sz="1600" dirty="0" smtClean="0"/>
              <a:t>/</a:t>
            </a:r>
            <a:r>
              <a:rPr lang="cs-CZ" sz="1600" dirty="0" err="1" smtClean="0"/>
              <a:t>File</a:t>
            </a:r>
            <a:r>
              <a:rPr lang="cs-CZ" sz="1600" dirty="0" smtClean="0"/>
              <a:t>/chemie/Monitoring_vod.</a:t>
            </a:r>
            <a:r>
              <a:rPr lang="cs-CZ" sz="1600" dirty="0" err="1" smtClean="0"/>
              <a:t>pdf</a:t>
            </a:r>
            <a:r>
              <a:rPr lang="cs-CZ" sz="1600" dirty="0" smtClean="0"/>
              <a:t>&gt;.</a:t>
            </a:r>
            <a:endParaRPr lang="cs-CZ" sz="1500" dirty="0" smtClean="0"/>
          </a:p>
          <a:p>
            <a:r>
              <a:rPr lang="cs-CZ" sz="1500" dirty="0" smtClean="0"/>
              <a:t>Klipart MS PowerPoint</a:t>
            </a:r>
          </a:p>
          <a:p>
            <a:endParaRPr lang="cs-CZ" sz="15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650</TotalTime>
  <Words>519</Words>
  <Application>Microsoft Office PowerPoint</Application>
  <PresentationFormat>Předvádění na obrazovce (4:3)</PresentationFormat>
  <Paragraphs>67</Paragraphs>
  <Slides>14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Tok</vt:lpstr>
      <vt:lpstr> rozbor vod odběr vzorků</vt:lpstr>
      <vt:lpstr>Obecné složení vod</vt:lpstr>
      <vt:lpstr>Rozbor vod</vt:lpstr>
      <vt:lpstr>Základní obecná pravidla odběru vzorků</vt:lpstr>
      <vt:lpstr>Snímek 5</vt:lpstr>
      <vt:lpstr>Místo odběru</vt:lpstr>
      <vt:lpstr>Druh odběru</vt:lpstr>
      <vt:lpstr>Typ vzorku</vt:lpstr>
      <vt:lpstr>Množství vzorku</vt:lpstr>
      <vt:lpstr>Vzorkovnice</vt:lpstr>
      <vt:lpstr>Skleněné vzorkovnice</vt:lpstr>
      <vt:lpstr>Polyethylenové vzorkovnice</vt:lpstr>
      <vt:lpstr>Snímek 13</vt:lpstr>
      <vt:lpstr>Zdroje</vt:lpstr>
    </vt:vector>
  </TitlesOfParts>
  <Company>procha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Zrození života  na Zemi</dc:title>
  <dc:creator>procha</dc:creator>
  <cp:lastModifiedBy>jung</cp:lastModifiedBy>
  <cp:revision>89</cp:revision>
  <dcterms:created xsi:type="dcterms:W3CDTF">2012-10-01T16:10:06Z</dcterms:created>
  <dcterms:modified xsi:type="dcterms:W3CDTF">2012-10-30T15:16:53Z</dcterms:modified>
</cp:coreProperties>
</file>