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2"/>
  </p:notesMasterIdLst>
  <p:sldIdLst>
    <p:sldId id="256" r:id="rId2"/>
    <p:sldId id="265" r:id="rId3"/>
    <p:sldId id="271" r:id="rId4"/>
    <p:sldId id="269" r:id="rId5"/>
    <p:sldId id="270" r:id="rId6"/>
    <p:sldId id="257" r:id="rId7"/>
    <p:sldId id="259" r:id="rId8"/>
    <p:sldId id="272" r:id="rId9"/>
    <p:sldId id="273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36" autoAdjust="0"/>
  </p:normalViewPr>
  <p:slideViewPr>
    <p:cSldViewPr>
      <p:cViewPr varScale="1">
        <p:scale>
          <a:sx n="45" d="100"/>
          <a:sy n="45" d="100"/>
        </p:scale>
        <p:origin x="-102" y="-13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03040" y="2708920"/>
            <a:ext cx="8640960" cy="1470025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 rozbor vod</a:t>
            </a:r>
            <a:br>
              <a:rPr lang="cs-CZ" sz="8000" dirty="0" smtClean="0"/>
            </a:br>
            <a:r>
              <a:rPr lang="cs-CZ" sz="6600" b="0" dirty="0" smtClean="0"/>
              <a:t>způsoby </a:t>
            </a:r>
            <a:r>
              <a:rPr lang="cs-CZ" sz="6600" b="0" dirty="0" smtClean="0"/>
              <a:t>odběru</a:t>
            </a:r>
            <a:endParaRPr lang="cs-CZ" sz="80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5400" dirty="0" smtClean="0"/>
              <a:t>rozbor </a:t>
            </a:r>
            <a:r>
              <a:rPr lang="cs-CZ" sz="5400" dirty="0" smtClean="0"/>
              <a:t>vod - způsoby </a:t>
            </a:r>
            <a:r>
              <a:rPr lang="cs-CZ" sz="5400" dirty="0" smtClean="0"/>
              <a:t>odběru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smtClean="0"/>
              <a:t>r</a:t>
            </a:r>
            <a:r>
              <a:rPr lang="cs-CZ" dirty="0" smtClean="0"/>
              <a:t>ozbory vod – způsoby odběru vzorků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a monitorování životního prostředí v 1. a 2.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Způsoby odběru vzorků vody</a:t>
            </a:r>
            <a:endParaRPr lang="cs-CZ" dirty="0"/>
          </a:p>
        </p:txBody>
      </p:sp>
      <p:pic>
        <p:nvPicPr>
          <p:cNvPr id="1026" name="Picture 2" descr="C:\Users\jung\AppData\Local\Microsoft\Windows\Temporary Internet Files\Content.IE5\3NQXTR9N\MP900400015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45255" y="2348880"/>
            <a:ext cx="4146663" cy="2763317"/>
          </a:xfrm>
          <a:prstGeom prst="rect">
            <a:avLst/>
          </a:prstGeom>
          <a:noFill/>
        </p:spPr>
      </p:pic>
      <p:pic>
        <p:nvPicPr>
          <p:cNvPr id="1027" name="Picture 3" descr="C:\Users\jung\AppData\Local\Microsoft\Windows\Temporary Internet Files\Content.IE5\78ODY7TJ\MP90039051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916832"/>
            <a:ext cx="2772867" cy="2772867"/>
          </a:xfrm>
          <a:prstGeom prst="rect">
            <a:avLst/>
          </a:prstGeom>
          <a:noFill/>
        </p:spPr>
      </p:pic>
      <p:pic>
        <p:nvPicPr>
          <p:cNvPr id="1028" name="Picture 4" descr="C:\Users\jung\AppData\Local\Microsoft\Windows\Temporary Internet Files\Content.IE5\GLQ7KOB9\MC90023838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18000" y="4408488"/>
            <a:ext cx="1827213" cy="1560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676456" cy="136815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Základní obecná pravidla </a:t>
            </a:r>
            <a:r>
              <a:rPr lang="cs-CZ" b="1" dirty="0" smtClean="0"/>
              <a:t>způsobu odběru </a:t>
            </a:r>
            <a:r>
              <a:rPr lang="cs-CZ" b="1" dirty="0" smtClean="0"/>
              <a:t>vzorků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8691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/>
              <a:t>řídí se druhem odebrané vody (povrchová, pitná, odpadní</a:t>
            </a:r>
            <a:r>
              <a:rPr lang="cs-CZ" sz="3200" dirty="0" smtClean="0"/>
              <a:t>)</a:t>
            </a:r>
          </a:p>
          <a:p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smtClean="0"/>
              <a:t>místem a bodem </a:t>
            </a:r>
            <a:r>
              <a:rPr lang="cs-CZ" sz="3200" dirty="0" smtClean="0"/>
              <a:t>odběru</a:t>
            </a:r>
          </a:p>
          <a:p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smtClean="0"/>
              <a:t>druhem zdroje nebo zařízení (pramen, studna, potrubí, …)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- účelem rozboru (havárie, monitoring</a:t>
            </a:r>
            <a:r>
              <a:rPr lang="cs-CZ" sz="3200" dirty="0" smtClean="0"/>
              <a:t>,…)</a:t>
            </a:r>
          </a:p>
          <a:p>
            <a:endParaRPr lang="cs-CZ" sz="3200" dirty="0" smtClean="0"/>
          </a:p>
          <a:p>
            <a:r>
              <a:rPr lang="cs-CZ" sz="3200" dirty="0" smtClean="0"/>
              <a:t>- místními podmínkami (heterogenní směs, přítomnost cizích těles</a:t>
            </a:r>
            <a:r>
              <a:rPr lang="cs-CZ" sz="3200" dirty="0" smtClean="0"/>
              <a:t>,…)</a:t>
            </a:r>
          </a:p>
          <a:p>
            <a:endParaRPr lang="cs-CZ" sz="3200" dirty="0" smtClean="0"/>
          </a:p>
          <a:p>
            <a:r>
              <a:rPr lang="cs-CZ" sz="3200" dirty="0" smtClean="0"/>
              <a:t>- řídí se normativními předpisy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>
            <a:normAutofit/>
          </a:bodyPr>
          <a:lstStyle/>
          <a:p>
            <a:r>
              <a:rPr lang="cs-CZ" sz="7200" i="1" dirty="0" smtClean="0"/>
              <a:t>odběr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43608" y="2060848"/>
            <a:ext cx="7581528" cy="44644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povrchových </a:t>
            </a:r>
            <a:r>
              <a:rPr lang="cs-CZ" sz="3600" dirty="0" smtClean="0"/>
              <a:t>vod</a:t>
            </a:r>
          </a:p>
          <a:p>
            <a:r>
              <a:rPr lang="cs-CZ" sz="3600" dirty="0" smtClean="0"/>
              <a:t>podzemních </a:t>
            </a:r>
            <a:r>
              <a:rPr lang="cs-CZ" sz="3600" dirty="0" smtClean="0"/>
              <a:t>vod</a:t>
            </a:r>
          </a:p>
          <a:p>
            <a:r>
              <a:rPr lang="cs-CZ" sz="3600" dirty="0" smtClean="0"/>
              <a:t>srážkových </a:t>
            </a:r>
            <a:r>
              <a:rPr lang="cs-CZ" sz="3600" dirty="0" smtClean="0"/>
              <a:t>vod</a:t>
            </a:r>
          </a:p>
          <a:p>
            <a:r>
              <a:rPr lang="cs-CZ" sz="3600" dirty="0" smtClean="0"/>
              <a:t>odpadních </a:t>
            </a:r>
            <a:r>
              <a:rPr lang="cs-CZ" sz="3600" dirty="0" smtClean="0"/>
              <a:t>vod</a:t>
            </a:r>
          </a:p>
          <a:p>
            <a:r>
              <a:rPr lang="cs-CZ" sz="3600" dirty="0" smtClean="0"/>
              <a:t>pitných vod</a:t>
            </a:r>
            <a:endParaRPr lang="cs-CZ" sz="3600" dirty="0"/>
          </a:p>
        </p:txBody>
      </p:sp>
      <p:pic>
        <p:nvPicPr>
          <p:cNvPr id="4099" name="Picture 3" descr="C:\Users\jung\AppData\Local\Microsoft\Windows\Temporary Internet Files\Content.IE5\6ZE99JUG\MP9003211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79404" y="2062162"/>
            <a:ext cx="2670859" cy="37431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i="1" dirty="0" smtClean="0"/>
              <a:t>Odběr </a:t>
            </a:r>
            <a:r>
              <a:rPr lang="cs-CZ" sz="5400" i="1" dirty="0" smtClean="0"/>
              <a:t>vod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484784"/>
            <a:ext cx="8280722" cy="5373216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Odběr povrchových </a:t>
            </a:r>
            <a:r>
              <a:rPr lang="cs-CZ" sz="3200" i="1" dirty="0" smtClean="0"/>
              <a:t>vod </a:t>
            </a:r>
          </a:p>
          <a:p>
            <a:pPr lvl="1"/>
            <a:r>
              <a:rPr lang="cs-CZ" sz="3000" dirty="0" smtClean="0"/>
              <a:t>závisí </a:t>
            </a:r>
            <a:r>
              <a:rPr lang="cs-CZ" sz="3000" dirty="0" smtClean="0"/>
              <a:t>na požadavku hloubky odběru, jednotlivé hloubky se analyzují zvlášť</a:t>
            </a:r>
          </a:p>
          <a:p>
            <a:r>
              <a:rPr lang="cs-CZ" sz="3200" i="1" dirty="0" smtClean="0"/>
              <a:t>Odběr podzemních vod</a:t>
            </a:r>
          </a:p>
          <a:p>
            <a:pPr lvl="1"/>
            <a:r>
              <a:rPr lang="cs-CZ" sz="3000" dirty="0" smtClean="0"/>
              <a:t>odběr </a:t>
            </a:r>
            <a:r>
              <a:rPr lang="cs-CZ" sz="3000" dirty="0" smtClean="0"/>
              <a:t>se provádí přímo z vrtu do vzorkovnice čerpadlem a musí se zamezit kontaktu </a:t>
            </a:r>
            <a:r>
              <a:rPr lang="cs-CZ" sz="3000" dirty="0" smtClean="0"/>
              <a:t>se </a:t>
            </a:r>
            <a:r>
              <a:rPr lang="cs-CZ" sz="3200" dirty="0" smtClean="0"/>
              <a:t>vzduchem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rmAutofit/>
          </a:bodyPr>
          <a:lstStyle/>
          <a:p>
            <a:r>
              <a:rPr lang="cs-CZ" sz="3200" i="1" dirty="0" smtClean="0"/>
              <a:t>Odběr srážkových </a:t>
            </a:r>
            <a:r>
              <a:rPr lang="cs-CZ" sz="3200" i="1" dirty="0" smtClean="0"/>
              <a:t>vod</a:t>
            </a:r>
          </a:p>
          <a:p>
            <a:pPr lvl="1"/>
            <a:r>
              <a:rPr lang="cs-CZ" sz="3200" dirty="0" smtClean="0"/>
              <a:t> </a:t>
            </a:r>
            <a:r>
              <a:rPr lang="cs-CZ" sz="3200" dirty="0" smtClean="0"/>
              <a:t>voda se odebírá spadem do vzorkovnice s širokou nálevkou nebo do široké, hluboké misky</a:t>
            </a:r>
          </a:p>
          <a:p>
            <a:r>
              <a:rPr lang="cs-CZ" sz="3200" i="1" dirty="0" smtClean="0"/>
              <a:t>Odběr odpadních vod</a:t>
            </a:r>
          </a:p>
          <a:p>
            <a:pPr lvl="1"/>
            <a:r>
              <a:rPr lang="cs-CZ" sz="3200" dirty="0" smtClean="0"/>
              <a:t> </a:t>
            </a:r>
            <a:r>
              <a:rPr lang="cs-CZ" sz="3200" dirty="0" smtClean="0"/>
              <a:t>velmi složitý odběr hygienicky náročný, je třeba zohlednit heterogenní charakter vod</a:t>
            </a:r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i="1" dirty="0" smtClean="0"/>
              <a:t>Odběr pitných </a:t>
            </a:r>
            <a:r>
              <a:rPr lang="cs-CZ" sz="5400" i="1" dirty="0" smtClean="0"/>
              <a:t>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517232"/>
          </a:xfrm>
        </p:spPr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3200" dirty="0" smtClean="0"/>
              <a:t>z vodovodu je třeba odebrat vodu až po odpuštění vody stojící v trubkách, po </a:t>
            </a:r>
            <a:r>
              <a:rPr lang="cs-CZ" sz="3200" dirty="0" smtClean="0"/>
              <a:t>ustálení teploty </a:t>
            </a:r>
            <a:r>
              <a:rPr lang="cs-CZ" sz="3200" dirty="0" smtClean="0"/>
              <a:t>se odebere voda najednou vzorkovnice se nevyplachuje!!!</a:t>
            </a:r>
          </a:p>
          <a:p>
            <a:r>
              <a:rPr lang="cs-CZ" sz="3200" dirty="0" smtClean="0"/>
              <a:t>-ze </a:t>
            </a:r>
            <a:r>
              <a:rPr lang="cs-CZ" sz="3200" dirty="0" smtClean="0"/>
              <a:t>studní se voda čerpá běžným způsobem, odběr se provádí až po odčerpání </a:t>
            </a:r>
            <a:r>
              <a:rPr lang="cs-CZ" sz="3200" dirty="0" smtClean="0"/>
              <a:t>obsahu pumpy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 smtClean="0"/>
              <a:t>u studní artézského typu se vzorkovnice spouští do vody, nikdy se voda nepřelívá z </a:t>
            </a:r>
            <a:r>
              <a:rPr lang="cs-CZ" sz="3200" dirty="0" smtClean="0"/>
              <a:t>jiných nádob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908720"/>
            <a:ext cx="8229600" cy="6335043"/>
          </a:xfrm>
        </p:spPr>
        <p:txBody>
          <a:bodyPr>
            <a:normAutofit/>
          </a:bodyPr>
          <a:lstStyle/>
          <a:p>
            <a:r>
              <a:rPr lang="cs-CZ" sz="1500" dirty="0" smtClean="0"/>
              <a:t>ŠLÉGR, Jiří a kol. </a:t>
            </a:r>
            <a:r>
              <a:rPr lang="cs-CZ" sz="1500" i="1" dirty="0" smtClean="0"/>
              <a:t>Ekologie a ochrana životního prostředí</a:t>
            </a:r>
            <a:r>
              <a:rPr lang="cs-CZ" sz="1500" dirty="0" smtClean="0"/>
              <a:t>. Praha: Fortuna, 2002, ISBN 80-71688282.</a:t>
            </a:r>
          </a:p>
          <a:p>
            <a:r>
              <a:rPr lang="cs-CZ" sz="1600" dirty="0" smtClean="0"/>
              <a:t>DIVIŠ, Marián. </a:t>
            </a:r>
            <a:r>
              <a:rPr lang="cs-CZ" sz="1600" i="1" dirty="0" smtClean="0"/>
              <a:t>Monitorování vod</a:t>
            </a:r>
            <a:r>
              <a:rPr lang="cs-CZ" sz="1600" dirty="0" smtClean="0"/>
              <a:t> [online]. [cit. 30.10.2012]. Dostupný na WWW: &lt;http://www.</a:t>
            </a:r>
            <a:r>
              <a:rPr lang="cs-CZ" sz="1600" dirty="0" err="1" smtClean="0"/>
              <a:t>sps</a:t>
            </a:r>
            <a:r>
              <a:rPr lang="cs-CZ" sz="1600" dirty="0" smtClean="0"/>
              <a:t>-</a:t>
            </a:r>
            <a:r>
              <a:rPr lang="cs-CZ" sz="1600" dirty="0" err="1" smtClean="0"/>
              <a:t>karvina.cz</a:t>
            </a:r>
            <a:r>
              <a:rPr lang="cs-CZ" sz="1600" dirty="0" smtClean="0"/>
              <a:t>/web/</a:t>
            </a:r>
            <a:r>
              <a:rPr lang="cs-CZ" sz="1600" dirty="0" err="1" smtClean="0"/>
              <a:t>uploady</a:t>
            </a:r>
            <a:r>
              <a:rPr lang="cs-CZ" sz="1600" dirty="0" smtClean="0"/>
              <a:t>/</a:t>
            </a:r>
            <a:r>
              <a:rPr lang="cs-CZ" sz="1600" dirty="0" err="1" smtClean="0"/>
              <a:t>File</a:t>
            </a:r>
            <a:r>
              <a:rPr lang="cs-CZ" sz="1600" dirty="0" smtClean="0"/>
              <a:t>/chemie/Monitoring_vod.</a:t>
            </a:r>
            <a:r>
              <a:rPr lang="cs-CZ" sz="1600" dirty="0" err="1" smtClean="0"/>
              <a:t>pdf</a:t>
            </a:r>
            <a:r>
              <a:rPr lang="cs-CZ" sz="16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Klipart 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662</TotalTime>
  <Words>263</Words>
  <Application>Microsoft Office PowerPoint</Application>
  <PresentationFormat>Předvádění na obrazovce (4:3)</PresentationFormat>
  <Paragraphs>49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 rozbor vod způsoby odběru</vt:lpstr>
      <vt:lpstr>rozbor vod - způsoby odběru</vt:lpstr>
      <vt:lpstr>Způsoby odběru vzorků vody</vt:lpstr>
      <vt:lpstr>Základní obecná pravidla způsobu odběru vzorků</vt:lpstr>
      <vt:lpstr>Snímek 5</vt:lpstr>
      <vt:lpstr>odběr</vt:lpstr>
      <vt:lpstr>Odběr vod</vt:lpstr>
      <vt:lpstr>Snímek 8</vt:lpstr>
      <vt:lpstr>Odběr pitných vod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91</cp:revision>
  <dcterms:created xsi:type="dcterms:W3CDTF">2012-10-01T16:10:06Z</dcterms:created>
  <dcterms:modified xsi:type="dcterms:W3CDTF">2012-10-30T15:29:09Z</dcterms:modified>
</cp:coreProperties>
</file>