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4" r:id="rId6"/>
    <p:sldId id="261" r:id="rId7"/>
    <p:sldId id="262" r:id="rId8"/>
    <p:sldId id="263" r:id="rId9"/>
    <p:sldId id="265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</p14:sldIdLst>
        </p14:section>
        <p14:section name="Oddíl bez názvu" id="{023F685A-B691-46EF-9831-DF295F3DF06D}">
          <p14:sldIdLst>
            <p14:sldId id="259"/>
            <p14:sldId id="258"/>
            <p14:sldId id="260"/>
            <p14:sldId id="264"/>
            <p14:sldId id="261"/>
            <p14:sldId id="262"/>
            <p14:sldId id="263"/>
            <p14:sldId id="265"/>
            <p14:sldId id="266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cp=8&amp;gs_id=u&amp;xhr=t&amp;q=nezmar+hn%C4%9Bd%C3%BD&amp;bav=on.2,or.r_gc.r_pw.r_qf.&amp;bpcl=35466521&amp;biw=1366&amp;bih=651&amp;wrapid=tljp1351525307434014&amp;um=1&amp;ie=UTF-8&amp;tbm=isch&amp;source=og&amp;sa=N&amp;tab=wi&amp;ei=YqWOUOXuCcrKhAeXgIGIDg" TargetMode="External"/><Relationship Id="rId2" Type="http://schemas.openxmlformats.org/officeDocument/2006/relationships/hyperlink" Target="http://www.google.cz/search?num=10&amp;hl=cs&amp;site=imghp&amp;tbm=isch&amp;source=hp&amp;biw=1366&amp;bih=651&amp;q=diblastika&amp;oq=diblastika&amp;gs_l=img.12..0i24.4316.6517.0.9193.10.6.0.4.4.0.153.743.0j6.6.0...0.0...1ac.1.Bua7V7AYux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Nezmar hnědý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Žahavci</a:t>
            </a:r>
            <a:endParaRPr lang="cs-CZ" dirty="0"/>
          </a:p>
        </p:txBody>
      </p:sp>
      <p:pic>
        <p:nvPicPr>
          <p:cNvPr id="1026" name="Picture 2" descr="http://t1.gstatic.com/images?q=tbn:ANd9GcSuqSvdJOa7Dbq57FcM_n1QSvHkqebiWDqm-LT7Sg7bohjZTw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338437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zařazení</a:t>
            </a:r>
          </a:p>
          <a:p>
            <a:r>
              <a:rPr lang="cs-CZ" dirty="0"/>
              <a:t>c</a:t>
            </a:r>
            <a:r>
              <a:rPr lang="cs-CZ" dirty="0" smtClean="0"/>
              <a:t>harakteristika</a:t>
            </a:r>
          </a:p>
          <a:p>
            <a:r>
              <a:rPr lang="cs-CZ" dirty="0" err="1" smtClean="0"/>
              <a:t>diblastika</a:t>
            </a:r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áčka</a:t>
            </a:r>
          </a:p>
          <a:p>
            <a:r>
              <a:rPr lang="cs-CZ" dirty="0"/>
              <a:t>ž</a:t>
            </a:r>
            <a:r>
              <a:rPr lang="cs-CZ" dirty="0" smtClean="0"/>
              <a:t>ahavé buňky</a:t>
            </a:r>
          </a:p>
          <a:p>
            <a:r>
              <a:rPr lang="cs-CZ" dirty="0"/>
              <a:t>d</a:t>
            </a:r>
            <a:r>
              <a:rPr lang="cs-CZ" dirty="0" smtClean="0"/>
              <a:t>ifúzní nervová soustava</a:t>
            </a:r>
          </a:p>
          <a:p>
            <a:r>
              <a:rPr lang="cs-CZ" dirty="0"/>
              <a:t>r</a:t>
            </a:r>
            <a:r>
              <a:rPr lang="cs-CZ" dirty="0" smtClean="0"/>
              <a:t>ozmnožování</a:t>
            </a:r>
          </a:p>
          <a:p>
            <a:r>
              <a:rPr lang="cs-CZ" dirty="0" smtClean="0"/>
              <a:t>zajímavosti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02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Říše : 	živočichové</a:t>
            </a:r>
          </a:p>
          <a:p>
            <a:r>
              <a:rPr lang="cs-CZ" dirty="0" smtClean="0"/>
              <a:t>Kmen: 	žahavci</a:t>
            </a:r>
          </a:p>
          <a:p>
            <a:r>
              <a:rPr lang="cs-CZ" dirty="0" smtClean="0"/>
              <a:t>Třída :	polypovci</a:t>
            </a:r>
          </a:p>
          <a:p>
            <a:r>
              <a:rPr lang="cs-CZ" dirty="0" smtClean="0"/>
              <a:t>Řád : 	</a:t>
            </a:r>
            <a:r>
              <a:rPr lang="cs-CZ" dirty="0" err="1"/>
              <a:t>n</a:t>
            </a:r>
            <a:r>
              <a:rPr lang="cs-CZ" dirty="0" err="1" smtClean="0"/>
              <a:t>ezmaři</a:t>
            </a:r>
            <a:endParaRPr lang="cs-CZ" dirty="0" smtClean="0"/>
          </a:p>
          <a:p>
            <a:r>
              <a:rPr lang="cs-CZ" dirty="0" smtClean="0"/>
              <a:t>Čeleď : 	</a:t>
            </a:r>
            <a:r>
              <a:rPr lang="cs-CZ" dirty="0" err="1" smtClean="0"/>
              <a:t>nezmarovití</a:t>
            </a:r>
            <a:endParaRPr lang="cs-CZ" dirty="0" smtClean="0"/>
          </a:p>
          <a:p>
            <a:r>
              <a:rPr lang="cs-CZ" dirty="0" smtClean="0"/>
              <a:t>Rod:         nezmar</a:t>
            </a:r>
          </a:p>
          <a:p>
            <a:r>
              <a:rPr lang="cs-CZ" dirty="0" smtClean="0"/>
              <a:t>Binomické jméno : 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hydra </a:t>
            </a:r>
            <a:r>
              <a:rPr lang="cs-CZ" b="1" dirty="0" err="1" smtClean="0"/>
              <a:t>oligactis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3384376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ladké vody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řisedlí na kamenech, vodních rostlinách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nožní terč není přirostlý k podkladu, pohyb pomocí chapadel, píďalkovitý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aprsčitá, radiální souměrnost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d</a:t>
            </a:r>
            <a:r>
              <a:rPr lang="cs-CZ" dirty="0" smtClean="0"/>
              <a:t>ýchání celým povrchem těla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r</a:t>
            </a:r>
            <a:r>
              <a:rPr lang="cs-CZ" dirty="0" smtClean="0"/>
              <a:t>egenerační schopnost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883" y="1340768"/>
            <a:ext cx="4142582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09120"/>
            <a:ext cx="180020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Diblastika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err="1"/>
              <a:t>d</a:t>
            </a:r>
            <a:r>
              <a:rPr lang="cs-CZ" dirty="0" err="1" smtClean="0"/>
              <a:t>vouvrstvní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 zárodečné listy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ektoderm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kryje povrch těla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bsahuje buňky intersticiální, svalové, smyslové, žlázové, nervové</a:t>
            </a:r>
          </a:p>
          <a:p>
            <a:pPr marL="457200" lvl="1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e</a:t>
            </a:r>
            <a:r>
              <a:rPr lang="cs-CZ" dirty="0" smtClean="0"/>
              <a:t>ntoderm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vnitř těla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rávicí funkce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24744"/>
            <a:ext cx="3744416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09120"/>
            <a:ext cx="2888357" cy="1824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09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lepá trávicí dutina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polečný otvor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 	přijímací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vylučovací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49722"/>
            <a:ext cx="374441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155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Žahavé buňky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err="1"/>
              <a:t>k</a:t>
            </a:r>
            <a:r>
              <a:rPr lang="cs-CZ" dirty="0" err="1" smtClean="0"/>
              <a:t>nidocyty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unikátní znak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z</a:t>
            </a:r>
            <a:r>
              <a:rPr lang="cs-CZ" dirty="0" smtClean="0"/>
              <a:t>ejména na chapadlech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o podráždění vystřelují do kořisti duté žahavé vlákno, které obsahuje toxin omračující kořist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24744"/>
            <a:ext cx="1969268" cy="35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853" y="1124744"/>
            <a:ext cx="2143125" cy="3430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t2.gstatic.com/images?q=tbn:ANd9GcRLUvfXX4DdAr8R-nPQ_0NMkM85v5lvCce-RWoZ1QK0gKE1O2X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388" y="4869160"/>
            <a:ext cx="189568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554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Difúzní nervová soustava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rozptýlená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ervové buňky rozptýlené po celém těle, propojené nervovými provazci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40768"/>
            <a:ext cx="3096344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608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metageneze - rodozměna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třídání pohlavní a nepohlavní generace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b</a:t>
            </a:r>
            <a:r>
              <a:rPr lang="cs-CZ" dirty="0" smtClean="0"/>
              <a:t>ěhen roku  </a:t>
            </a:r>
            <a:r>
              <a:rPr lang="cs-CZ" u="sng" dirty="0" smtClean="0"/>
              <a:t>nepohlavně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podzim  </a:t>
            </a:r>
            <a:r>
              <a:rPr lang="cs-CZ" u="sng" dirty="0" smtClean="0"/>
              <a:t>pohlavně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u="sng" dirty="0"/>
              <a:t>n</a:t>
            </a:r>
            <a:r>
              <a:rPr lang="cs-CZ" u="sng" dirty="0" smtClean="0"/>
              <a:t>epohlavní</a:t>
            </a:r>
            <a:r>
              <a:rPr lang="cs-CZ" dirty="0" smtClean="0"/>
              <a:t> rozmnožování – pučení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 pupenu na stonku</a:t>
            </a:r>
            <a:r>
              <a:rPr lang="cs-CZ" dirty="0" smtClean="0">
                <a:sym typeface="Wingdings 3"/>
              </a:rPr>
              <a:t> nový jedinec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u="sng" dirty="0"/>
              <a:t>p</a:t>
            </a:r>
            <a:r>
              <a:rPr lang="cs-CZ" u="sng" dirty="0" smtClean="0"/>
              <a:t>ohlavní 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ozmnožování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hermafrodité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oplozená vajíčka přečkají zimu, na jaře noví jedinci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606" y="2636912"/>
            <a:ext cx="1568857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267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ázev žahavci </a:t>
            </a:r>
            <a:r>
              <a:rPr lang="cs-CZ" dirty="0" err="1" smtClean="0"/>
              <a:t>knidaria</a:t>
            </a:r>
            <a:r>
              <a:rPr lang="cs-CZ" dirty="0" smtClean="0"/>
              <a:t> odvozen z řeckého slova </a:t>
            </a:r>
            <a:r>
              <a:rPr lang="cs-CZ" dirty="0" err="1" smtClean="0"/>
              <a:t>knide</a:t>
            </a:r>
            <a:r>
              <a:rPr lang="cs-CZ" dirty="0" smtClean="0"/>
              <a:t> = kopřiva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ázev hydra odvozen od mořské antické obludy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ázev nezmar odvozen od regenerační schopnosti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41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=%C5%BEahav%C3%A9+bu%C5%88ky&amp;bav=on.2,or.r_gc.r_pw.r_qf.&amp;bpcl=35466521&amp;biw=1366&amp;bih=651&amp;wrapid=tlif135151694531410&amp;um=1&amp;ie=UTF-8&amp;tbm=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=vISOUKeQLeeQ4gSbrIDYCQ#um=1&amp;hl=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=1&amp;q=nezmar+hn%C4%9Bd%C3%BD&amp;oq=</a:t>
            </a:r>
            <a:r>
              <a:rPr lang="cs-CZ" sz="900" dirty="0" err="1"/>
              <a:t>nezmar&amp;gs_l</a:t>
            </a:r>
            <a:r>
              <a:rPr lang="cs-CZ" sz="900" dirty="0"/>
              <a:t>=img.1.1.0l6j0i24l4.57692.73497.0.75223.17.16.0.1.1.0.127.1693.6j10.16.0...0.0...1c.1.hg2UZq8Wkvc&amp;bav=on.2,or.r_gc.r_pw.r_qf.&amp;</a:t>
            </a:r>
            <a:r>
              <a:rPr lang="cs-CZ" sz="900" dirty="0" smtClean="0"/>
              <a:t>fp=f4b7275219ebdec1&amp;bpcl=35466521&amp;biw=1366&amp;bih=651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=1366&amp;bih=651&amp;q=</a:t>
            </a:r>
            <a:r>
              <a:rPr lang="cs-CZ" sz="900" dirty="0" err="1">
                <a:hlinkClick r:id="rId2"/>
              </a:rPr>
              <a:t>diblastika&amp;oq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diblastika&amp;gs_l</a:t>
            </a:r>
            <a:r>
              <a:rPr lang="cs-CZ" sz="900" dirty="0">
                <a:hlinkClick r:id="rId2"/>
              </a:rPr>
              <a:t>=img.12..0i24.4316.6517.0.9193.10.6.0.4.4.0.153.743.0j6.6.0...0.0...</a:t>
            </a:r>
            <a:r>
              <a:rPr lang="cs-CZ" sz="900" dirty="0" smtClean="0">
                <a:hlinkClick r:id="rId2"/>
              </a:rPr>
              <a:t>1ac.1.Bua7V7AYuxo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diblastika&amp;oq</a:t>
            </a:r>
            <a:r>
              <a:rPr lang="cs-CZ" sz="900" dirty="0"/>
              <a:t>=</a:t>
            </a:r>
            <a:r>
              <a:rPr lang="cs-CZ" sz="900" dirty="0" err="1"/>
              <a:t>diblastika&amp;gs_l</a:t>
            </a:r>
            <a:r>
              <a:rPr lang="cs-CZ" sz="900" dirty="0"/>
              <a:t>=img.12..0i24.4316.6517.0.9193.10.6.0.4.4.0.153.743.0j6.6.0...0.0...1ac.1.Bua7V7AYuxo#hl=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=1&amp;q=l%C3%A1%C4%8Dka&amp;oq=l%C3%A1%C4%8Dka&amp;gs_l=img.12...0.0.1.3657.0.0.0.0.0.0.0.0..0.0...0.0...1c.Bu66X9rhQiA&amp;bav=on.2,or.r_gc.r_pw.r_qf.&amp;</a:t>
            </a:r>
            <a:r>
              <a:rPr lang="cs-CZ" sz="900" dirty="0" smtClean="0"/>
              <a:t>fp=f4b7275219ebdec1&amp;bpcl=35466521&amp;biw=1366&amp;bih=651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diblastika&amp;oq</a:t>
            </a:r>
            <a:r>
              <a:rPr lang="cs-CZ" sz="900" dirty="0"/>
              <a:t>=</a:t>
            </a:r>
            <a:r>
              <a:rPr lang="cs-CZ" sz="900" dirty="0" err="1"/>
              <a:t>diblastika&amp;gs_l</a:t>
            </a:r>
            <a:r>
              <a:rPr lang="cs-CZ" sz="900" dirty="0"/>
              <a:t>=img.12..0i24.4316.6517.0.9193.10.6.0.4.4.0.153.743.0j6.6.0...0.0...1ac.1.Bua7V7AYuxo#hl=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=1&amp;q=%C5%BEahav%C3%A9+bu%C5%88ky&amp;oq=%C5%BEahav%C3%A9+bu%C5%88ky&amp;gs_l=img.12...819079.825410.3.827809.16.16.0.0.0.0.167.2045.0j16.16.0...0.0...1c.1.XmvrtrYL9mI&amp;bav=on.2,or.r_gc.r_pw.r_qf.&amp;</a:t>
            </a:r>
            <a:r>
              <a:rPr lang="cs-CZ" sz="900" dirty="0" smtClean="0"/>
              <a:t>fp=f4b7275219ebdec1&amp;bpcl=35466521&amp;biw=1366&amp;bih=651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diblastika&amp;oq</a:t>
            </a:r>
            <a:r>
              <a:rPr lang="cs-CZ" sz="900" dirty="0"/>
              <a:t>=</a:t>
            </a:r>
            <a:r>
              <a:rPr lang="cs-CZ" sz="900" dirty="0" err="1"/>
              <a:t>diblastika&amp;gs_l</a:t>
            </a:r>
            <a:r>
              <a:rPr lang="cs-CZ" sz="900" dirty="0"/>
              <a:t>=img.12..0i24.4316.6517.0.9193.10.6.0.4.4.0.153.743.0j6.6.0...0.0...1ac.1.Bua7V7AYuxo#hl=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=1&amp;q=%C5%BEahav%C3%A9+bu%C5%88ky&amp;oq=%C5%BEahav%C3%A9+bu%C5%88ky&amp;gs_l=img.12...819079.825410.3.827809.16.16.0.0.0.0.167.2045.0j16.16.0...0.0...1c.1.XmvrtrYL9mI&amp;bav=on.2,or.r_gc.r_pw.r_qf.&amp;</a:t>
            </a:r>
            <a:r>
              <a:rPr lang="cs-CZ" sz="900" dirty="0" smtClean="0"/>
              <a:t>fp=f4b7275219ebdec1&amp;bpcl=35466521&amp;biw=1366&amp;bih=651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diblastika&amp;oq</a:t>
            </a:r>
            <a:r>
              <a:rPr lang="cs-CZ" sz="900" dirty="0"/>
              <a:t>=</a:t>
            </a:r>
            <a:r>
              <a:rPr lang="cs-CZ" sz="900" dirty="0" err="1"/>
              <a:t>diblastika&amp;gs_l</a:t>
            </a:r>
            <a:r>
              <a:rPr lang="cs-CZ" sz="900" dirty="0"/>
              <a:t>=img.12..0i24.4316.6517.0.9193.10.6.0.4.4.0.153.743.0j6.6.0...0.0...1ac.1.Bua7V7AYuxo#hl=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=1&amp;q=%C5%BEahav%C3%A9+bu%C5%88ky&amp;oq=%C5%BEahav%C3%A9+bu%C5%88ky&amp;gs_l=img.12...819079.825410.3.827809.16.16.0.0.0.0.167.2045.0j16.16.0...0.0...1c.1.XmvrtrYL9mI&amp;bav=on.2,or.r_gc.r_pw.r_qf.&amp;</a:t>
            </a:r>
            <a:r>
              <a:rPr lang="cs-CZ" sz="900" dirty="0" smtClean="0"/>
              <a:t>fp=f4b7275219ebdec1&amp;bpcl=35466521&amp;biw=1366&amp;bih=651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diblastika&amp;oq</a:t>
            </a:r>
            <a:r>
              <a:rPr lang="cs-CZ" sz="900" dirty="0"/>
              <a:t>=</a:t>
            </a:r>
            <a:r>
              <a:rPr lang="cs-CZ" sz="900" dirty="0" err="1"/>
              <a:t>diblastika&amp;gs_l</a:t>
            </a:r>
            <a:r>
              <a:rPr lang="cs-CZ" sz="900" dirty="0"/>
              <a:t>=img.12..0i24.4316.6517.0.9193.10.6.0.4.4.0.153.743.0j6.6.0...0.0...1ac.1.Bua7V7AYuxo#hl=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=1&amp;q=%C5%BEahav%C3%A9+bu%C5%88ky&amp;oq=%C5%BEahav%C3%A9+bu%C5%88ky&amp;gs_l=img.12...819079.825410.3.827809.16.16.0.0.0.0.167.2045.0j16.16.0...0.0...1c.1.XmvrtrYL9mI&amp;bav=on.2,or.r_gc.r_pw.r_qf.&amp;</a:t>
            </a:r>
            <a:r>
              <a:rPr lang="cs-CZ" sz="900" dirty="0" smtClean="0"/>
              <a:t>fp=f4b7275219ebdec1&amp;bpcl=35466521&amp;biw=1366&amp;bih=651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diblastika&amp;oq</a:t>
            </a:r>
            <a:r>
              <a:rPr lang="cs-CZ" sz="900" dirty="0"/>
              <a:t>=</a:t>
            </a:r>
            <a:r>
              <a:rPr lang="cs-CZ" sz="900" dirty="0" err="1"/>
              <a:t>diblastika&amp;gs_l</a:t>
            </a:r>
            <a:r>
              <a:rPr lang="cs-CZ" sz="900" dirty="0"/>
              <a:t>=img.12..0i24.4316.6517.0.9193.10.6.0.4.4.0.153.743.0j6.6.0...0.0...1ac.1.Bua7V7AYuxo#hl=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=1&amp;q=nezmar+hn%C4%9Bd%C3%BD&amp;oq=nezmar+hn%C4%9Bd%C3%BD&amp;gs_l=img.12..0l2.1081.8048.6.10728.17.9.4.4.4.0.293.1405.0j8j1.9.0...0.0...1c.1.c3XNHz-BQsw&amp;bav=on.2,or.r_gc.r_pw.r_qf.&amp;</a:t>
            </a:r>
            <a:r>
              <a:rPr lang="cs-CZ" sz="900" dirty="0" smtClean="0"/>
              <a:t>fp=f4b7275219ebdec1&amp;bpcl=35466521&amp;biw=1366&amp;bih=651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http://www.google.cz/search?hl=cs&amp;cp=8&amp;gs_id=u&amp;xhr=t&amp;q=nezmar+hn%C4%9Bd%C3%BD&amp;bav=on.2,or.r_gc.r_pw.r_qf.&amp;</a:t>
            </a:r>
            <a:r>
              <a:rPr lang="cs-CZ" sz="900" dirty="0" smtClean="0">
                <a:hlinkClick r:id="rId3"/>
              </a:rPr>
              <a:t>bpcl=35466521&amp;biw=1366&amp;bih=651&amp;wrapid=tljp1351525307434014&amp;um=1&amp;ie=UTF-8&amp;tbm=isch&amp;source=og&amp;sa=N&amp;tab=wi&amp;ei=YqWOUOXuCcrKhAeXgIGIDg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http://www.google.cz/search?hl=cs&amp;cp=8&amp;gs_id=u&amp;xhr=t&amp;q=nezmar+hn%C4%9Bd%C3%BD&amp;bav=on.2,or.r_gc.r_pw.r_qf.&amp;</a:t>
            </a:r>
            <a:r>
              <a:rPr lang="cs-CZ" sz="900" dirty="0" smtClean="0">
                <a:hlinkClick r:id="rId3"/>
              </a:rPr>
              <a:t>bpcl=35466521&amp;biw=1366&amp;bih=651&amp;wrapid=tljp1351525307434014&amp;um=1&amp;ie=UTF-8&amp;tbm=isch&amp;source=og&amp;sa=N&amp;tab=wi&amp;ei=YqWOUOXuCcrKhAeXgIGIDg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http://www.google.cz/search?hl=cs&amp;cp=8&amp;gs_id=u&amp;xhr=t&amp;q=nezmar+hn%C4%9Bd%C3%BD&amp;bav=on.2,or.r_gc.r_pw.r_qf.&amp;</a:t>
            </a:r>
            <a:r>
              <a:rPr lang="cs-CZ" sz="900" dirty="0" smtClean="0">
                <a:hlinkClick r:id="rId3"/>
              </a:rPr>
              <a:t>bpcl=35466521&amp;biw=1366&amp;bih=651&amp;wrapid=tljp1351525307434014&amp;um=1&amp;ie=UTF-8&amp;tbm=isch&amp;source=og&amp;sa=N&amp;tab=wi&amp;ei=YqWOUOXuCcrKhAeXgIGIDg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cp=8&amp;gs_id=u&amp;xhr=t&amp;q=nezmar+hn%C4%9Bd%C3%BD&amp;bav=on.2,or.r_gc.r_pw.r_qf.&amp;bpcl=35466521&amp;biw=1366&amp;bih=651&amp;wrapid=tljp1351525770357014&amp;um=1&amp;ie=UTF-8&amp;tbm=isch&amp;source=og&amp;sa=N&amp;tab=wi&amp;ei=LqeOUNnPMIS6hAe6rYHoDg</a:t>
            </a:r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307</TotalTime>
  <Words>323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Nezmar hnědý</vt:lpstr>
      <vt:lpstr>Osnova</vt:lpstr>
      <vt:lpstr>Zařazení</vt:lpstr>
      <vt:lpstr>charakteristika</vt:lpstr>
      <vt:lpstr>Diblastika</vt:lpstr>
      <vt:lpstr>Láčka</vt:lpstr>
      <vt:lpstr>Žahavé buňky</vt:lpstr>
      <vt:lpstr>Difúzní nervová soustava</vt:lpstr>
      <vt:lpstr>Rozmnožování</vt:lpstr>
      <vt:lpstr>zajímavosti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41</cp:revision>
  <dcterms:created xsi:type="dcterms:W3CDTF">2012-10-08T12:35:50Z</dcterms:created>
  <dcterms:modified xsi:type="dcterms:W3CDTF">2012-10-30T15:17:17Z</dcterms:modified>
</cp:coreProperties>
</file>