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3"/>
  </p:notesMasterIdLst>
  <p:sldIdLst>
    <p:sldId id="256" r:id="rId2"/>
    <p:sldId id="265" r:id="rId3"/>
    <p:sldId id="271" r:id="rId4"/>
    <p:sldId id="269" r:id="rId5"/>
    <p:sldId id="270" r:id="rId6"/>
    <p:sldId id="257" r:id="rId7"/>
    <p:sldId id="259" r:id="rId8"/>
    <p:sldId id="272" r:id="rId9"/>
    <p:sldId id="273" r:id="rId10"/>
    <p:sldId id="274" r:id="rId11"/>
    <p:sldId id="258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736" autoAdjust="0"/>
  </p:normalViewPr>
  <p:slideViewPr>
    <p:cSldViewPr>
      <p:cViewPr varScale="1">
        <p:scale>
          <a:sx n="45" d="100"/>
          <a:sy n="45" d="100"/>
        </p:scale>
        <p:origin x="-102" y="-13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69E2FB-CACF-40BD-8B39-25879FC16C97}" type="datetimeFigureOut">
              <a:rPr lang="cs-CZ" smtClean="0"/>
              <a:pPr/>
              <a:t>30.10.2012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C49AA-26D9-4C9B-94DA-58593F6909A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C49AA-26D9-4C9B-94DA-58593F6909AE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263C2-E8EB-404D-A935-AB384DC240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D58E8-6497-4727-9B08-1D13BD0A96E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FCD904-55B8-4FD0-AC62-781C31E81A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D262F-D909-4C32-B75B-AE5FE5F23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FDF22F-5D88-4C3E-8518-C1EEDDDB709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FDFB57-108E-4BB2-B6A6-77C39974E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CD50C6-52E0-4F69-91FB-1851AD9AD37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B6E0CA-77CA-4340-95FB-0B1EB0CBCB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C2738D-AAEB-4C92-A7E2-5E396A23F9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571C0-FC8F-49FD-99C8-D45FEC7ED6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49029-D6F9-46D4-834F-1C0C4B50D3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0C2B2F-95A1-4BF1-AD24-7C6EEB5BDBB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3040" y="2708920"/>
            <a:ext cx="8640960" cy="1470025"/>
          </a:xfrm>
        </p:spPr>
        <p:txBody>
          <a:bodyPr>
            <a:normAutofit fontScale="90000"/>
          </a:bodyPr>
          <a:lstStyle/>
          <a:p>
            <a:r>
              <a:rPr lang="cs-CZ" sz="8000" dirty="0" smtClean="0"/>
              <a:t> rozbor vod</a:t>
            </a:r>
            <a:br>
              <a:rPr lang="cs-CZ" sz="8000" dirty="0" smtClean="0"/>
            </a:br>
            <a:r>
              <a:rPr lang="cs-CZ" sz="6600" b="0" dirty="0" smtClean="0"/>
              <a:t>záznam o odběru vzorku, konzervace, doprava</a:t>
            </a:r>
            <a:endParaRPr lang="cs-CZ" sz="8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04088"/>
            <a:ext cx="8363272" cy="1143000"/>
          </a:xfrm>
        </p:spPr>
        <p:txBody>
          <a:bodyPr>
            <a:normAutofit fontScale="90000"/>
          </a:bodyPr>
          <a:lstStyle/>
          <a:p>
            <a:pPr hangingPunct="0"/>
            <a:r>
              <a:rPr lang="cs-CZ" sz="5400" dirty="0" smtClean="0"/>
              <a:t/>
            </a:r>
            <a:br>
              <a:rPr lang="cs-CZ" sz="5400" dirty="0" smtClean="0"/>
            </a:br>
            <a:r>
              <a:rPr lang="cs-CZ" sz="5400" dirty="0" smtClean="0"/>
              <a:t>záznam </a:t>
            </a:r>
            <a:r>
              <a:rPr lang="cs-CZ" sz="5400" dirty="0" smtClean="0"/>
              <a:t>o odběru vzorku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 smtClean="0"/>
              <a:t>Anotace:</a:t>
            </a:r>
          </a:p>
          <a:p>
            <a:r>
              <a:rPr lang="cs-CZ" dirty="0" smtClean="0"/>
              <a:t>Prezentace slouží k přehledu tématu </a:t>
            </a:r>
            <a:r>
              <a:rPr lang="cs-CZ" dirty="0" smtClean="0"/>
              <a:t>r</a:t>
            </a:r>
            <a:r>
              <a:rPr lang="cs-CZ" dirty="0" smtClean="0"/>
              <a:t>ozbory vod – </a:t>
            </a:r>
            <a:r>
              <a:rPr lang="cs-CZ" sz="2800" dirty="0" smtClean="0"/>
              <a:t>záznam o odběru </a:t>
            </a:r>
            <a:r>
              <a:rPr lang="cs-CZ" sz="2800" dirty="0" smtClean="0"/>
              <a:t>vzorku, </a:t>
            </a:r>
            <a:r>
              <a:rPr lang="cs-CZ" sz="2800" dirty="0" smtClean="0"/>
              <a:t>konzervace, doprava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 určena pro výuku ekologie a monitorování životního prostředí v 1. a 2. ročníku střední školy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záznam o odběru vzorku</a:t>
            </a:r>
            <a:endParaRPr lang="cs-CZ" dirty="0"/>
          </a:p>
        </p:txBody>
      </p:sp>
      <p:pic>
        <p:nvPicPr>
          <p:cNvPr id="1026" name="Picture 2" descr="C:\Users\jung\AppData\Local\Microsoft\Windows\Temporary Internet Files\Content.IE5\3NQXTR9N\MP900400015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5255" y="2348880"/>
            <a:ext cx="4146663" cy="2763317"/>
          </a:xfrm>
          <a:prstGeom prst="rect">
            <a:avLst/>
          </a:prstGeom>
          <a:noFill/>
        </p:spPr>
      </p:pic>
      <p:pic>
        <p:nvPicPr>
          <p:cNvPr id="1027" name="Picture 3" descr="C:\Users\jung\AppData\Local\Microsoft\Windows\Temporary Internet Files\Content.IE5\78ODY7TJ\MP90039051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16832"/>
            <a:ext cx="2772867" cy="2772867"/>
          </a:xfrm>
          <a:prstGeom prst="rect">
            <a:avLst/>
          </a:prstGeom>
          <a:noFill/>
        </p:spPr>
      </p:pic>
      <p:pic>
        <p:nvPicPr>
          <p:cNvPr id="1028" name="Picture 4" descr="C:\Users\jung\AppData\Local\Microsoft\Windows\Temporary Internet Files\Content.IE5\GLQ7KOB9\MC90023838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8000" y="4408488"/>
            <a:ext cx="1827213" cy="1560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676456" cy="1368152"/>
          </a:xfrm>
        </p:spPr>
        <p:txBody>
          <a:bodyPr>
            <a:normAutofit/>
          </a:bodyPr>
          <a:lstStyle/>
          <a:p>
            <a:r>
              <a:rPr lang="cs-CZ" sz="5400" dirty="0" smtClean="0"/>
              <a:t>záznam o odběru vzorku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0928"/>
            <a:ext cx="8229600" cy="407707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/>
              <a:t>Záznam o odběru vzorku je jediným a rozhodujícím dokladem o původu vzorku. Je </a:t>
            </a:r>
            <a:r>
              <a:rPr lang="cs-CZ" sz="3200" dirty="0" smtClean="0"/>
              <a:t>třeba mu </a:t>
            </a:r>
            <a:r>
              <a:rPr lang="cs-CZ" sz="3200" dirty="0" smtClean="0"/>
              <a:t>věnovat náležitou pozornost</a:t>
            </a:r>
          </a:p>
        </p:txBody>
      </p:sp>
      <p:pic>
        <p:nvPicPr>
          <p:cNvPr id="6147" name="Picture 3" descr="C:\Users\jung\AppData\Local\Microsoft\Windows\Temporary Internet Files\Content.IE5\3NQXTR9N\MP9002876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509120"/>
            <a:ext cx="2526333" cy="2046067"/>
          </a:xfrm>
          <a:prstGeom prst="rect">
            <a:avLst/>
          </a:prstGeom>
          <a:noFill/>
        </p:spPr>
      </p:pic>
      <p:pic>
        <p:nvPicPr>
          <p:cNvPr id="6148" name="Picture 4" descr="C:\Users\jung\AppData\Local\Microsoft\Windows\Temporary Internet Files\Content.IE5\6ZE99JUG\MC900433883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268760"/>
            <a:ext cx="1439689" cy="14396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143000"/>
          </a:xfrm>
        </p:spPr>
        <p:txBody>
          <a:bodyPr/>
          <a:lstStyle/>
          <a:p>
            <a:r>
              <a:rPr lang="cs-CZ" dirty="0" smtClean="0"/>
              <a:t>Záznam musí obsahovat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33576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/>
              <a:t>datum a čas odběru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místo odběru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typ odebrané vody (u pitné vody VZ, IZ)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číslo a označení vzorku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žadatele a odběratele</a:t>
            </a:r>
            <a:endParaRPr lang="cs-CZ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908720"/>
            <a:ext cx="8229600" cy="1143000"/>
          </a:xfrm>
        </p:spPr>
        <p:txBody>
          <a:bodyPr>
            <a:normAutofit/>
          </a:bodyPr>
          <a:lstStyle/>
          <a:p>
            <a:endParaRPr lang="cs-CZ" sz="7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043608" y="2060848"/>
            <a:ext cx="7581528" cy="446449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 </a:t>
            </a:r>
            <a:r>
              <a:rPr lang="cs-CZ" sz="3200" dirty="0" smtClean="0"/>
              <a:t>žadatele a odběratele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požadované analýzy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podmínky odběru (teplota, volný chlor, neobvyklé podmínky)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požadovaný rozbor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podpis odběratele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04664"/>
            <a:ext cx="8229600" cy="1143000"/>
          </a:xfrm>
        </p:spPr>
        <p:txBody>
          <a:bodyPr>
            <a:normAutofit/>
          </a:bodyPr>
          <a:lstStyle/>
          <a:p>
            <a:endParaRPr lang="cs-CZ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1484784"/>
            <a:ext cx="8280722" cy="537321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Průvodka vzorku se podává do laboratoře a zakládá se u žadatele, důležitost tohoto </a:t>
            </a:r>
            <a:r>
              <a:rPr lang="cs-CZ" sz="3200" dirty="0" smtClean="0"/>
              <a:t>aktu potvrzuje </a:t>
            </a:r>
            <a:r>
              <a:rPr lang="cs-CZ" sz="3200" dirty="0" smtClean="0"/>
              <a:t>skutečnost, že archivace těchto dokumentů je 5 – 10 let.</a:t>
            </a:r>
            <a:endParaRPr lang="cs-CZ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Časový interval mezi odběrem a analýzou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3200" dirty="0" smtClean="0"/>
              <a:t>doba mezi odběrem a analýzou by měla být co nejkratší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většina složek podléhá určitým změnám: únik rozpuštěných plynů, </a:t>
            </a:r>
            <a:r>
              <a:rPr lang="cs-CZ" sz="3200" dirty="0" smtClean="0"/>
              <a:t>mikrobiologický rozklad organických </a:t>
            </a:r>
            <a:r>
              <a:rPr lang="cs-CZ" sz="3200" dirty="0" smtClean="0"/>
              <a:t>látek, změny iontové rovnováhy </a:t>
            </a:r>
            <a:r>
              <a:rPr lang="cs-CZ" sz="3200" dirty="0" smtClean="0"/>
              <a:t>atd</a:t>
            </a:r>
            <a:r>
              <a:rPr lang="cs-CZ" sz="3200" dirty="0" smtClean="0"/>
              <a:t>.</a:t>
            </a:r>
          </a:p>
          <a:p>
            <a:r>
              <a:rPr lang="cs-CZ" sz="3200" dirty="0" smtClean="0"/>
              <a:t> </a:t>
            </a:r>
            <a:r>
              <a:rPr lang="cs-CZ" sz="3200" dirty="0" smtClean="0"/>
              <a:t>rychlost změn závisí na teplotě, světle a biologickém oživení vody</a:t>
            </a:r>
            <a:endParaRPr lang="cs-CZ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/>
          <a:lstStyle/>
          <a:p>
            <a:r>
              <a:rPr lang="cs-CZ" b="1" dirty="0" smtClean="0"/>
              <a:t>Konzervace vzorků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>
            <a:noAutofit/>
          </a:bodyPr>
          <a:lstStyle/>
          <a:p>
            <a:r>
              <a:rPr lang="cs-CZ" sz="2500" dirty="0" smtClean="0"/>
              <a:t>konzervací se rozumí uchování stejných hodnot ukazatelů vzorků vody od začátku </a:t>
            </a:r>
            <a:r>
              <a:rPr lang="cs-CZ" sz="2500" dirty="0" smtClean="0"/>
              <a:t>odběru do </a:t>
            </a:r>
            <a:r>
              <a:rPr lang="cs-CZ" sz="2500" dirty="0" smtClean="0"/>
              <a:t>konce rozboru</a:t>
            </a:r>
          </a:p>
          <a:p>
            <a:r>
              <a:rPr lang="cs-CZ" sz="2500" dirty="0" smtClean="0"/>
              <a:t> </a:t>
            </a:r>
            <a:r>
              <a:rPr lang="cs-CZ" sz="2500" dirty="0" smtClean="0"/>
              <a:t>konzervace je chemický způsob úpravy vzorků</a:t>
            </a:r>
          </a:p>
          <a:p>
            <a:r>
              <a:rPr lang="cs-CZ" sz="2500" dirty="0" smtClean="0"/>
              <a:t> </a:t>
            </a:r>
            <a:r>
              <a:rPr lang="cs-CZ" sz="2500" dirty="0" smtClean="0"/>
              <a:t>konzervace je vždy závislá na skupině </a:t>
            </a:r>
            <a:r>
              <a:rPr lang="cs-CZ" sz="2500" dirty="0" smtClean="0"/>
              <a:t>stanovovaných ukazatelů</a:t>
            </a:r>
            <a:endParaRPr lang="cs-CZ" sz="2500" dirty="0" smtClean="0"/>
          </a:p>
          <a:p>
            <a:r>
              <a:rPr lang="cs-CZ" sz="2500" dirty="0" smtClean="0"/>
              <a:t> </a:t>
            </a:r>
            <a:r>
              <a:rPr lang="cs-CZ" sz="2500" dirty="0" smtClean="0"/>
              <a:t>chemická látka, která je přidána jako konzervační činidlo, nesmí rušit </a:t>
            </a:r>
            <a:r>
              <a:rPr lang="cs-CZ" sz="2500" dirty="0" smtClean="0"/>
              <a:t>analýzy stanovovaných </a:t>
            </a:r>
            <a:r>
              <a:rPr lang="cs-CZ" sz="2500" dirty="0" smtClean="0"/>
              <a:t>složek</a:t>
            </a:r>
          </a:p>
          <a:p>
            <a:r>
              <a:rPr lang="cs-CZ" sz="2500" dirty="0" smtClean="0"/>
              <a:t> </a:t>
            </a:r>
            <a:r>
              <a:rPr lang="cs-CZ" sz="2500" dirty="0" smtClean="0"/>
              <a:t>vzhledem k předpokládaným reakcím se často odebírá do mnoha vzorkovnic, </a:t>
            </a:r>
            <a:r>
              <a:rPr lang="cs-CZ" sz="2500" dirty="0" smtClean="0"/>
              <a:t>různých konzervačních </a:t>
            </a:r>
            <a:r>
              <a:rPr lang="cs-CZ" sz="2500" dirty="0" smtClean="0"/>
              <a:t>činidel</a:t>
            </a:r>
          </a:p>
          <a:p>
            <a:r>
              <a:rPr lang="cs-CZ" sz="2500" dirty="0" smtClean="0"/>
              <a:t> </a:t>
            </a:r>
            <a:r>
              <a:rPr lang="cs-CZ" sz="2500" dirty="0" smtClean="0"/>
              <a:t>analýza </a:t>
            </a:r>
            <a:r>
              <a:rPr lang="cs-CZ" sz="2500" dirty="0" smtClean="0"/>
              <a:t>vzorku se provádí v co nejkratší době po odběru</a:t>
            </a:r>
            <a:endParaRPr lang="cs-CZ" sz="25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cs-CZ" b="1" dirty="0" smtClean="0"/>
              <a:t>Doprava a skladování vzorků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373216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pro přepravu se vzorkovnice ukládají do transportních beden nebo brašen </a:t>
            </a:r>
            <a:r>
              <a:rPr lang="cs-CZ" sz="2800" dirty="0" smtClean="0"/>
              <a:t>vystlaných tkaninou</a:t>
            </a:r>
            <a:endParaRPr lang="cs-CZ" sz="2800" dirty="0" smtClean="0"/>
          </a:p>
          <a:p>
            <a:r>
              <a:rPr lang="cs-CZ" sz="2800" dirty="0" smtClean="0"/>
              <a:t> </a:t>
            </a:r>
            <a:r>
              <a:rPr lang="cs-CZ" sz="2800" dirty="0" smtClean="0"/>
              <a:t>vzorek nesmí zmrznout ani být vystaven vysoké teplotě</a:t>
            </a:r>
          </a:p>
          <a:p>
            <a:r>
              <a:rPr lang="cs-CZ" sz="2800" dirty="0" smtClean="0"/>
              <a:t> </a:t>
            </a:r>
            <a:r>
              <a:rPr lang="cs-CZ" sz="2800" dirty="0" smtClean="0"/>
              <a:t>musí být zabráněno styku vzorku se vzduchem (plné vzorkovnice)</a:t>
            </a:r>
          </a:p>
          <a:p>
            <a:r>
              <a:rPr lang="cs-CZ" sz="2800" dirty="0" smtClean="0"/>
              <a:t> </a:t>
            </a:r>
            <a:r>
              <a:rPr lang="cs-CZ" sz="2800" dirty="0" smtClean="0"/>
              <a:t>vzorky se skladují většinou při 4°C a tmě, před analýzou se temperují na 20°C, ne </a:t>
            </a:r>
            <a:r>
              <a:rPr lang="cs-CZ" sz="2800" dirty="0" smtClean="0"/>
              <a:t>však ohřevem</a:t>
            </a: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7956550" cy="985837"/>
          </a:xfrm>
        </p:spPr>
        <p:txBody>
          <a:bodyPr/>
          <a:lstStyle/>
          <a:p>
            <a:r>
              <a:rPr lang="cs-CZ" sz="5400" b="1" u="sng" dirty="0"/>
              <a:t>Zdroje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08720"/>
            <a:ext cx="8229600" cy="6335043"/>
          </a:xfrm>
        </p:spPr>
        <p:txBody>
          <a:bodyPr>
            <a:normAutofit/>
          </a:bodyPr>
          <a:lstStyle/>
          <a:p>
            <a:r>
              <a:rPr lang="cs-CZ" sz="1500" dirty="0" smtClean="0"/>
              <a:t>ŠLÉGR, Jiří a kol. </a:t>
            </a:r>
            <a:r>
              <a:rPr lang="cs-CZ" sz="1500" i="1" dirty="0" smtClean="0"/>
              <a:t>Ekologie a ochrana životního prostředí</a:t>
            </a:r>
            <a:r>
              <a:rPr lang="cs-CZ" sz="1500" dirty="0" smtClean="0"/>
              <a:t>. Praha: Fortuna, 2002, ISBN 80-71688282.</a:t>
            </a:r>
          </a:p>
          <a:p>
            <a:r>
              <a:rPr lang="cs-CZ" sz="1600" dirty="0" smtClean="0"/>
              <a:t>DIVIŠ, Marián. </a:t>
            </a:r>
            <a:r>
              <a:rPr lang="cs-CZ" sz="1600" i="1" dirty="0" smtClean="0"/>
              <a:t>Monitorování vod</a:t>
            </a:r>
            <a:r>
              <a:rPr lang="cs-CZ" sz="1600" dirty="0" smtClean="0"/>
              <a:t> [online]. [cit. 30.10.2012]. Dostupný na WWW: &lt;http://www.</a:t>
            </a:r>
            <a:r>
              <a:rPr lang="cs-CZ" sz="1600" dirty="0" err="1" smtClean="0"/>
              <a:t>sps</a:t>
            </a:r>
            <a:r>
              <a:rPr lang="cs-CZ" sz="1600" dirty="0" smtClean="0"/>
              <a:t>-</a:t>
            </a:r>
            <a:r>
              <a:rPr lang="cs-CZ" sz="1600" dirty="0" err="1" smtClean="0"/>
              <a:t>karvina.cz</a:t>
            </a:r>
            <a:r>
              <a:rPr lang="cs-CZ" sz="1600" dirty="0" smtClean="0"/>
              <a:t>/web/</a:t>
            </a:r>
            <a:r>
              <a:rPr lang="cs-CZ" sz="1600" dirty="0" err="1" smtClean="0"/>
              <a:t>uploady</a:t>
            </a:r>
            <a:r>
              <a:rPr lang="cs-CZ" sz="1600" dirty="0" smtClean="0"/>
              <a:t>/</a:t>
            </a:r>
            <a:r>
              <a:rPr lang="cs-CZ" sz="1600" dirty="0" err="1" smtClean="0"/>
              <a:t>File</a:t>
            </a:r>
            <a:r>
              <a:rPr lang="cs-CZ" sz="1600" dirty="0" smtClean="0"/>
              <a:t>/chemie/Monitoring_vod.</a:t>
            </a:r>
            <a:r>
              <a:rPr lang="cs-CZ" sz="1600" dirty="0" err="1" smtClean="0"/>
              <a:t>pdf</a:t>
            </a:r>
            <a:r>
              <a:rPr lang="cs-CZ" sz="1600" dirty="0" smtClean="0"/>
              <a:t>&gt;.</a:t>
            </a:r>
            <a:endParaRPr lang="cs-CZ" sz="1500" dirty="0" smtClean="0"/>
          </a:p>
          <a:p>
            <a:r>
              <a:rPr lang="cs-CZ" sz="1500" dirty="0" smtClean="0"/>
              <a:t>Klipart MS PowerPoint</a:t>
            </a:r>
          </a:p>
          <a:p>
            <a:endParaRPr lang="cs-CZ" sz="15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673</TotalTime>
  <Words>348</Words>
  <Application>Microsoft Office PowerPoint</Application>
  <PresentationFormat>Předvádění na obrazovce (4:3)</PresentationFormat>
  <Paragraphs>49</Paragraphs>
  <Slides>11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 rozbor vod záznam o odběru vzorku, konzervace, doprava</vt:lpstr>
      <vt:lpstr> záznam o odběru vzorku</vt:lpstr>
      <vt:lpstr>záznam o odběru vzorku</vt:lpstr>
      <vt:lpstr>záznam o odběru vzorku</vt:lpstr>
      <vt:lpstr>Záznam musí obsahovat</vt:lpstr>
      <vt:lpstr>Snímek 6</vt:lpstr>
      <vt:lpstr>Snímek 7</vt:lpstr>
      <vt:lpstr>Časový interval mezi odběrem a analýzou</vt:lpstr>
      <vt:lpstr>Konzervace vzorků</vt:lpstr>
      <vt:lpstr>Doprava a skladování vzorků</vt:lpstr>
      <vt:lpstr>Zdroje</vt:lpstr>
    </vt:vector>
  </TitlesOfParts>
  <Company>procha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Zrození života  na Zemi</dc:title>
  <dc:creator>procha</dc:creator>
  <cp:lastModifiedBy>jung</cp:lastModifiedBy>
  <cp:revision>93</cp:revision>
  <dcterms:created xsi:type="dcterms:W3CDTF">2012-10-01T16:10:06Z</dcterms:created>
  <dcterms:modified xsi:type="dcterms:W3CDTF">2012-10-30T15:40:22Z</dcterms:modified>
</cp:coreProperties>
</file>