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notesMasterIdLst>
    <p:notesMasterId r:id="rId24"/>
  </p:notesMasterIdLst>
  <p:sldIdLst>
    <p:sldId id="361" r:id="rId2"/>
    <p:sldId id="256" r:id="rId3"/>
    <p:sldId id="343" r:id="rId4"/>
    <p:sldId id="344" r:id="rId5"/>
    <p:sldId id="345" r:id="rId6"/>
    <p:sldId id="346" r:id="rId7"/>
    <p:sldId id="347" r:id="rId8"/>
    <p:sldId id="348" r:id="rId9"/>
    <p:sldId id="355" r:id="rId10"/>
    <p:sldId id="354" r:id="rId11"/>
    <p:sldId id="353" r:id="rId12"/>
    <p:sldId id="352" r:id="rId13"/>
    <p:sldId id="351" r:id="rId14"/>
    <p:sldId id="350" r:id="rId15"/>
    <p:sldId id="349" r:id="rId16"/>
    <p:sldId id="356" r:id="rId17"/>
    <p:sldId id="357" r:id="rId18"/>
    <p:sldId id="358" r:id="rId19"/>
    <p:sldId id="359" r:id="rId20"/>
    <p:sldId id="360" r:id="rId21"/>
    <p:sldId id="309" r:id="rId22"/>
    <p:sldId id="362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006600"/>
    <a:srgbClr val="70CAD6"/>
    <a:srgbClr val="BF2D8B"/>
    <a:srgbClr val="5B36B6"/>
    <a:srgbClr val="AC33B9"/>
    <a:srgbClr val="F7C4A7"/>
    <a:srgbClr val="653EC6"/>
    <a:srgbClr val="D88CE0"/>
    <a:srgbClr val="9639B3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19" autoAdjust="0"/>
    <p:restoredTop sz="94709" autoAdjust="0"/>
  </p:normalViewPr>
  <p:slideViewPr>
    <p:cSldViewPr>
      <p:cViewPr varScale="1">
        <p:scale>
          <a:sx n="70" d="100"/>
          <a:sy n="70" d="100"/>
        </p:scale>
        <p:origin x="-51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B52606-C243-4BFA-B113-2F394E86D4AA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080C16-5019-4AE3-8710-753C2E569F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A6C10AB8-1784-4A59-A186-202B87056B9E}" type="datetimeFigureOut">
              <a:rPr lang="cs-CZ" smtClean="0"/>
              <a:pPr/>
              <a:t>29.10.2012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922FCE23-FE68-45C9-BA9E-EE2CA19FE13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  <a:solidFill>
            <a:schemeClr val="bg1"/>
          </a:solidFill>
        </p:spPr>
        <p:txBody>
          <a:bodyPr/>
          <a:lstStyle/>
          <a:p>
            <a:pPr algn="l" eaLnBrk="1" hangingPunct="1"/>
            <a:r>
              <a:rPr lang="cs-CZ" sz="1200" dirty="0" smtClean="0"/>
              <a:t>		</a:t>
            </a:r>
            <a:br>
              <a:rPr lang="cs-CZ" sz="1200" dirty="0" smtClean="0"/>
            </a:br>
            <a:r>
              <a:rPr lang="cs-CZ" sz="1200" dirty="0" smtClean="0"/>
              <a:t>		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Základní škola Ústí nad Labem, Anežky České 702/17, příspěvková organizace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 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	</a:t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/>
            </a:r>
            <a:b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</a:br>
            <a:r>
              <a:rPr lang="cs-CZ" sz="1200" dirty="0" smtClean="0">
                <a:solidFill>
                  <a:schemeClr val="tx1"/>
                </a:solidFill>
                <a:latin typeface="Calibri" pitchFamily="34" charset="0"/>
              </a:rPr>
              <a:t>		         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  <a:solidFill>
            <a:schemeClr val="bg1"/>
          </a:solidFill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Název </a:t>
            </a:r>
            <a:r>
              <a:rPr lang="cs-CZ" sz="1700" dirty="0" err="1">
                <a:latin typeface="Calibri" pitchFamily="34" charset="0"/>
              </a:rPr>
              <a:t>DUMu</a:t>
            </a:r>
            <a:r>
              <a:rPr lang="cs-CZ" sz="1700" dirty="0" smtClean="0">
                <a:latin typeface="Calibri" pitchFamily="34" charset="0"/>
              </a:rPr>
              <a:t>: VY_22_INOVACE_16_2_PŘEDLOŽKY – 3.PÁD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Autor: Mgr. Miroslava </a:t>
            </a:r>
            <a:r>
              <a:rPr lang="cs-CZ" sz="1700" dirty="0" err="1" smtClean="0">
                <a:latin typeface="Calibri" pitchFamily="34" charset="0"/>
              </a:rPr>
              <a:t>Plocková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Vzdělávací oblast/Předmět/Téma: Jazyk a jazyková komunikace / Německý jazyk / PŘEDLOŽKY  - 3.PÁD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Druh </a:t>
            </a:r>
            <a:r>
              <a:rPr lang="cs-CZ" sz="1700" dirty="0">
                <a:latin typeface="Calibri" pitchFamily="34" charset="0"/>
              </a:rPr>
              <a:t>učebního </a:t>
            </a:r>
            <a:r>
              <a:rPr lang="cs-CZ" sz="1700" dirty="0" smtClean="0">
                <a:latin typeface="Calibri" pitchFamily="34" charset="0"/>
              </a:rPr>
              <a:t>materiálu: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Metodický list:	ne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Anotace:  Žáci si v prezentaci nejprve zopakují význam předložek se 3. a 4.pádem. Zopakují si pravidlo, kdy se po těchto předložkách používá 3.pád a naučí se u podstatných jmen  utvořit tento pád. Procvičí si překlad slovních spojení s předložkami.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Ověřeno </a:t>
            </a:r>
            <a:r>
              <a:rPr lang="cs-CZ" sz="1700" dirty="0">
                <a:latin typeface="Calibri" pitchFamily="34" charset="0"/>
              </a:rPr>
              <a:t>ve třídě</a:t>
            </a:r>
            <a:r>
              <a:rPr lang="cs-CZ" sz="1700" dirty="0" smtClean="0">
                <a:latin typeface="Calibri" pitchFamily="34" charset="0"/>
              </a:rPr>
              <a:t>: VIII.A</a:t>
            </a: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Datum </a:t>
            </a:r>
            <a:r>
              <a:rPr lang="cs-CZ" sz="1700" dirty="0">
                <a:latin typeface="Calibri" pitchFamily="34" charset="0"/>
              </a:rPr>
              <a:t>ověření</a:t>
            </a:r>
            <a:r>
              <a:rPr lang="cs-CZ" sz="1700" dirty="0" smtClean="0">
                <a:latin typeface="Calibri" pitchFamily="34" charset="0"/>
              </a:rPr>
              <a:t>: 22.10.2012</a:t>
            </a:r>
            <a:endParaRPr lang="cs-CZ" sz="9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dle zákona 121/2000 Sb. (autorský zákon). Nesu veškerou právní odpovědnost za obsah a původ svého díla. Prohlašuji dále, že </a:t>
            </a:r>
            <a:r>
              <a:rPr lang="cs-CZ" sz="1700" dirty="0">
                <a:latin typeface="Calibri" pitchFamily="34" charset="0"/>
              </a:rPr>
              <a:t>výše uvedený materiál jsem ověřil(a) </a:t>
            </a:r>
            <a:endParaRPr lang="cs-CZ" sz="17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ve </a:t>
            </a:r>
            <a:r>
              <a:rPr lang="cs-CZ" sz="1700" dirty="0">
                <a:latin typeface="Calibri" pitchFamily="34" charset="0"/>
              </a:rPr>
              <a:t>výuce a provedl(a) o tom zápis do </a:t>
            </a:r>
            <a:r>
              <a:rPr lang="cs-CZ" sz="1700" dirty="0" smtClean="0">
                <a:latin typeface="Calibri" pitchFamily="34" charset="0"/>
              </a:rPr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>
                <a:latin typeface="Calibri" pitchFamily="34" charset="0"/>
              </a:rPr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>
                <a:latin typeface="Calibri" pitchFamily="34" charset="0"/>
              </a:rPr>
              <a:t>Datum</a:t>
            </a:r>
            <a:r>
              <a:rPr lang="cs-CZ" sz="1400" smtClean="0">
                <a:latin typeface="Calibri" pitchFamily="34" charset="0"/>
              </a:rPr>
              <a:t>:  22.10.2012 </a:t>
            </a:r>
            <a:r>
              <a:rPr lang="cs-CZ" sz="1400" dirty="0" smtClean="0">
                <a:latin typeface="Calibri" pitchFamily="34" charset="0"/>
              </a:rPr>
              <a:t>	          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70CAD6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200" dirty="0" smtClean="0">
                <a:solidFill>
                  <a:srgbClr val="002060"/>
                </a:solidFill>
                <a:latin typeface="Calibri" pitchFamily="34" charset="0"/>
              </a:rPr>
              <a:t>PŘEDLOŽKY SE 3. a 4.Pádem </a:t>
            </a:r>
          </a:p>
          <a:p>
            <a:pPr algn="ctr"/>
            <a:r>
              <a:rPr lang="cs-CZ" sz="3200" u="sng" dirty="0" smtClean="0">
                <a:solidFill>
                  <a:srgbClr val="002060"/>
                </a:solidFill>
                <a:latin typeface="Calibri" pitchFamily="34" charset="0"/>
              </a:rPr>
              <a:t>Procvičování tvoření 3.pádu </a:t>
            </a:r>
            <a:endParaRPr lang="cs-CZ" sz="3200" u="sng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00206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DIE</a:t>
            </a:r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</a:rPr>
              <a:t>PR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/>
              </a:rPr>
              <a:t>ÄPOSITIONEN MIT DATIV UND AKKUSATIV</a:t>
            </a:r>
            <a:endParaRPr lang="cs-CZ" sz="4400" dirty="0">
              <a:solidFill>
                <a:srgbClr val="7030A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3600" dirty="0" smtClean="0">
                <a:solidFill>
                  <a:srgbClr val="002060"/>
                </a:solidFill>
                <a:latin typeface="Calibri" pitchFamily="34" charset="0"/>
              </a:rPr>
              <a:t>POJĎME SI JE JEŠTĚ JEDNOU VYJMENOVAT: </a:t>
            </a:r>
            <a:endParaRPr lang="cs-CZ" sz="36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70000" lnSpcReduction="20000"/>
          </a:bodyPr>
          <a:lstStyle/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an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na (svisle), u, k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auf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na (vodorovně)</a:t>
            </a: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in – v, do</a:t>
            </a: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vor - před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hinter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za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unter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pod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/>
              </a:rPr>
              <a:t>ü</a:t>
            </a:r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ber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nad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neben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– vedle</a:t>
            </a:r>
          </a:p>
          <a:p>
            <a:pPr algn="just"/>
            <a:r>
              <a:rPr lang="cs-CZ" sz="4400" dirty="0" err="1" smtClean="0">
                <a:latin typeface="Calibri" pitchFamily="34" charset="0"/>
                <a:cs typeface="Arial" pitchFamily="34" charset="0"/>
              </a:rPr>
              <a:t>zwischen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- mezi</a:t>
            </a:r>
          </a:p>
          <a:p>
            <a:endParaRPr lang="cs-CZ" sz="3200" dirty="0">
              <a:latin typeface="Calibri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3.PÁD  = DATIV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se používá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vždy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, když otázka začíná tázacím slovem </a:t>
            </a:r>
          </a:p>
          <a:p>
            <a:pPr algn="ctr">
              <a:buNone/>
            </a:pPr>
            <a:r>
              <a:rPr lang="cs-CZ" sz="80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WO? = KDE?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3.PÁD 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/>
            <a:r>
              <a:rPr lang="cs-CZ" sz="4400" dirty="0" smtClean="0">
                <a:latin typeface="Calibri" pitchFamily="34" charset="0"/>
                <a:cs typeface="Arial" pitchFamily="34" charset="0"/>
              </a:rPr>
              <a:t> utvoříme tak, že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změníme tvar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 </a:t>
            </a:r>
            <a:r>
              <a:rPr lang="cs-CZ" sz="4400" dirty="0" smtClean="0">
                <a:solidFill>
                  <a:srgbClr val="FF0000"/>
                </a:solidFill>
                <a:latin typeface="Calibri" pitchFamily="34" charset="0"/>
                <a:cs typeface="Arial" pitchFamily="34" charset="0"/>
              </a:rPr>
              <a:t>členu určitého </a:t>
            </a:r>
            <a:r>
              <a:rPr lang="cs-CZ" sz="4400" dirty="0" smtClean="0">
                <a:latin typeface="Calibri" pitchFamily="34" charset="0"/>
                <a:cs typeface="Arial" pitchFamily="34" charset="0"/>
              </a:rPr>
              <a:t>u daného  podstatného jména </a:t>
            </a: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PŘEHLED TVARŮ URČITÝCH ČLENŮ: 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85720" y="1500174"/>
            <a:ext cx="8503920" cy="4572000"/>
          </a:xfrm>
          <a:solidFill>
            <a:srgbClr val="70CAD6"/>
          </a:solidFill>
        </p:spPr>
        <p:txBody>
          <a:bodyPr>
            <a:normAutofit/>
          </a:bodyPr>
          <a:lstStyle/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Arial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714348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3428992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143636" y="1785926"/>
            <a:ext cx="2286016" cy="414340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857224" y="1857364"/>
            <a:ext cx="2071702" cy="642942"/>
          </a:xfrm>
          <a:prstGeom prst="rect">
            <a:avLst/>
          </a:prstGeom>
          <a:solidFill>
            <a:srgbClr val="0070C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MUŽSKÝ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857224" y="264318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DER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857224" y="3714752"/>
            <a:ext cx="2071702" cy="914400"/>
          </a:xfrm>
          <a:prstGeom prst="rect">
            <a:avLst/>
          </a:prstGeom>
          <a:solidFill>
            <a:srgbClr val="70CA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3.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0070C0"/>
                </a:solidFill>
                <a:latin typeface="Calibri" pitchFamily="34" charset="0"/>
              </a:rPr>
              <a:t>M</a:t>
            </a:r>
            <a:endParaRPr lang="cs-CZ" sz="3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857224" y="478632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0070C0"/>
                </a:solidFill>
                <a:latin typeface="Calibri" pitchFamily="34" charset="0"/>
              </a:rPr>
              <a:t>N</a:t>
            </a:r>
            <a:endParaRPr lang="cs-CZ" sz="3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3571868" y="1857364"/>
            <a:ext cx="2071702" cy="64294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ŽENSKÝ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6286512" y="1857364"/>
            <a:ext cx="2071702" cy="642942"/>
          </a:xfrm>
          <a:prstGeom prst="rec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latin typeface="Calibri" pitchFamily="34" charset="0"/>
              </a:rPr>
              <a:t>ROD STŘEDNÍ</a:t>
            </a:r>
            <a:endParaRPr lang="cs-CZ" dirty="0">
              <a:latin typeface="Calibri" pitchFamily="34" charset="0"/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6286512" y="478632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DAS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571868" y="478632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4.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DIE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286512" y="3714752"/>
            <a:ext cx="2071702" cy="914400"/>
          </a:xfrm>
          <a:prstGeom prst="rect">
            <a:avLst/>
          </a:prstGeom>
          <a:solidFill>
            <a:srgbClr val="70CA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3.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0070C0"/>
                </a:solidFill>
                <a:latin typeface="Calibri" pitchFamily="34" charset="0"/>
              </a:rPr>
              <a:t>M</a:t>
            </a:r>
            <a:endParaRPr lang="cs-CZ" sz="3600" dirty="0">
              <a:solidFill>
                <a:srgbClr val="0070C0"/>
              </a:solidFill>
              <a:latin typeface="Calibri" pitchFamily="34" charset="0"/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571868" y="3714752"/>
            <a:ext cx="2071702" cy="914400"/>
          </a:xfrm>
          <a:prstGeom prst="rect">
            <a:avLst/>
          </a:prstGeom>
          <a:solidFill>
            <a:srgbClr val="70CAD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3.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DE</a:t>
            </a:r>
            <a:r>
              <a:rPr lang="cs-CZ" sz="3600" dirty="0" smtClean="0">
                <a:solidFill>
                  <a:srgbClr val="FF0000"/>
                </a:solidFill>
                <a:latin typeface="Calibri" pitchFamily="34" charset="0"/>
              </a:rPr>
              <a:t>R</a:t>
            </a:r>
            <a:endParaRPr lang="cs-CZ" sz="3600" dirty="0">
              <a:solidFill>
                <a:srgbClr val="FF0000"/>
              </a:solidFill>
              <a:latin typeface="Calibri" pitchFamily="34" charset="0"/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6286512" y="264318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DAS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571868" y="2643182"/>
            <a:ext cx="207170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cs-CZ" dirty="0" smtClean="0">
                <a:latin typeface="Calibri" pitchFamily="34" charset="0"/>
              </a:rPr>
              <a:t>1. PÁD      </a:t>
            </a:r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DIE</a:t>
            </a:r>
            <a:endParaRPr lang="cs-CZ" sz="3600" dirty="0">
              <a:solidFill>
                <a:schemeClr val="tx1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400" dirty="0" smtClean="0">
                <a:solidFill>
                  <a:schemeClr val="tx1"/>
                </a:solidFill>
                <a:latin typeface="Calibri" pitchFamily="34" charset="0"/>
              </a:rPr>
              <a:t>AN = NA, U</a:t>
            </a:r>
            <a:endParaRPr lang="cs-CZ" sz="44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err="1" smtClean="0">
                <a:latin typeface="Calibri" pitchFamily="34" charset="0"/>
              </a:rPr>
              <a:t>an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(= </a:t>
            </a:r>
            <a:r>
              <a:rPr lang="cs-CZ" sz="4800" dirty="0" err="1" smtClean="0">
                <a:latin typeface="Calibri" pitchFamily="34" charset="0"/>
              </a:rPr>
              <a:t>am</a:t>
            </a:r>
            <a:r>
              <a:rPr lang="cs-CZ" sz="4800" dirty="0" smtClean="0">
                <a:latin typeface="Calibri" pitchFamily="34" charset="0"/>
              </a:rPr>
              <a:t>) </a:t>
            </a:r>
            <a:r>
              <a:rPr lang="cs-CZ" sz="4800" dirty="0" err="1" smtClean="0">
                <a:latin typeface="Calibri" pitchFamily="34" charset="0"/>
              </a:rPr>
              <a:t>Tisch</a:t>
            </a:r>
            <a:r>
              <a:rPr lang="cs-CZ" sz="4800" dirty="0" smtClean="0">
                <a:latin typeface="Calibri" pitchFamily="34" charset="0"/>
              </a:rPr>
              <a:t> – u stolu</a:t>
            </a:r>
          </a:p>
          <a:p>
            <a:r>
              <a:rPr lang="cs-CZ" sz="4800" dirty="0" err="1" smtClean="0">
                <a:latin typeface="Calibri" pitchFamily="34" charset="0"/>
              </a:rPr>
              <a:t>an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Wand</a:t>
            </a:r>
            <a:r>
              <a:rPr lang="cs-CZ" sz="4800" dirty="0" smtClean="0">
                <a:latin typeface="Calibri" pitchFamily="34" charset="0"/>
              </a:rPr>
              <a:t> – na zdi</a:t>
            </a:r>
          </a:p>
          <a:p>
            <a:r>
              <a:rPr lang="cs-CZ" sz="4800" dirty="0" err="1" smtClean="0">
                <a:latin typeface="Calibri" pitchFamily="34" charset="0"/>
              </a:rPr>
              <a:t>an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Haus</a:t>
            </a:r>
            <a:r>
              <a:rPr lang="cs-CZ" sz="4800" dirty="0" smtClean="0">
                <a:latin typeface="Calibri" pitchFamily="34" charset="0"/>
              </a:rPr>
              <a:t> (= </a:t>
            </a:r>
            <a:r>
              <a:rPr lang="cs-CZ" sz="4800" dirty="0" err="1" smtClean="0">
                <a:latin typeface="Calibri" pitchFamily="34" charset="0"/>
              </a:rPr>
              <a:t>am</a:t>
            </a:r>
            <a:r>
              <a:rPr lang="cs-CZ" sz="4800" dirty="0" smtClean="0">
                <a:latin typeface="Calibri" pitchFamily="34" charset="0"/>
              </a:rPr>
              <a:t>) – u domu</a:t>
            </a:r>
          </a:p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AM = A</a:t>
            </a:r>
            <a:r>
              <a:rPr lang="cs-CZ" sz="4800" dirty="0" smtClean="0">
                <a:latin typeface="Calibri" pitchFamily="34" charset="0"/>
              </a:rPr>
              <a:t>N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DE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M</a:t>
            </a:r>
            <a:endParaRPr lang="cs-CZ" sz="4800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AUF = NA</a:t>
            </a:r>
            <a:r>
              <a:rPr lang="cs-CZ" sz="4800" dirty="0" smtClean="0">
                <a:solidFill>
                  <a:schemeClr val="tx1"/>
                </a:solidFill>
              </a:rPr>
              <a:t> 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err="1" smtClean="0">
                <a:latin typeface="Calibri" pitchFamily="34" charset="0"/>
              </a:rPr>
              <a:t>auf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Stuhl</a:t>
            </a:r>
            <a:r>
              <a:rPr lang="cs-CZ" sz="4800" dirty="0" smtClean="0">
                <a:latin typeface="Calibri" pitchFamily="34" charset="0"/>
              </a:rPr>
              <a:t> – na židli</a:t>
            </a:r>
          </a:p>
          <a:p>
            <a:r>
              <a:rPr lang="cs-CZ" sz="4800" dirty="0" err="1" smtClean="0">
                <a:latin typeface="Calibri" pitchFamily="34" charset="0"/>
              </a:rPr>
              <a:t>auf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Bank – na lavici</a:t>
            </a:r>
          </a:p>
          <a:p>
            <a:r>
              <a:rPr lang="cs-CZ" sz="4800" dirty="0" err="1" smtClean="0">
                <a:latin typeface="Calibri" pitchFamily="34" charset="0"/>
              </a:rPr>
              <a:t>auf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Buch</a:t>
            </a:r>
            <a:r>
              <a:rPr lang="cs-CZ" sz="4800" dirty="0" smtClean="0">
                <a:latin typeface="Calibri" pitchFamily="34" charset="0"/>
              </a:rPr>
              <a:t>  – na knize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  <p:sp>
        <p:nvSpPr>
          <p:cNvPr id="4" name="Šipka doprava 3"/>
          <p:cNvSpPr/>
          <p:nvPr/>
        </p:nvSpPr>
        <p:spPr>
          <a:xfrm>
            <a:off x="6143636" y="357166"/>
            <a:ext cx="835532" cy="500066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IN = V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smtClean="0">
                <a:latin typeface="Calibri" pitchFamily="34" charset="0"/>
              </a:rPr>
              <a:t>in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(= </a:t>
            </a:r>
            <a:r>
              <a:rPr lang="cs-CZ" sz="4800" dirty="0" err="1" smtClean="0">
                <a:latin typeface="Calibri" pitchFamily="34" charset="0"/>
              </a:rPr>
              <a:t>im</a:t>
            </a:r>
            <a:r>
              <a:rPr lang="cs-CZ" sz="4800" dirty="0" smtClean="0">
                <a:latin typeface="Calibri" pitchFamily="34" charset="0"/>
              </a:rPr>
              <a:t>) </a:t>
            </a:r>
            <a:r>
              <a:rPr lang="cs-CZ" sz="4800" dirty="0" err="1" smtClean="0">
                <a:latin typeface="Calibri" pitchFamily="34" charset="0"/>
              </a:rPr>
              <a:t>Schrank</a:t>
            </a:r>
            <a:r>
              <a:rPr lang="cs-CZ" sz="4800" dirty="0" smtClean="0">
                <a:latin typeface="Calibri" pitchFamily="34" charset="0"/>
              </a:rPr>
              <a:t> – ve skříni</a:t>
            </a:r>
          </a:p>
          <a:p>
            <a:r>
              <a:rPr lang="cs-CZ" sz="4800" dirty="0" smtClean="0">
                <a:latin typeface="Calibri" pitchFamily="34" charset="0"/>
              </a:rPr>
              <a:t>in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Schule</a:t>
            </a:r>
            <a:r>
              <a:rPr lang="cs-CZ" sz="4800" dirty="0" smtClean="0">
                <a:latin typeface="Calibri" pitchFamily="34" charset="0"/>
              </a:rPr>
              <a:t> – ve škole</a:t>
            </a:r>
          </a:p>
          <a:p>
            <a:r>
              <a:rPr lang="cs-CZ" sz="4800" dirty="0" smtClean="0">
                <a:latin typeface="Calibri" pitchFamily="34" charset="0"/>
              </a:rPr>
              <a:t>in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Haus</a:t>
            </a:r>
            <a:r>
              <a:rPr lang="cs-CZ" sz="4800" dirty="0" smtClean="0">
                <a:latin typeface="Calibri" pitchFamily="34" charset="0"/>
              </a:rPr>
              <a:t> (= </a:t>
            </a:r>
            <a:r>
              <a:rPr lang="cs-CZ" sz="4800" dirty="0" err="1" smtClean="0">
                <a:latin typeface="Calibri" pitchFamily="34" charset="0"/>
              </a:rPr>
              <a:t>im</a:t>
            </a:r>
            <a:r>
              <a:rPr lang="cs-CZ" sz="4800" dirty="0" smtClean="0">
                <a:latin typeface="Calibri" pitchFamily="34" charset="0"/>
              </a:rPr>
              <a:t>) – v domě</a:t>
            </a:r>
          </a:p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IM = I</a:t>
            </a:r>
            <a:r>
              <a:rPr lang="cs-CZ" sz="4800" dirty="0" smtClean="0">
                <a:latin typeface="Calibri" pitchFamily="34" charset="0"/>
              </a:rPr>
              <a:t>N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DE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M</a:t>
            </a:r>
            <a:endParaRPr lang="cs-CZ" sz="4800" dirty="0">
              <a:solidFill>
                <a:srgbClr val="FF0000"/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VOR = PŘED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smtClean="0">
                <a:latin typeface="Calibri" pitchFamily="34" charset="0"/>
              </a:rPr>
              <a:t>vor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Park – před parkem</a:t>
            </a:r>
          </a:p>
          <a:p>
            <a:r>
              <a:rPr lang="cs-CZ" sz="4800" dirty="0" smtClean="0">
                <a:latin typeface="Calibri" pitchFamily="34" charset="0"/>
              </a:rPr>
              <a:t>vor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T</a:t>
            </a:r>
            <a:r>
              <a:rPr lang="cs-CZ" sz="4800" dirty="0" err="1" smtClean="0">
                <a:latin typeface="Calibri" pitchFamily="34" charset="0"/>
                <a:cs typeface="Arial"/>
              </a:rPr>
              <a:t>ür</a:t>
            </a:r>
            <a:r>
              <a:rPr lang="cs-CZ" sz="4800" dirty="0" smtClean="0">
                <a:latin typeface="Calibri" pitchFamily="34" charset="0"/>
              </a:rPr>
              <a:t> – před(e) dveřmi</a:t>
            </a:r>
          </a:p>
          <a:p>
            <a:r>
              <a:rPr lang="cs-CZ" sz="4800" dirty="0" smtClean="0">
                <a:latin typeface="Calibri" pitchFamily="34" charset="0"/>
              </a:rPr>
              <a:t>vor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Auto – před autem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HINTER = ZA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err="1" smtClean="0">
                <a:latin typeface="Calibri" pitchFamily="34" charset="0"/>
              </a:rPr>
              <a:t>hinter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Wald</a:t>
            </a:r>
            <a:r>
              <a:rPr lang="cs-CZ" sz="4800" dirty="0" smtClean="0">
                <a:latin typeface="Calibri" pitchFamily="34" charset="0"/>
              </a:rPr>
              <a:t> – za lesem</a:t>
            </a:r>
          </a:p>
          <a:p>
            <a:r>
              <a:rPr lang="cs-CZ" sz="4800" dirty="0" err="1" smtClean="0">
                <a:latin typeface="Calibri" pitchFamily="34" charset="0"/>
              </a:rPr>
              <a:t>hinter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Schule</a:t>
            </a:r>
            <a:r>
              <a:rPr lang="cs-CZ" sz="4800" dirty="0" smtClean="0">
                <a:latin typeface="Calibri" pitchFamily="34" charset="0"/>
              </a:rPr>
              <a:t> – za školou</a:t>
            </a:r>
          </a:p>
          <a:p>
            <a:r>
              <a:rPr lang="cs-CZ" sz="4800" dirty="0" err="1" smtClean="0">
                <a:latin typeface="Calibri" pitchFamily="34" charset="0"/>
              </a:rPr>
              <a:t>hinter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Bett</a:t>
            </a:r>
            <a:r>
              <a:rPr lang="cs-CZ" sz="4800" dirty="0" smtClean="0">
                <a:latin typeface="Calibri" pitchFamily="34" charset="0"/>
              </a:rPr>
              <a:t> – za postelí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UNTER = POD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err="1" smtClean="0">
                <a:latin typeface="Calibri" pitchFamily="34" charset="0"/>
              </a:rPr>
              <a:t>unter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Tisch</a:t>
            </a:r>
            <a:r>
              <a:rPr lang="cs-CZ" sz="4800" dirty="0" smtClean="0">
                <a:latin typeface="Calibri" pitchFamily="34" charset="0"/>
              </a:rPr>
              <a:t> – pod stolem</a:t>
            </a:r>
          </a:p>
          <a:p>
            <a:r>
              <a:rPr lang="cs-CZ" sz="4800" dirty="0" err="1" smtClean="0">
                <a:latin typeface="Calibri" pitchFamily="34" charset="0"/>
              </a:rPr>
              <a:t>unter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Tafel</a:t>
            </a:r>
            <a:r>
              <a:rPr lang="cs-CZ" sz="4800" dirty="0" smtClean="0">
                <a:latin typeface="Calibri" pitchFamily="34" charset="0"/>
              </a:rPr>
              <a:t> – pod tabulí</a:t>
            </a:r>
          </a:p>
          <a:p>
            <a:r>
              <a:rPr lang="cs-CZ" sz="4800" dirty="0" err="1" smtClean="0">
                <a:latin typeface="Calibri" pitchFamily="34" charset="0"/>
              </a:rPr>
              <a:t>unter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Heft – pod sešitem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  <a:cs typeface="Arial"/>
              </a:rPr>
              <a:t>ÜBER</a:t>
            </a:r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 = NAD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Calibri" pitchFamily="34" charset="0"/>
              <a:cs typeface="Arial"/>
            </a:endParaRPr>
          </a:p>
          <a:p>
            <a:r>
              <a:rPr lang="cs-CZ" sz="4800" dirty="0" err="1" smtClean="0">
                <a:latin typeface="Calibri" pitchFamily="34" charset="0"/>
                <a:cs typeface="Arial"/>
              </a:rPr>
              <a:t>über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Computer</a:t>
            </a:r>
            <a:r>
              <a:rPr lang="cs-CZ" sz="4800" dirty="0" smtClean="0">
                <a:latin typeface="Calibri" pitchFamily="34" charset="0"/>
              </a:rPr>
              <a:t> – nad počítačem</a:t>
            </a:r>
          </a:p>
          <a:p>
            <a:r>
              <a:rPr lang="cs-CZ" sz="4800" dirty="0" err="1" smtClean="0">
                <a:latin typeface="Calibri" pitchFamily="34" charset="0"/>
                <a:cs typeface="Arial"/>
              </a:rPr>
              <a:t>über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Schule</a:t>
            </a:r>
            <a:r>
              <a:rPr lang="cs-CZ" sz="4800" dirty="0" smtClean="0">
                <a:latin typeface="Calibri" pitchFamily="34" charset="0"/>
              </a:rPr>
              <a:t> – nad školou</a:t>
            </a:r>
          </a:p>
          <a:p>
            <a:r>
              <a:rPr lang="cs-CZ" sz="4800" dirty="0" err="1" smtClean="0">
                <a:latin typeface="Calibri" pitchFamily="34" charset="0"/>
                <a:cs typeface="Arial"/>
              </a:rPr>
              <a:t>über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Haus</a:t>
            </a:r>
            <a:r>
              <a:rPr lang="cs-CZ" sz="4800" dirty="0" smtClean="0">
                <a:latin typeface="Calibri" pitchFamily="34" charset="0"/>
              </a:rPr>
              <a:t>  – nad domem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NEBEN = VEDLE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err="1" smtClean="0">
                <a:latin typeface="Calibri" pitchFamily="34" charset="0"/>
              </a:rPr>
              <a:t>neben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Sessel</a:t>
            </a:r>
            <a:r>
              <a:rPr lang="cs-CZ" sz="4800" dirty="0" smtClean="0">
                <a:latin typeface="Calibri" pitchFamily="34" charset="0"/>
              </a:rPr>
              <a:t> – vedle křesla</a:t>
            </a:r>
          </a:p>
          <a:p>
            <a:r>
              <a:rPr lang="cs-CZ" sz="4800" dirty="0" err="1" smtClean="0">
                <a:latin typeface="Calibri" pitchFamily="34" charset="0"/>
              </a:rPr>
              <a:t>neben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Tasche</a:t>
            </a:r>
            <a:r>
              <a:rPr lang="cs-CZ" sz="4800" dirty="0" smtClean="0">
                <a:latin typeface="Calibri" pitchFamily="34" charset="0"/>
              </a:rPr>
              <a:t> – vedle tašky</a:t>
            </a:r>
          </a:p>
          <a:p>
            <a:r>
              <a:rPr lang="cs-CZ" sz="4800" dirty="0" err="1" smtClean="0">
                <a:latin typeface="Calibri" pitchFamily="34" charset="0"/>
              </a:rPr>
              <a:t>neben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Fenster</a:t>
            </a:r>
            <a:r>
              <a:rPr lang="cs-CZ" sz="4800" dirty="0" smtClean="0">
                <a:latin typeface="Calibri" pitchFamily="34" charset="0"/>
              </a:rPr>
              <a:t> – vedle okna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ZWISCHEN = MEZI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lnSpcReduction="10000"/>
          </a:bodyPr>
          <a:lstStyle/>
          <a:p>
            <a:r>
              <a:rPr lang="cs-CZ" sz="4800" dirty="0" err="1" smtClean="0">
                <a:latin typeface="Calibri" pitchFamily="34" charset="0"/>
              </a:rPr>
              <a:t>zwischen</a:t>
            </a:r>
            <a:r>
              <a:rPr lang="cs-CZ" sz="4800" dirty="0" smtClean="0">
                <a:latin typeface="Calibri" pitchFamily="34" charset="0"/>
              </a:rPr>
              <a:t> 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2060"/>
                </a:solidFill>
                <a:latin typeface="Calibri" pitchFamily="34" charset="0"/>
              </a:rPr>
              <a:t> 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Tisch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und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206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Stuhl</a:t>
            </a:r>
            <a:r>
              <a:rPr lang="cs-CZ" sz="4800" dirty="0" smtClean="0">
                <a:latin typeface="Calibri" pitchFamily="34" charset="0"/>
              </a:rPr>
              <a:t> – mezi stolem a židlí</a:t>
            </a:r>
          </a:p>
          <a:p>
            <a:r>
              <a:rPr lang="cs-CZ" sz="4800" dirty="0" err="1" smtClean="0">
                <a:latin typeface="Calibri" pitchFamily="34" charset="0"/>
              </a:rPr>
              <a:t>zwischen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Schule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und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smtClean="0">
                <a:solidFill>
                  <a:srgbClr val="FF0000"/>
                </a:solidFill>
                <a:latin typeface="Calibri" pitchFamily="34" charset="0"/>
              </a:rPr>
              <a:t>der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Pizzeria</a:t>
            </a:r>
            <a:r>
              <a:rPr lang="cs-CZ" sz="4800" dirty="0" smtClean="0">
                <a:latin typeface="Calibri" pitchFamily="34" charset="0"/>
              </a:rPr>
              <a:t> – mezi školou a </a:t>
            </a:r>
            <a:r>
              <a:rPr lang="cs-CZ" sz="4800" dirty="0" err="1" smtClean="0">
                <a:latin typeface="Calibri" pitchFamily="34" charset="0"/>
              </a:rPr>
              <a:t>pizerií</a:t>
            </a:r>
            <a:endParaRPr lang="cs-CZ" sz="4800" dirty="0" smtClean="0">
              <a:latin typeface="Calibri" pitchFamily="34" charset="0"/>
            </a:endParaRPr>
          </a:p>
          <a:p>
            <a:r>
              <a:rPr lang="cs-CZ" sz="4800" dirty="0" err="1" smtClean="0">
                <a:latin typeface="Calibri" pitchFamily="34" charset="0"/>
              </a:rPr>
              <a:t>zwischen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solidFill>
                  <a:srgbClr val="006600"/>
                </a:solidFill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Fenster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und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solidFill>
                  <a:srgbClr val="006600"/>
                </a:solidFill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Bett</a:t>
            </a:r>
            <a:r>
              <a:rPr lang="cs-CZ" sz="4800" dirty="0" smtClean="0">
                <a:latin typeface="Calibri" pitchFamily="34" charset="0"/>
              </a:rPr>
              <a:t> – mezi oknem a postelí</a:t>
            </a: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smtClean="0">
                <a:solidFill>
                  <a:srgbClr val="002060"/>
                </a:solidFill>
                <a:latin typeface="Calibri" pitchFamily="34" charset="0"/>
              </a:rPr>
              <a:t>PŘELOŽ: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in der </a:t>
            </a:r>
            <a:r>
              <a:rPr lang="cs-CZ" sz="4000" dirty="0" err="1" smtClean="0">
                <a:latin typeface="Calibri" pitchFamily="34" charset="0"/>
              </a:rPr>
              <a:t>Schule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hinter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Haus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auf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Tisch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neben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Stuhl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vor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Zimmer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der </a:t>
            </a:r>
            <a:r>
              <a:rPr lang="cs-CZ" sz="4000" dirty="0" err="1" smtClean="0">
                <a:latin typeface="Calibri" pitchFamily="34" charset="0"/>
              </a:rPr>
              <a:t>Wand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err="1" smtClean="0">
                <a:latin typeface="Calibri" pitchFamily="34" charset="0"/>
              </a:rPr>
              <a:t>unter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Buch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ve škole</a:t>
            </a:r>
          </a:p>
          <a:p>
            <a:r>
              <a:rPr lang="cs-CZ" sz="4000" dirty="0" smtClean="0">
                <a:latin typeface="Calibri" pitchFamily="34" charset="0"/>
              </a:rPr>
              <a:t> za domem</a:t>
            </a:r>
          </a:p>
          <a:p>
            <a:r>
              <a:rPr lang="cs-CZ" sz="4000" dirty="0" smtClean="0">
                <a:latin typeface="Calibri" pitchFamily="34" charset="0"/>
              </a:rPr>
              <a:t> na stole</a:t>
            </a:r>
          </a:p>
          <a:p>
            <a:r>
              <a:rPr lang="cs-CZ" sz="4000" dirty="0" smtClean="0">
                <a:latin typeface="Calibri" pitchFamily="34" charset="0"/>
              </a:rPr>
              <a:t> vedle židle</a:t>
            </a:r>
          </a:p>
          <a:p>
            <a:r>
              <a:rPr lang="cs-CZ" sz="4000" dirty="0" smtClean="0">
                <a:latin typeface="Calibri" pitchFamily="34" charset="0"/>
              </a:rPr>
              <a:t> před pokojem</a:t>
            </a:r>
          </a:p>
          <a:p>
            <a:r>
              <a:rPr lang="cs-CZ" sz="4000" dirty="0" smtClean="0">
                <a:latin typeface="Calibri" pitchFamily="34" charset="0"/>
              </a:rPr>
              <a:t> na zdi</a:t>
            </a:r>
          </a:p>
          <a:p>
            <a:r>
              <a:rPr lang="cs-CZ" sz="4000" dirty="0" smtClean="0">
                <a:latin typeface="Calibri" pitchFamily="34" charset="0"/>
              </a:rPr>
              <a:t> pod knihou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0034" y="214290"/>
            <a:ext cx="7467600" cy="785818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A TEĎ OPAČNĚ: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vedle domu</a:t>
            </a:r>
          </a:p>
          <a:p>
            <a:r>
              <a:rPr lang="cs-CZ" sz="4000" dirty="0" smtClean="0">
                <a:latin typeface="Calibri" pitchFamily="34" charset="0"/>
              </a:rPr>
              <a:t>u postele</a:t>
            </a:r>
          </a:p>
          <a:p>
            <a:r>
              <a:rPr lang="cs-CZ" sz="4000" dirty="0" smtClean="0">
                <a:latin typeface="Calibri" pitchFamily="34" charset="0"/>
              </a:rPr>
              <a:t>v počítači</a:t>
            </a:r>
          </a:p>
          <a:p>
            <a:r>
              <a:rPr lang="cs-CZ" sz="4000" dirty="0" smtClean="0">
                <a:latin typeface="Calibri" pitchFamily="34" charset="0"/>
              </a:rPr>
              <a:t>před oknem</a:t>
            </a:r>
          </a:p>
          <a:p>
            <a:r>
              <a:rPr lang="cs-CZ" sz="4000" dirty="0" smtClean="0">
                <a:latin typeface="Calibri" pitchFamily="34" charset="0"/>
              </a:rPr>
              <a:t>pod židlí</a:t>
            </a:r>
          </a:p>
          <a:p>
            <a:r>
              <a:rPr lang="cs-CZ" sz="4000" dirty="0" smtClean="0">
                <a:latin typeface="Calibri" pitchFamily="34" charset="0"/>
              </a:rPr>
              <a:t>na tabuli</a:t>
            </a:r>
          </a:p>
          <a:p>
            <a:r>
              <a:rPr lang="cs-CZ" sz="4000" dirty="0" smtClean="0">
                <a:latin typeface="Calibri" pitchFamily="34" charset="0"/>
              </a:rPr>
              <a:t>za lesem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solidFill>
            <a:srgbClr val="70CAD6"/>
          </a:solidFill>
        </p:spPr>
        <p:txBody>
          <a:bodyPr>
            <a:normAutofit fontScale="92500" lnSpcReduction="10000"/>
          </a:bodyPr>
          <a:lstStyle/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neben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Haus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(</a:t>
            </a:r>
            <a:r>
              <a:rPr lang="cs-CZ" sz="4000" dirty="0" err="1" smtClean="0">
                <a:latin typeface="Calibri" pitchFamily="34" charset="0"/>
              </a:rPr>
              <a:t>am</a:t>
            </a:r>
            <a:r>
              <a:rPr lang="cs-CZ" sz="4000" dirty="0" smtClean="0">
                <a:latin typeface="Calibri" pitchFamily="34" charset="0"/>
              </a:rPr>
              <a:t>) </a:t>
            </a:r>
            <a:r>
              <a:rPr lang="cs-CZ" sz="4000" dirty="0" err="1" smtClean="0">
                <a:latin typeface="Calibri" pitchFamily="34" charset="0"/>
              </a:rPr>
              <a:t>Bett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in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Computer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vor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Fenster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unter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Stuhl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an</a:t>
            </a:r>
            <a:r>
              <a:rPr lang="cs-CZ" sz="4000" dirty="0" smtClean="0">
                <a:latin typeface="Calibri" pitchFamily="34" charset="0"/>
              </a:rPr>
              <a:t> der </a:t>
            </a:r>
            <a:r>
              <a:rPr lang="cs-CZ" sz="4000" dirty="0" err="1" smtClean="0">
                <a:latin typeface="Calibri" pitchFamily="34" charset="0"/>
              </a:rPr>
              <a:t>Tafel</a:t>
            </a:r>
            <a:endParaRPr lang="cs-CZ" sz="4000" dirty="0" smtClean="0">
              <a:latin typeface="Calibri" pitchFamily="34" charset="0"/>
            </a:endParaRPr>
          </a:p>
          <a:p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hinter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dem</a:t>
            </a:r>
            <a:r>
              <a:rPr lang="cs-CZ" sz="4000" dirty="0" smtClean="0">
                <a:latin typeface="Calibri" pitchFamily="34" charset="0"/>
              </a:rPr>
              <a:t> </a:t>
            </a:r>
            <a:r>
              <a:rPr lang="cs-CZ" sz="4000" dirty="0" err="1" smtClean="0">
                <a:latin typeface="Calibri" pitchFamily="34" charset="0"/>
              </a:rPr>
              <a:t>Wald</a:t>
            </a:r>
            <a:endParaRPr lang="cs-CZ" sz="4000" dirty="0" smtClean="0">
              <a:latin typeface="Calibri" pitchFamily="34" charset="0"/>
            </a:endParaRP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SLOVESA + 3.PÁD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800" dirty="0" err="1" smtClean="0">
                <a:latin typeface="Calibri" pitchFamily="34" charset="0"/>
              </a:rPr>
              <a:t>sein</a:t>
            </a:r>
            <a:r>
              <a:rPr lang="cs-CZ" sz="4800" dirty="0" smtClean="0">
                <a:latin typeface="Calibri" pitchFamily="34" charset="0"/>
              </a:rPr>
              <a:t> = být</a:t>
            </a:r>
          </a:p>
          <a:p>
            <a:r>
              <a:rPr lang="cs-CZ" sz="4800" dirty="0" smtClean="0">
                <a:latin typeface="Calibri" pitchFamily="34" charset="0"/>
              </a:rPr>
              <a:t>stehen = stát</a:t>
            </a:r>
          </a:p>
          <a:p>
            <a:r>
              <a:rPr lang="cs-CZ" sz="4800" dirty="0" err="1" smtClean="0">
                <a:latin typeface="Calibri" pitchFamily="34" charset="0"/>
              </a:rPr>
              <a:t>liegen</a:t>
            </a:r>
            <a:r>
              <a:rPr lang="cs-CZ" sz="4800" dirty="0" smtClean="0">
                <a:latin typeface="Calibri" pitchFamily="34" charset="0"/>
              </a:rPr>
              <a:t> = ležet</a:t>
            </a:r>
          </a:p>
          <a:p>
            <a:r>
              <a:rPr lang="cs-CZ" sz="4800" dirty="0" err="1" smtClean="0">
                <a:latin typeface="Calibri" pitchFamily="34" charset="0"/>
              </a:rPr>
              <a:t>sitzen</a:t>
            </a:r>
            <a:r>
              <a:rPr lang="cs-CZ" sz="4800" dirty="0" smtClean="0">
                <a:latin typeface="Calibri" pitchFamily="34" charset="0"/>
              </a:rPr>
              <a:t> = sedět</a:t>
            </a:r>
          </a:p>
          <a:p>
            <a:r>
              <a:rPr lang="cs-CZ" sz="4800" dirty="0" err="1" smtClean="0">
                <a:latin typeface="Calibri" pitchFamily="34" charset="0"/>
                <a:cs typeface="Arial"/>
              </a:rPr>
              <a:t>hängen</a:t>
            </a:r>
            <a:r>
              <a:rPr lang="cs-CZ" sz="4800" dirty="0" smtClean="0">
                <a:latin typeface="Calibri" pitchFamily="34" charset="0"/>
                <a:cs typeface="Arial"/>
              </a:rPr>
              <a:t> = viset</a:t>
            </a:r>
            <a:endParaRPr lang="cs-CZ" sz="4800" dirty="0" smtClean="0">
              <a:latin typeface="Calibri" pitchFamily="34" charset="0"/>
            </a:endParaRP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PŘELOŽ: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/>
          </a:bodyPr>
          <a:lstStyle/>
          <a:p>
            <a:r>
              <a:rPr lang="cs-CZ" sz="4800" dirty="0" smtClean="0">
                <a:latin typeface="Calibri" pitchFamily="34" charset="0"/>
              </a:rPr>
              <a:t>Moje sestra je ve škole.</a:t>
            </a:r>
          </a:p>
          <a:p>
            <a:r>
              <a:rPr lang="cs-CZ" sz="4800" dirty="0" smtClean="0">
                <a:latin typeface="Calibri" pitchFamily="34" charset="0"/>
              </a:rPr>
              <a:t>Auto stojí před domem.</a:t>
            </a:r>
          </a:p>
          <a:p>
            <a:r>
              <a:rPr lang="cs-CZ" sz="4800" dirty="0" smtClean="0">
                <a:latin typeface="Calibri" pitchFamily="34" charset="0"/>
              </a:rPr>
              <a:t>Sešit leží vedle stolu.</a:t>
            </a:r>
          </a:p>
          <a:p>
            <a:r>
              <a:rPr lang="cs-CZ" sz="4800" dirty="0" smtClean="0">
                <a:latin typeface="Calibri" pitchFamily="34" charset="0"/>
              </a:rPr>
              <a:t>Petra sedí na židli.</a:t>
            </a:r>
          </a:p>
          <a:p>
            <a:r>
              <a:rPr lang="cs-CZ" sz="4800" dirty="0" smtClean="0">
                <a:latin typeface="Calibri" pitchFamily="34" charset="0"/>
                <a:cs typeface="Arial"/>
              </a:rPr>
              <a:t>Obraz visí na zdi.</a:t>
            </a:r>
            <a:endParaRPr lang="cs-CZ" sz="4800" dirty="0" smtClean="0">
              <a:latin typeface="Calibri" pitchFamily="34" charset="0"/>
            </a:endParaRP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Autofit/>
          </a:bodyPr>
          <a:lstStyle/>
          <a:p>
            <a:r>
              <a:rPr lang="cs-CZ" sz="4800" dirty="0" smtClean="0">
                <a:solidFill>
                  <a:schemeClr val="tx1"/>
                </a:solidFill>
                <a:latin typeface="Calibri" pitchFamily="34" charset="0"/>
              </a:rPr>
              <a:t>TAKTO JE TO SPRÁVNĚ:</a:t>
            </a:r>
            <a:endParaRPr lang="cs-CZ" sz="4800" dirty="0">
              <a:solidFill>
                <a:schemeClr val="tx1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solidFill>
            <a:srgbClr val="70CAD6"/>
          </a:solidFill>
        </p:spPr>
        <p:txBody>
          <a:bodyPr>
            <a:normAutofit fontScale="92500"/>
          </a:bodyPr>
          <a:lstStyle/>
          <a:p>
            <a:r>
              <a:rPr lang="cs-CZ" sz="4800" dirty="0" err="1" smtClean="0">
                <a:latin typeface="Calibri" pitchFamily="34" charset="0"/>
              </a:rPr>
              <a:t>Meine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Schwester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ist</a:t>
            </a:r>
            <a:r>
              <a:rPr lang="cs-CZ" sz="4800" dirty="0" smtClean="0">
                <a:latin typeface="Calibri" pitchFamily="34" charset="0"/>
              </a:rPr>
              <a:t> in der </a:t>
            </a:r>
            <a:r>
              <a:rPr lang="cs-CZ" sz="4800" dirty="0" err="1" smtClean="0">
                <a:latin typeface="Calibri" pitchFamily="34" charset="0"/>
              </a:rPr>
              <a:t>Schule</a:t>
            </a:r>
            <a:r>
              <a:rPr lang="cs-CZ" sz="4800" dirty="0" smtClean="0">
                <a:latin typeface="Calibri" pitchFamily="34" charset="0"/>
              </a:rPr>
              <a:t>.</a:t>
            </a:r>
          </a:p>
          <a:p>
            <a:r>
              <a:rPr lang="cs-CZ" sz="4800" dirty="0" err="1" smtClean="0">
                <a:latin typeface="Calibri" pitchFamily="34" charset="0"/>
              </a:rPr>
              <a:t>Das</a:t>
            </a:r>
            <a:r>
              <a:rPr lang="cs-CZ" sz="4800" dirty="0" smtClean="0">
                <a:latin typeface="Calibri" pitchFamily="34" charset="0"/>
              </a:rPr>
              <a:t> Auto </a:t>
            </a:r>
            <a:r>
              <a:rPr lang="cs-CZ" sz="4800" dirty="0" err="1" smtClean="0">
                <a:latin typeface="Calibri" pitchFamily="34" charset="0"/>
              </a:rPr>
              <a:t>steht</a:t>
            </a:r>
            <a:r>
              <a:rPr lang="cs-CZ" sz="4800" dirty="0" smtClean="0">
                <a:latin typeface="Calibri" pitchFamily="34" charset="0"/>
              </a:rPr>
              <a:t> vor </a:t>
            </a:r>
            <a:r>
              <a:rPr lang="cs-CZ" sz="4800" dirty="0" err="1" smtClean="0"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Haus</a:t>
            </a:r>
            <a:r>
              <a:rPr lang="cs-CZ" sz="4800" dirty="0" smtClean="0">
                <a:latin typeface="Calibri" pitchFamily="34" charset="0"/>
              </a:rPr>
              <a:t>.</a:t>
            </a:r>
          </a:p>
          <a:p>
            <a:r>
              <a:rPr lang="cs-CZ" sz="4800" dirty="0" err="1" smtClean="0">
                <a:latin typeface="Calibri" pitchFamily="34" charset="0"/>
              </a:rPr>
              <a:t>Das</a:t>
            </a:r>
            <a:r>
              <a:rPr lang="cs-CZ" sz="4800" dirty="0" smtClean="0">
                <a:latin typeface="Calibri" pitchFamily="34" charset="0"/>
              </a:rPr>
              <a:t> Heft </a:t>
            </a:r>
            <a:r>
              <a:rPr lang="cs-CZ" sz="4800" dirty="0" err="1" smtClean="0">
                <a:latin typeface="Calibri" pitchFamily="34" charset="0"/>
              </a:rPr>
              <a:t>liegt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neben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Tisch</a:t>
            </a:r>
            <a:r>
              <a:rPr lang="cs-CZ" sz="4800" dirty="0" smtClean="0">
                <a:latin typeface="Calibri" pitchFamily="34" charset="0"/>
              </a:rPr>
              <a:t>.</a:t>
            </a:r>
          </a:p>
          <a:p>
            <a:r>
              <a:rPr lang="cs-CZ" sz="4800" dirty="0" smtClean="0">
                <a:latin typeface="Calibri" pitchFamily="34" charset="0"/>
              </a:rPr>
              <a:t>Petra </a:t>
            </a:r>
            <a:r>
              <a:rPr lang="cs-CZ" sz="4800" dirty="0" err="1" smtClean="0">
                <a:latin typeface="Calibri" pitchFamily="34" charset="0"/>
              </a:rPr>
              <a:t>sitzt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auf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dem</a:t>
            </a:r>
            <a:r>
              <a:rPr lang="cs-CZ" sz="4800" dirty="0" smtClean="0">
                <a:latin typeface="Calibri" pitchFamily="34" charset="0"/>
              </a:rPr>
              <a:t> </a:t>
            </a:r>
            <a:r>
              <a:rPr lang="cs-CZ" sz="4800" dirty="0" err="1" smtClean="0">
                <a:latin typeface="Calibri" pitchFamily="34" charset="0"/>
              </a:rPr>
              <a:t>Stuhl</a:t>
            </a:r>
            <a:r>
              <a:rPr lang="cs-CZ" sz="4800" dirty="0" smtClean="0">
                <a:latin typeface="Calibri" pitchFamily="34" charset="0"/>
              </a:rPr>
              <a:t>.</a:t>
            </a:r>
          </a:p>
          <a:p>
            <a:r>
              <a:rPr lang="cs-CZ" sz="4800" dirty="0" err="1" smtClean="0">
                <a:latin typeface="Calibri" pitchFamily="34" charset="0"/>
                <a:cs typeface="Arial"/>
              </a:rPr>
              <a:t>Das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latin typeface="Calibri" pitchFamily="34" charset="0"/>
                <a:cs typeface="Arial"/>
              </a:rPr>
              <a:t>Bild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latin typeface="Calibri" pitchFamily="34" charset="0"/>
                <a:cs typeface="Arial"/>
              </a:rPr>
              <a:t>hängt</a:t>
            </a:r>
            <a:r>
              <a:rPr lang="cs-CZ" sz="4800" dirty="0" smtClean="0">
                <a:latin typeface="Calibri" pitchFamily="34" charset="0"/>
                <a:cs typeface="Arial"/>
              </a:rPr>
              <a:t> </a:t>
            </a:r>
            <a:r>
              <a:rPr lang="cs-CZ" sz="4800" dirty="0" err="1" smtClean="0">
                <a:latin typeface="Calibri" pitchFamily="34" charset="0"/>
                <a:cs typeface="Arial"/>
              </a:rPr>
              <a:t>an</a:t>
            </a:r>
            <a:r>
              <a:rPr lang="cs-CZ" sz="4800" dirty="0" smtClean="0">
                <a:latin typeface="Calibri" pitchFamily="34" charset="0"/>
                <a:cs typeface="Arial"/>
              </a:rPr>
              <a:t> der </a:t>
            </a:r>
            <a:r>
              <a:rPr lang="cs-CZ" sz="4800" dirty="0" err="1" smtClean="0">
                <a:latin typeface="Calibri" pitchFamily="34" charset="0"/>
                <a:cs typeface="Arial"/>
              </a:rPr>
              <a:t>Wand</a:t>
            </a:r>
            <a:r>
              <a:rPr lang="cs-CZ" sz="4800" dirty="0" smtClean="0">
                <a:latin typeface="Calibri" pitchFamily="34" charset="0"/>
                <a:cs typeface="Arial"/>
              </a:rPr>
              <a:t>.</a:t>
            </a:r>
            <a:endParaRPr lang="cs-CZ" sz="4800" dirty="0" smtClean="0">
              <a:latin typeface="Calibri" pitchFamily="34" charset="0"/>
            </a:endParaRPr>
          </a:p>
          <a:p>
            <a:pPr>
              <a:buNone/>
            </a:pPr>
            <a:endParaRPr lang="cs-CZ" sz="4800" dirty="0" smtClean="0">
              <a:latin typeface="Calibri" pitchFamily="34" charset="0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ZVLÁDLI JSTE TO!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pic>
        <p:nvPicPr>
          <p:cNvPr id="1036" name="Picture 12" descr="C:\Documents and Settings\User\Local Settings\Temporary Internet Files\Content.IE5\UX772LDJ\MC900424466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1643050"/>
            <a:ext cx="6858048" cy="4714908"/>
          </a:xfrm>
          <a:prstGeom prst="rect">
            <a:avLst/>
          </a:prstGeom>
          <a:solidFill>
            <a:srgbClr val="70CAD6"/>
          </a:solidFill>
        </p:spPr>
      </p:pic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534400" cy="758952"/>
          </a:xfrm>
          <a:solidFill>
            <a:srgbClr val="FF0000"/>
          </a:solidFill>
          <a:ln w="38100">
            <a:solidFill>
              <a:schemeClr val="tx1"/>
            </a:solidFill>
          </a:ln>
        </p:spPr>
        <p:txBody>
          <a:bodyPr>
            <a:normAutofit fontScale="90000"/>
          </a:bodyPr>
          <a:lstStyle/>
          <a:p>
            <a:pPr algn="ctr"/>
            <a:r>
              <a:rPr lang="cs-CZ" sz="4400" dirty="0" smtClean="0">
                <a:solidFill>
                  <a:srgbClr val="002060"/>
                </a:solidFill>
                <a:latin typeface="Calibri" pitchFamily="34" charset="0"/>
              </a:rPr>
              <a:t>ZDROJ</a:t>
            </a:r>
            <a:endParaRPr lang="cs-CZ" sz="4400" dirty="0">
              <a:solidFill>
                <a:srgbClr val="002060"/>
              </a:solidFill>
              <a:latin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Obr. </a:t>
            </a:r>
            <a:r>
              <a:rPr lang="cs-CZ" dirty="0" err="1" smtClean="0"/>
              <a:t>smajlíka</a:t>
            </a:r>
            <a:r>
              <a:rPr lang="cs-CZ" dirty="0" smtClean="0"/>
              <a:t> – je dostupný pod licencí Microsoft Office 2007 na Office.</a:t>
            </a:r>
            <a:r>
              <a:rPr lang="cs-CZ" dirty="0" err="1" smtClean="0"/>
              <a:t>com</a:t>
            </a:r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Pokud není uvedeno jinak, vlastní archiv autorky.</a:t>
            </a:r>
            <a:endParaRPr lang="cs-CZ" dirty="0"/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766</TotalTime>
  <Words>608</Words>
  <Application>Microsoft Office PowerPoint</Application>
  <PresentationFormat>Předvádění na obrazovce (4:3)</PresentationFormat>
  <Paragraphs>163</Paragraphs>
  <Slides>22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Administrativní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DIE PRÄPOSITIONEN MIT DATIV UND AKKUSATIV</vt:lpstr>
      <vt:lpstr>POJĎME SI JE JEŠTĚ JEDNOU VYJMENOVAT: </vt:lpstr>
      <vt:lpstr>3.PÁD  = DATIV </vt:lpstr>
      <vt:lpstr>3.PÁD  </vt:lpstr>
      <vt:lpstr>PŘEHLED TVARŮ URČITÝCH ČLENŮ: </vt:lpstr>
      <vt:lpstr>AN = NA, U</vt:lpstr>
      <vt:lpstr>AUF = NA </vt:lpstr>
      <vt:lpstr>IN = V</vt:lpstr>
      <vt:lpstr>VOR = PŘED</vt:lpstr>
      <vt:lpstr>HINTER = ZA</vt:lpstr>
      <vt:lpstr>UNTER = POD</vt:lpstr>
      <vt:lpstr>ÜBER = NAD</vt:lpstr>
      <vt:lpstr>NEBEN = VEDLE</vt:lpstr>
      <vt:lpstr>ZWISCHEN = MEZI</vt:lpstr>
      <vt:lpstr>PŘELOŽ:</vt:lpstr>
      <vt:lpstr>A TEĎ OPAČNĚ:</vt:lpstr>
      <vt:lpstr>SLOVESA + 3.PÁD</vt:lpstr>
      <vt:lpstr>PŘELOŽ:</vt:lpstr>
      <vt:lpstr>TAKTO JE TO SPRÁVNĚ:</vt:lpstr>
      <vt:lpstr>ZVLÁDLI JSTE TO!</vt:lpstr>
      <vt:lpstr>ZDROJ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DIE WOCHENTAGE </dc:title>
  <dc:creator>Plockovi</dc:creator>
  <cp:lastModifiedBy>Plockovi</cp:lastModifiedBy>
  <cp:revision>186</cp:revision>
  <dcterms:created xsi:type="dcterms:W3CDTF">2012-06-10T15:39:28Z</dcterms:created>
  <dcterms:modified xsi:type="dcterms:W3CDTF">2012-10-29T15:11:07Z</dcterms:modified>
</cp:coreProperties>
</file>