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B57C-2D1F-467D-A04F-AB221B5DAB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1601-0874-4771-BE80-155C9F2E6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219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B57C-2D1F-467D-A04F-AB221B5DAB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1601-0874-4771-BE80-155C9F2E6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336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B57C-2D1F-467D-A04F-AB221B5DAB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1601-0874-4771-BE80-155C9F2E6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83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B57C-2D1F-467D-A04F-AB221B5DAB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1601-0874-4771-BE80-155C9F2E6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770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B57C-2D1F-467D-A04F-AB221B5DAB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1601-0874-4771-BE80-155C9F2E6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730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B57C-2D1F-467D-A04F-AB221B5DAB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1601-0874-4771-BE80-155C9F2E6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026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B57C-2D1F-467D-A04F-AB221B5DAB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1601-0874-4771-BE80-155C9F2E6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996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B57C-2D1F-467D-A04F-AB221B5DAB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1601-0874-4771-BE80-155C9F2E6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157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B57C-2D1F-467D-A04F-AB221B5DAB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1601-0874-4771-BE80-155C9F2E6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965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B57C-2D1F-467D-A04F-AB221B5DAB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1601-0874-4771-BE80-155C9F2E6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756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B57C-2D1F-467D-A04F-AB221B5DAB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1601-0874-4771-BE80-155C9F2E6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134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14B57C-2D1F-467D-A04F-AB221B5DAB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641601-0874-4771-BE80-155C9F2E6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355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://www.ceskatelevize.cz/ivysilani/10177109865-dejiny-udatneho-ceskeho-naroda/208552116230065-jan-amos-komensky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ivysilani/10177109865-dejiny-udatneho-ceskeho-naroda/208552116230065-jan-amos-komensky/" TargetMode="External"/><Relationship Id="rId2" Type="http://schemas.openxmlformats.org/officeDocument/2006/relationships/hyperlink" Target="http://www.google.cz/webhp?hl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dirty="0" smtClean="0"/>
              <a:t>Jan Amos Komenský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916832"/>
            <a:ext cx="7776863" cy="453650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28. březen 1592 – 15. listopad </a:t>
            </a:r>
            <a:r>
              <a:rPr lang="cs-CZ" dirty="0" smtClean="0">
                <a:solidFill>
                  <a:schemeClr val="tx1"/>
                </a:solidFill>
              </a:rPr>
              <a:t>1670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pPr algn="r"/>
            <a:r>
              <a:rPr lang="cs-CZ" sz="2200" dirty="0" smtClean="0">
                <a:solidFill>
                  <a:schemeClr val="tx1"/>
                </a:solidFill>
              </a:rPr>
              <a:t>Mgr. Hana Šenková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6636" y="2636912"/>
            <a:ext cx="2945482" cy="3456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872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osobnost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641379"/>
          </a:xfrm>
        </p:spPr>
        <p:txBody>
          <a:bodyPr/>
          <a:lstStyle/>
          <a:p>
            <a:r>
              <a:rPr lang="cs-CZ" dirty="0" smtClean="0"/>
              <a:t>pedagog, filozof, teolog, politik, publicista, prozaik, básník, překladatel, historik</a:t>
            </a:r>
          </a:p>
          <a:p>
            <a:r>
              <a:rPr lang="cs-CZ" dirty="0" smtClean="0"/>
              <a:t>biskup Jednoty bratrské</a:t>
            </a:r>
          </a:p>
          <a:p>
            <a:r>
              <a:rPr lang="cs-CZ" dirty="0" smtClean="0"/>
              <a:t>autor jazykových učebnic, teoretických spisů</a:t>
            </a:r>
          </a:p>
          <a:p>
            <a:r>
              <a:rPr lang="cs-CZ" dirty="0" smtClean="0"/>
              <a:t>reformátor školství</a:t>
            </a:r>
          </a:p>
          <a:p>
            <a:r>
              <a:rPr lang="cs-CZ" dirty="0" smtClean="0"/>
              <a:t>zakladatel moderní pedagogiky, učitel národů</a:t>
            </a:r>
          </a:p>
          <a:p>
            <a:r>
              <a:rPr lang="cs-CZ" dirty="0" smtClean="0"/>
              <a:t>přední myslitel 17. století</a:t>
            </a:r>
          </a:p>
        </p:txBody>
      </p:sp>
    </p:spTree>
    <p:extLst>
      <p:ext uri="{BB962C8B-B14F-4D97-AF65-F5344CB8AC3E}">
        <p14:creationId xmlns:p14="http://schemas.microsoft.com/office/powerpoint/2010/main" val="1992984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5073427"/>
          </a:xfrm>
        </p:spPr>
        <p:txBody>
          <a:bodyPr/>
          <a:lstStyle/>
          <a:p>
            <a:r>
              <a:rPr lang="cs-CZ" dirty="0" smtClean="0"/>
              <a:t>rodiště: Nivnice nebo Uherský Brod</a:t>
            </a:r>
          </a:p>
          <a:p>
            <a:r>
              <a:rPr lang="cs-CZ" dirty="0" smtClean="0"/>
              <a:t>latinská vyšší bratrská škola v Přerově</a:t>
            </a:r>
          </a:p>
          <a:p>
            <a:r>
              <a:rPr lang="cs-CZ" dirty="0" smtClean="0"/>
              <a:t>studium bohosloví na univerzitě v Heidelbergu</a:t>
            </a:r>
          </a:p>
          <a:p>
            <a:r>
              <a:rPr lang="cs-CZ" dirty="0" smtClean="0"/>
              <a:t>rodina umírá na epidemii</a:t>
            </a:r>
          </a:p>
          <a:p>
            <a:r>
              <a:rPr lang="cs-CZ" dirty="0" smtClean="0"/>
              <a:t>odchází do exilu</a:t>
            </a:r>
          </a:p>
          <a:p>
            <a:r>
              <a:rPr lang="cs-CZ" dirty="0" smtClean="0"/>
              <a:t>Lešno, Anglie, Švédsko, Maďarsko, Nizozemí</a:t>
            </a:r>
          </a:p>
          <a:p>
            <a:r>
              <a:rPr lang="cs-CZ" dirty="0" smtClean="0"/>
              <a:t>umírá uprostřed práce ve věku 78 let	</a:t>
            </a:r>
            <a:r>
              <a:rPr lang="cs-CZ" dirty="0"/>
              <a:t>	 </a:t>
            </a:r>
            <a:r>
              <a:rPr lang="cs-CZ" dirty="0" smtClean="0"/>
              <a:t>     v Naardenu u Amsterodamu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2931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94122"/>
          </a:xfrm>
        </p:spPr>
        <p:txBody>
          <a:bodyPr/>
          <a:lstStyle/>
          <a:p>
            <a:r>
              <a:rPr lang="cs-CZ" dirty="0" smtClean="0"/>
              <a:t>Jednota bratrská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církev vycházející z husitství</a:t>
            </a:r>
          </a:p>
          <a:p>
            <a:r>
              <a:rPr lang="cs-CZ" dirty="0" smtClean="0"/>
              <a:t>inspirace myšlenkami Petra Chelčického</a:t>
            </a:r>
          </a:p>
          <a:p>
            <a:r>
              <a:rPr lang="cs-CZ" dirty="0" smtClean="0"/>
              <a:t>žili prostě, podle zásad evangelia</a:t>
            </a:r>
          </a:p>
          <a:p>
            <a:r>
              <a:rPr lang="cs-CZ" dirty="0" smtClean="0"/>
              <a:t>po bitvě na Bílé hoře nuceni odejít do exilu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933056"/>
            <a:ext cx="2376264" cy="238820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2778" y="3925594"/>
            <a:ext cx="2382132" cy="2395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576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Jednota bratrská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r>
              <a:rPr lang="cs-CZ" dirty="0" smtClean="0"/>
              <a:t>program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život ve víře, naději, lásce a chudobě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odmítají násilí, zisk i obchod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postupně ustupují od zásad dobrovolné chudoby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přestávají odmítat vzdělanost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stávají se jejími šiřiteli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58717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Filozoficko-náboženská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dirty="0" smtClean="0"/>
              <a:t>Labyrint světa a ráj srdce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alegorická skladba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autorova pouť světem zobrazeným jako bludiště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poutník – touží po poznání světa, aby si zvolil správné povolání, chce najít smysl života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 err="1" smtClean="0"/>
              <a:t>Všezvěd</a:t>
            </a:r>
            <a:r>
              <a:rPr lang="cs-CZ" dirty="0" smtClean="0"/>
              <a:t> </a:t>
            </a:r>
            <a:r>
              <a:rPr lang="cs-CZ" dirty="0" err="1" smtClean="0"/>
              <a:t>Všudybud</a:t>
            </a:r>
            <a:r>
              <a:rPr lang="cs-CZ" dirty="0" smtClean="0"/>
              <a:t> = zvídavost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Mámení = nedokonalost lidského poznání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zklamaný se uzavírá do ráje svého srdce – rozjímá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realistické zachycení doby a smýšlení lidí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6004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Pedagogická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Škola hrou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soubor divadelních her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netradiční učebnice dramatickou formou</a:t>
            </a:r>
          </a:p>
          <a:p>
            <a:r>
              <a:rPr lang="cs-CZ" dirty="0" smtClean="0"/>
              <a:t>Velká didaktika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systematické dílo o výchově a vzdělávání</a:t>
            </a:r>
          </a:p>
          <a:p>
            <a:r>
              <a:rPr lang="cs-CZ" dirty="0" smtClean="0"/>
              <a:t>Svět v obrazech = Orbis pictus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první obrázková učebnice na světě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názorné ilustrace k textům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3616" y="5057684"/>
            <a:ext cx="2820265" cy="1751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14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Základní myšlenky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435280" cy="4713387"/>
          </a:xfrm>
        </p:spPr>
        <p:txBody>
          <a:bodyPr>
            <a:normAutofit/>
          </a:bodyPr>
          <a:lstStyle/>
          <a:p>
            <a:r>
              <a:rPr lang="cs-CZ" dirty="0" smtClean="0"/>
              <a:t>v centru pozornosti je žák, ne učitel</a:t>
            </a:r>
          </a:p>
          <a:p>
            <a:r>
              <a:rPr lang="cs-CZ" dirty="0" smtClean="0"/>
              <a:t>důležitá názornost, přiměřenost</a:t>
            </a:r>
          </a:p>
          <a:p>
            <a:r>
              <a:rPr lang="cs-CZ" dirty="0" smtClean="0"/>
              <a:t>základní vyučování je zdarma, pro všechny         a v mateřském jazyce</a:t>
            </a:r>
          </a:p>
          <a:p>
            <a:r>
              <a:rPr lang="cs-CZ" dirty="0" smtClean="0"/>
              <a:t>učit vědomostem, dovednostem s pochopením</a:t>
            </a:r>
          </a:p>
          <a:p>
            <a:r>
              <a:rPr lang="cs-CZ" dirty="0" smtClean="0"/>
              <a:t>důraz na tělesnou výchovu a praktické dovednosti</a:t>
            </a:r>
          </a:p>
          <a:p>
            <a:r>
              <a:rPr lang="cs-CZ" dirty="0" smtClean="0"/>
              <a:t>odmítání tělesných trestů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25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Koncepce vzdělávání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dirty="0" smtClean="0"/>
              <a:t>1. stupeň – do 6 let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škola mateřská, v rodině</a:t>
            </a:r>
          </a:p>
          <a:p>
            <a:r>
              <a:rPr lang="cs-CZ" dirty="0" smtClean="0"/>
              <a:t>2. stupeň – 6 – 12 let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škola obecná, národní, povinná, v každé obci</a:t>
            </a:r>
          </a:p>
          <a:p>
            <a:r>
              <a:rPr lang="cs-CZ" dirty="0" smtClean="0"/>
              <a:t>3. stupeň – 12 – 18 let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střední škola, latinská, ve větších městech</a:t>
            </a:r>
          </a:p>
          <a:p>
            <a:r>
              <a:rPr lang="cs-CZ" dirty="0" smtClean="0"/>
              <a:t>4. stupeň – 18 – 24 let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vysoká škola, univerzita, cestování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615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Myšlenky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Lépe někdy začíti, než nikdy. (o učení)</a:t>
            </a:r>
          </a:p>
          <a:p>
            <a:r>
              <a:rPr lang="cs-CZ" dirty="0" smtClean="0"/>
              <a:t>Moudrost dražší je, než kamení drahé.</a:t>
            </a:r>
          </a:p>
          <a:p>
            <a:r>
              <a:rPr lang="cs-CZ" dirty="0" smtClean="0"/>
              <a:t>Nic není na světě, co by nemohl chápat člověk obdařený smysly a rozumem.</a:t>
            </a:r>
          </a:p>
          <a:p>
            <a:r>
              <a:rPr lang="cs-CZ" dirty="0" smtClean="0"/>
              <a:t>My, Evropané, přece plujeme jakoby na jedné lodi…</a:t>
            </a:r>
          </a:p>
          <a:p>
            <a:r>
              <a:rPr lang="cs-CZ" dirty="0" smtClean="0"/>
              <a:t>Činný život je vpravdě životem, zahálka hrob člověka zaživa. Je v zájmu každého člověka starat se o své zdraví.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6335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udatného českého národa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http://www.ceskatelevize.cz/ivysilani/10177109865-dejiny-udatneho-ceskeho-naroda/208552116230065-jan-amos-komensky/</a:t>
            </a:r>
            <a:endParaRPr lang="cs-CZ" dirty="0" smtClean="0"/>
          </a:p>
          <a:p>
            <a:r>
              <a:rPr lang="cs-CZ" dirty="0" smtClean="0"/>
              <a:t>3 minuty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573016"/>
            <a:ext cx="3125713" cy="2628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489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www.google.cz/webhp?hl=cs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http://www.ceskatelevize.cz/ivysilani/10177109865-dejiny-udatneho-ceskeho-naroda/208552116230065-jan-amos-komensky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smtClean="0"/>
              <a:t>23.1.2012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3503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456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Jan Amos Komenský</vt:lpstr>
      <vt:lpstr>Významná osobnost</vt:lpstr>
      <vt:lpstr>Život</vt:lpstr>
      <vt:lpstr>Jednota bratrská</vt:lpstr>
      <vt:lpstr>Jednota bratrská</vt:lpstr>
      <vt:lpstr>Filozoficko-náboženská díla</vt:lpstr>
      <vt:lpstr>Pedagogická díla</vt:lpstr>
      <vt:lpstr>Základní myšlenky</vt:lpstr>
      <vt:lpstr>Koncepce vzdělávání</vt:lpstr>
      <vt:lpstr>Myšlenky</vt:lpstr>
      <vt:lpstr>Dějiny udatného českého národa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Amos Komenský</dc:title>
  <dc:creator>0K08</dc:creator>
  <cp:lastModifiedBy>6KWG</cp:lastModifiedBy>
  <cp:revision>16</cp:revision>
  <dcterms:created xsi:type="dcterms:W3CDTF">2012-01-23T09:23:18Z</dcterms:created>
  <dcterms:modified xsi:type="dcterms:W3CDTF">2012-03-07T11:03:46Z</dcterms:modified>
</cp:coreProperties>
</file>