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8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5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 varScale="1">
        <p:scale>
          <a:sx n="98" d="100"/>
          <a:sy n="98" d="100"/>
        </p:scale>
        <p:origin x="-35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ivina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cs.wikipedia.org/wiki/Fosfor" TargetMode="External"/><Relationship Id="rId4" Type="http://schemas.openxmlformats.org/officeDocument/2006/relationships/hyperlink" Target="http://cs.wikipedia.org/wiki/Dus%C3%ADk" TargetMode="Externa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>
                <a:solidFill>
                  <a:schemeClr val="tx1"/>
                </a:solidFill>
              </a:rPr>
              <a:t>Eutrofizace</a:t>
            </a:r>
            <a:r>
              <a:rPr lang="cs-CZ" dirty="0" smtClean="0">
                <a:solidFill>
                  <a:schemeClr val="tx1"/>
                </a:solidFill>
              </a:rPr>
              <a:t> je proces obohacování vod o </a:t>
            </a:r>
            <a:r>
              <a:rPr lang="cs-CZ" dirty="0" smtClean="0">
                <a:solidFill>
                  <a:schemeClr val="tx1"/>
                </a:solidFill>
                <a:hlinkClick r:id="rId3" tooltip="Živina"/>
              </a:rPr>
              <a:t>živiny</a:t>
            </a:r>
            <a:r>
              <a:rPr lang="cs-CZ" dirty="0" smtClean="0">
                <a:solidFill>
                  <a:schemeClr val="tx1"/>
                </a:solidFill>
              </a:rPr>
              <a:t>, zejména </a:t>
            </a:r>
            <a:r>
              <a:rPr lang="cs-CZ" dirty="0" smtClean="0">
                <a:solidFill>
                  <a:schemeClr val="tx1"/>
                </a:solidFill>
                <a:hlinkClick r:id="rId4" tooltip="Dusík"/>
              </a:rPr>
              <a:t>dusík</a:t>
            </a:r>
            <a:r>
              <a:rPr lang="cs-CZ" dirty="0" smtClean="0">
                <a:solidFill>
                  <a:schemeClr val="tx1"/>
                </a:solidFill>
              </a:rPr>
              <a:t> a </a:t>
            </a:r>
            <a:r>
              <a:rPr lang="cs-CZ" u="sng" dirty="0" smtClean="0">
                <a:solidFill>
                  <a:schemeClr val="tx1"/>
                </a:solidFill>
                <a:hlinkClick r:id="rId5" tooltip="Fosfor"/>
              </a:rPr>
              <a:t>fosfor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 rozbor vod</a:t>
            </a:r>
            <a:br>
              <a:rPr lang="cs-CZ" sz="8000" dirty="0" smtClean="0"/>
            </a:br>
            <a:r>
              <a:rPr lang="cs-CZ" sz="6600" b="0" dirty="0" smtClean="0"/>
              <a:t>anionty ve vodách</a:t>
            </a:r>
            <a:br>
              <a:rPr lang="cs-CZ" sz="6600" b="0" dirty="0" smtClean="0"/>
            </a:br>
            <a:r>
              <a:rPr lang="cs-CZ" sz="6600" b="0" dirty="0" smtClean="0"/>
              <a:t> chloridy, dusičnany a sírany </a:t>
            </a:r>
            <a:endParaRPr lang="cs-CZ" sz="80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363272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záznam o odběru vzorku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rozbory vod – </a:t>
            </a:r>
            <a:r>
              <a:rPr lang="cs-CZ" sz="2800" dirty="0" smtClean="0"/>
              <a:t>anionty ve vodách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Anionty ve vodách</a:t>
            </a:r>
            <a:endParaRPr lang="cs-CZ" dirty="0"/>
          </a:p>
        </p:txBody>
      </p:sp>
      <p:pic>
        <p:nvPicPr>
          <p:cNvPr id="1028" name="Picture 4" descr="C:\Users\jung\AppData\Local\Microsoft\Windows\Temporary Internet Files\Content.IE5\GLQ7KOB9\MC900238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428999"/>
            <a:ext cx="2520280" cy="215241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835696" y="2492896"/>
            <a:ext cx="48965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Anion (záporný ion)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Anion chloridový </a:t>
            </a:r>
            <a:r>
              <a:rPr lang="cs-CZ" sz="6600" b="1" dirty="0" smtClean="0"/>
              <a:t>Cl</a:t>
            </a:r>
            <a:r>
              <a:rPr lang="cs-CZ" sz="6600" b="1" baseline="30000" dirty="0" smtClean="0"/>
              <a:t>-</a:t>
            </a:r>
            <a:r>
              <a:rPr lang="cs-CZ" sz="6600" dirty="0" smtClean="0"/>
              <a:t> </a:t>
            </a:r>
            <a:endParaRPr lang="cs-CZ" sz="6600" baseline="30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Zdroje:</a:t>
            </a:r>
          </a:p>
          <a:p>
            <a:r>
              <a:rPr lang="cs-CZ" sz="2800" dirty="0" smtClean="0"/>
              <a:t>je v přírodě velmi rozšířen, mořská voda, půda</a:t>
            </a:r>
          </a:p>
          <a:p>
            <a:r>
              <a:rPr lang="cs-CZ" sz="2800" dirty="0" smtClean="0"/>
              <a:t>splaškové vody (člověk vyloučí močí denně asi 9 g chloridů)</a:t>
            </a:r>
          </a:p>
          <a:p>
            <a:r>
              <a:rPr lang="cs-CZ" sz="2800" dirty="0" smtClean="0"/>
              <a:t> posyp cest v zimě</a:t>
            </a:r>
          </a:p>
          <a:p>
            <a:r>
              <a:rPr lang="cs-CZ" sz="2800" dirty="0" smtClean="0"/>
              <a:t>odpadní vody z průmyslu (vysolování pomocí </a:t>
            </a:r>
            <a:r>
              <a:rPr lang="cs-CZ" sz="2800" dirty="0" err="1" smtClean="0"/>
              <a:t>NaCl</a:t>
            </a:r>
            <a:r>
              <a:rPr lang="cs-CZ" sz="2800" dirty="0" smtClean="0"/>
              <a:t>, neutralizace pomocí </a:t>
            </a:r>
            <a:r>
              <a:rPr lang="cs-CZ" sz="2800" dirty="0" err="1" smtClean="0"/>
              <a:t>HCl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chlorace vody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Vlastnosti </a:t>
            </a:r>
            <a:r>
              <a:rPr lang="cs-CZ" sz="5400" b="1" dirty="0" smtClean="0"/>
              <a:t>Cl</a:t>
            </a:r>
            <a:r>
              <a:rPr lang="cs-CZ" sz="5400" b="1" baseline="30000" dirty="0" smtClean="0"/>
              <a:t>-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3357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má slabé </a:t>
            </a:r>
            <a:r>
              <a:rPr lang="cs-CZ" sz="3200" dirty="0" err="1" smtClean="0"/>
              <a:t>komplexační</a:t>
            </a:r>
            <a:r>
              <a:rPr lang="cs-CZ" sz="3200" dirty="0" smtClean="0"/>
              <a:t> schopnosti, proto se vyskytuje hlavně ve formě jednoduchého iontu Cl</a:t>
            </a:r>
            <a:r>
              <a:rPr lang="cs-CZ" sz="3200" baseline="30000" dirty="0" smtClean="0"/>
              <a:t>-</a:t>
            </a:r>
          </a:p>
          <a:p>
            <a:r>
              <a:rPr lang="cs-CZ" sz="3200" dirty="0" smtClean="0"/>
              <a:t>je stabilní</a:t>
            </a:r>
          </a:p>
          <a:p>
            <a:r>
              <a:rPr lang="cs-CZ" sz="3200" dirty="0" smtClean="0"/>
              <a:t>hygienicky nezávadný; vyšší koncentrace ovlivňují chuť vody (asi 200 </a:t>
            </a:r>
            <a:r>
              <a:rPr lang="cs-CZ" sz="3200" dirty="0" smtClean="0"/>
              <a:t>mg.l ̄¹)</a:t>
            </a:r>
            <a:endParaRPr lang="cs-CZ" sz="3200" dirty="0" smtClean="0"/>
          </a:p>
          <a:p>
            <a:r>
              <a:rPr lang="cs-CZ" sz="3200" dirty="0" smtClean="0"/>
              <a:t>vyšší koncentrace zvyšují agresivitu vody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Výskyt ve vodách </a:t>
            </a:r>
            <a:r>
              <a:rPr lang="cs-CZ" sz="6000" b="1" dirty="0" smtClean="0"/>
              <a:t>Cl</a:t>
            </a:r>
            <a:r>
              <a:rPr lang="cs-CZ" sz="6000" b="1" baseline="30000" dirty="0" smtClean="0"/>
              <a:t>-</a:t>
            </a:r>
            <a:endParaRPr lang="cs-CZ" sz="6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157592" cy="4464496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patří mezi základní aniony ve vodách</a:t>
            </a:r>
            <a:r>
              <a:rPr lang="cs-CZ" sz="3200" dirty="0" smtClean="0"/>
              <a:t>;                       </a:t>
            </a:r>
            <a:r>
              <a:rPr lang="cs-CZ" sz="3200" dirty="0" smtClean="0"/>
              <a:t>(v množství je většinou na třetím nebo čtvrtém místě)</a:t>
            </a:r>
          </a:p>
          <a:p>
            <a:r>
              <a:rPr lang="cs-CZ" sz="3200" dirty="0" smtClean="0"/>
              <a:t>v podzemních a povrchových vodách je obsažen v jednotkách až desítkách </a:t>
            </a:r>
            <a:r>
              <a:rPr lang="cs-CZ" sz="3200" dirty="0" smtClean="0"/>
              <a:t>mg.l  ̄¹</a:t>
            </a:r>
            <a:endParaRPr lang="cs-CZ" sz="3200" dirty="0" smtClean="0"/>
          </a:p>
          <a:p>
            <a:r>
              <a:rPr lang="cs-CZ" sz="3200" dirty="0" smtClean="0"/>
              <a:t>minerální vody obsahují stovky </a:t>
            </a:r>
            <a:r>
              <a:rPr lang="cs-CZ" sz="3200" dirty="0" smtClean="0"/>
              <a:t>mg.l  ̄¹ </a:t>
            </a:r>
            <a:r>
              <a:rPr lang="cs-CZ" sz="3200" dirty="0" smtClean="0"/>
              <a:t>(až několik tisíc </a:t>
            </a:r>
            <a:r>
              <a:rPr lang="cs-CZ" sz="3200" dirty="0" smtClean="0"/>
              <a:t>mg.l  ̄¹)</a:t>
            </a:r>
            <a:endParaRPr lang="cs-CZ" sz="3200" dirty="0" smtClean="0"/>
          </a:p>
          <a:p>
            <a:r>
              <a:rPr lang="cs-CZ" sz="3200" dirty="0" smtClean="0"/>
              <a:t>průměrné množství v pitné vodě 24 </a:t>
            </a:r>
            <a:r>
              <a:rPr lang="cs-CZ" sz="3200" dirty="0" smtClean="0"/>
              <a:t>mg.l  ̄¹; </a:t>
            </a:r>
            <a:r>
              <a:rPr lang="cs-CZ" sz="3200" dirty="0" smtClean="0"/>
              <a:t>                 </a:t>
            </a:r>
            <a:r>
              <a:rPr lang="cs-CZ" sz="3200" dirty="0" smtClean="0"/>
              <a:t>v </a:t>
            </a:r>
            <a:r>
              <a:rPr lang="cs-CZ" sz="3200" dirty="0" smtClean="0"/>
              <a:t>mořské 19 </a:t>
            </a:r>
            <a:r>
              <a:rPr lang="cs-CZ" sz="3200" dirty="0" smtClean="0"/>
              <a:t>g.l  </a:t>
            </a:r>
            <a:r>
              <a:rPr lang="cs-CZ" sz="3200" dirty="0" smtClean="0"/>
              <a:t>̄¹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Limity  </a:t>
            </a:r>
            <a:r>
              <a:rPr lang="cs-CZ" sz="5400" b="1" dirty="0" smtClean="0"/>
              <a:t>Cl</a:t>
            </a:r>
            <a:r>
              <a:rPr lang="cs-CZ" sz="5400" b="1" baseline="30000" dirty="0" smtClean="0"/>
              <a:t>-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3284984"/>
            <a:ext cx="8280722" cy="537321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pro pitnou vodu 100 mg.l</a:t>
            </a:r>
            <a:r>
              <a:rPr lang="cs-CZ" sz="3200" baseline="30000" dirty="0" smtClean="0"/>
              <a:t>-1</a:t>
            </a:r>
            <a:r>
              <a:rPr lang="cs-CZ" sz="3200" dirty="0" smtClean="0"/>
              <a:t> ; balené pitné vody 250 mg.l</a:t>
            </a:r>
            <a:r>
              <a:rPr lang="cs-CZ" sz="3200" baseline="30000" dirty="0" smtClean="0"/>
              <a:t>-1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/>
              <a:t>Anion síranový, SO</a:t>
            </a:r>
            <a:r>
              <a:rPr lang="cs-CZ" sz="6000" b="1" i="1" baseline="-25000" dirty="0" smtClean="0"/>
              <a:t>4</a:t>
            </a:r>
            <a:r>
              <a:rPr lang="cs-CZ" sz="6000" b="1" i="1" baseline="30000" dirty="0" smtClean="0"/>
              <a:t>2-</a:t>
            </a:r>
            <a:endParaRPr lang="cs-CZ" sz="6000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Zdroj</a:t>
            </a:r>
          </a:p>
          <a:p>
            <a:r>
              <a:rPr lang="cs-CZ" sz="3200" dirty="0" smtClean="0"/>
              <a:t> horniny (sádrovec, anhydrit)</a:t>
            </a:r>
          </a:p>
          <a:p>
            <a:r>
              <a:rPr lang="cs-CZ" sz="3200" dirty="0" smtClean="0"/>
              <a:t> oxidace sulfidů ve vodách</a:t>
            </a:r>
          </a:p>
          <a:p>
            <a:r>
              <a:rPr lang="cs-CZ" sz="3200" dirty="0" smtClean="0"/>
              <a:t> odpadní vody (mořírny kovů)</a:t>
            </a:r>
          </a:p>
          <a:p>
            <a:r>
              <a:rPr lang="cs-CZ" sz="3200" dirty="0" smtClean="0"/>
              <a:t> městské exhalace oxid siřičitý a sírový se přeměňují v atmosféře na kyseliny jako kyselý  </a:t>
            </a:r>
            <a:r>
              <a:rPr lang="pt-BR" sz="3200" dirty="0" smtClean="0"/>
              <a:t>déšť se dostávají do vod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cs-CZ" dirty="0" smtClean="0"/>
              <a:t>Vlastnosti </a:t>
            </a:r>
            <a:r>
              <a:rPr lang="cs-CZ" sz="5400" b="1" i="1" dirty="0" smtClean="0"/>
              <a:t>SO</a:t>
            </a:r>
            <a:r>
              <a:rPr lang="cs-CZ" sz="5400" b="1" i="1" baseline="-25000" dirty="0" smtClean="0"/>
              <a:t>4</a:t>
            </a:r>
            <a:r>
              <a:rPr lang="cs-CZ" sz="5400" b="1" i="1" baseline="30000" dirty="0" smtClean="0"/>
              <a:t>2-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Autofit/>
          </a:bodyPr>
          <a:lstStyle/>
          <a:p>
            <a:r>
              <a:rPr lang="cs-CZ" sz="2800" dirty="0" smtClean="0"/>
              <a:t>vyskytuje se jak jednoduchý ion, tak jako komplexní látka např. [CaSO4(</a:t>
            </a:r>
            <a:r>
              <a:rPr lang="cs-CZ" sz="2800" dirty="0" err="1" smtClean="0"/>
              <a:t>aq</a:t>
            </a:r>
            <a:r>
              <a:rPr lang="cs-CZ" sz="2800" dirty="0" smtClean="0"/>
              <a:t>)]</a:t>
            </a:r>
          </a:p>
          <a:p>
            <a:r>
              <a:rPr lang="cs-CZ" sz="2800" dirty="0" smtClean="0"/>
              <a:t> narušuje uhličitanový tlumivý systém</a:t>
            </a:r>
          </a:p>
          <a:p>
            <a:r>
              <a:rPr lang="cs-CZ" sz="2800" dirty="0" smtClean="0"/>
              <a:t> zvětšuje agresivitu vody</a:t>
            </a:r>
          </a:p>
          <a:p>
            <a:r>
              <a:rPr lang="cs-CZ" sz="2800" dirty="0" smtClean="0"/>
              <a:t> zvětšuje oxidaci železa a manganu ve vodách</a:t>
            </a:r>
          </a:p>
          <a:p>
            <a:r>
              <a:rPr lang="cs-CZ" sz="2800" dirty="0" smtClean="0"/>
              <a:t> nemá hygienický význam, velké koncentrace ovlivňují chuť vody (hořkost)</a:t>
            </a:r>
          </a:p>
          <a:p>
            <a:r>
              <a:rPr lang="cs-CZ" sz="2800" dirty="0" smtClean="0"/>
              <a:t> při kombinaci síranů s vápníkem a hořčíkem může mít laxativní účinky (Šaratice)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Výskyt ve vodách </a:t>
            </a:r>
            <a:r>
              <a:rPr lang="cs-CZ" sz="4800" b="1" i="1" dirty="0" smtClean="0"/>
              <a:t>SO</a:t>
            </a:r>
            <a:r>
              <a:rPr lang="cs-CZ" sz="4800" b="1" i="1" baseline="-25000" dirty="0" smtClean="0"/>
              <a:t>4</a:t>
            </a:r>
            <a:r>
              <a:rPr lang="cs-CZ" sz="4800" b="1" i="1" baseline="30000" dirty="0" smtClean="0"/>
              <a:t>2-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537321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patří mezi hlavní aniony ve vodách</a:t>
            </a:r>
          </a:p>
          <a:p>
            <a:r>
              <a:rPr lang="cs-CZ" sz="3200" dirty="0" smtClean="0"/>
              <a:t> v atmosférických vodách jen v jednotkách </a:t>
            </a:r>
            <a:r>
              <a:rPr lang="cs-CZ" sz="3200" dirty="0" smtClean="0"/>
              <a:t>mg.l  ̄¹</a:t>
            </a:r>
            <a:endParaRPr lang="cs-CZ" sz="3200" dirty="0" smtClean="0"/>
          </a:p>
          <a:p>
            <a:r>
              <a:rPr lang="cs-CZ" sz="3200" dirty="0" smtClean="0"/>
              <a:t> v podzemních a povrchových vodách desítky až stovky </a:t>
            </a:r>
            <a:r>
              <a:rPr lang="cs-CZ" sz="3200" dirty="0" smtClean="0"/>
              <a:t>mg.l  ̄¹</a:t>
            </a:r>
            <a:endParaRPr lang="cs-CZ" sz="3200" dirty="0" smtClean="0"/>
          </a:p>
          <a:p>
            <a:r>
              <a:rPr lang="cs-CZ" sz="3200" dirty="0" smtClean="0"/>
              <a:t> v pitných kolem 50 </a:t>
            </a:r>
            <a:r>
              <a:rPr lang="cs-CZ" sz="3200" dirty="0" smtClean="0"/>
              <a:t>mg.l  ̄¹</a:t>
            </a:r>
            <a:endParaRPr lang="cs-CZ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Limity  </a:t>
            </a:r>
            <a:r>
              <a:rPr lang="cs-CZ" sz="5400" b="1" i="1" dirty="0" smtClean="0"/>
              <a:t>SO</a:t>
            </a:r>
            <a:r>
              <a:rPr lang="cs-CZ" sz="5400" b="1" i="1" baseline="-25000" dirty="0" smtClean="0"/>
              <a:t>4</a:t>
            </a:r>
            <a:r>
              <a:rPr lang="cs-CZ" sz="5400" b="1" i="1" baseline="30000" dirty="0" smtClean="0"/>
              <a:t>2-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503719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pro pitnou vodu platí limit 250 mg.l</a:t>
            </a:r>
            <a:r>
              <a:rPr lang="cs-CZ" sz="3200" baseline="30000" dirty="0" smtClean="0"/>
              <a:t>-1</a:t>
            </a:r>
          </a:p>
          <a:p>
            <a:r>
              <a:rPr lang="cs-CZ" sz="3200" dirty="0" smtClean="0"/>
              <a:t>Vyšší koncentrace mohou ovlivnit chuť vody a ve sloučenině s hořčíkem způsobit průjmy zvláště u přechodných spotřebitelů. Mohou též působit technické potíže jako usazování vodního kamene nebo korozi některých kovů.</a:t>
            </a:r>
            <a:endParaRPr lang="cs-CZ" sz="3200" baseline="30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Dusičnany, NO</a:t>
            </a:r>
            <a:r>
              <a:rPr lang="cs-CZ" b="1" i="1" baseline="-25000" dirty="0" smtClean="0"/>
              <a:t>3</a:t>
            </a:r>
            <a:r>
              <a:rPr lang="cs-CZ" b="1" i="1" baseline="30000" dirty="0" smtClean="0"/>
              <a:t>-</a:t>
            </a:r>
            <a:endParaRPr lang="cs-CZ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52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Zdroj:</a:t>
            </a:r>
          </a:p>
          <a:p>
            <a:r>
              <a:rPr lang="cs-CZ" sz="2800" dirty="0" smtClean="0"/>
              <a:t>anorganický: převážně atmosférický vliv (NO2, NO3, HNO2, HNO3, …), není v horninách</a:t>
            </a:r>
          </a:p>
          <a:p>
            <a:r>
              <a:rPr lang="cs-CZ" sz="2800" dirty="0" smtClean="0"/>
              <a:t>organický: rozklad organické hmoty živočišného </a:t>
            </a:r>
            <a:r>
              <a:rPr lang="cs-CZ" sz="2800" dirty="0" smtClean="0"/>
              <a:t>            a </a:t>
            </a:r>
            <a:r>
              <a:rPr lang="cs-CZ" sz="2800" dirty="0" smtClean="0"/>
              <a:t>rostlinného původu v oxidačním prostředí</a:t>
            </a:r>
          </a:p>
          <a:p>
            <a:r>
              <a:rPr lang="cs-CZ" sz="2800" dirty="0" smtClean="0"/>
              <a:t>odpady ze zemědělství</a:t>
            </a:r>
          </a:p>
          <a:p>
            <a:r>
              <a:rPr lang="cs-CZ" sz="2800" dirty="0" smtClean="0"/>
              <a:t>potravinářský průmysl</a:t>
            </a:r>
          </a:p>
          <a:p>
            <a:r>
              <a:rPr lang="cs-CZ" sz="2800" dirty="0" smtClean="0"/>
              <a:t>průmyslové odpadní vody (zpracování uhlí)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Vlastnosti </a:t>
            </a:r>
            <a:r>
              <a:rPr lang="cs-CZ" b="1" i="1" dirty="0" smtClean="0"/>
              <a:t>NO</a:t>
            </a:r>
            <a:r>
              <a:rPr lang="cs-CZ" b="1" i="1" baseline="-25000" dirty="0" smtClean="0"/>
              <a:t>3</a:t>
            </a:r>
            <a:r>
              <a:rPr lang="cs-CZ" b="1" i="1" baseline="30000" dirty="0" smtClean="0"/>
              <a:t>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sloučeniny jsou převážně rozpustné ve vodě</a:t>
            </a:r>
          </a:p>
          <a:p>
            <a:r>
              <a:rPr lang="cs-CZ" dirty="0" smtClean="0"/>
              <a:t> může se přeměňovat: redukce na dusitany, amoniak a dusík</a:t>
            </a:r>
          </a:p>
          <a:p>
            <a:r>
              <a:rPr lang="cs-CZ" dirty="0" smtClean="0"/>
              <a:t> významný je koloběh dusíku (nitrifikace a denitrifikace)</a:t>
            </a:r>
          </a:p>
          <a:p>
            <a:r>
              <a:rPr lang="cs-CZ" dirty="0" smtClean="0"/>
              <a:t> není příliš jedovatý, ale může být přeměňován na jedovaté látky</a:t>
            </a:r>
          </a:p>
          <a:p>
            <a:r>
              <a:rPr lang="cs-CZ" dirty="0" smtClean="0"/>
              <a:t> není příliš toxický pro ryby</a:t>
            </a:r>
          </a:p>
          <a:p>
            <a:r>
              <a:rPr lang="pl-PL" dirty="0" smtClean="0"/>
              <a:t> zejména na dusitany (viz. dusitany)</a:t>
            </a:r>
          </a:p>
          <a:p>
            <a:r>
              <a:rPr lang="cs-CZ" dirty="0" smtClean="0"/>
              <a:t> dusík patří mezi tzv. </a:t>
            </a:r>
            <a:r>
              <a:rPr lang="cs-CZ" dirty="0" err="1" smtClean="0"/>
              <a:t>nutrienty</a:t>
            </a:r>
            <a:r>
              <a:rPr lang="cs-CZ" dirty="0" smtClean="0"/>
              <a:t> a ovlivňuje eutrofizaci vod</a:t>
            </a:r>
          </a:p>
          <a:p>
            <a:r>
              <a:rPr lang="cs-CZ" dirty="0" smtClean="0"/>
              <a:t>Eutrofizace je proces obohacování vod o živiny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Výskyt ve vodách </a:t>
            </a:r>
            <a:r>
              <a:rPr lang="cs-CZ" b="1" i="1" dirty="0" smtClean="0"/>
              <a:t>NO</a:t>
            </a:r>
            <a:r>
              <a:rPr lang="cs-CZ" b="1" i="1" baseline="-25000" dirty="0" smtClean="0"/>
              <a:t>3</a:t>
            </a:r>
            <a:r>
              <a:rPr lang="cs-CZ" b="1" i="1" baseline="30000" dirty="0" smtClean="0"/>
              <a:t>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 patří mezi základní aniony ve vodách</a:t>
            </a:r>
          </a:p>
          <a:p>
            <a:r>
              <a:rPr lang="cs-CZ" dirty="0" smtClean="0"/>
              <a:t> jeho koncentrace ve vodách průměrně stále roste (větší počet obyvatel)</a:t>
            </a:r>
          </a:p>
          <a:p>
            <a:r>
              <a:rPr lang="cs-CZ" dirty="0" smtClean="0"/>
              <a:t> hodnoty ve vodách jsou hodně proměnné, některé podzemní vody obsahují významnější hodnoty dusičnanů (a dusitanů vyredukovaných z dusičnanů)</a:t>
            </a:r>
          </a:p>
          <a:p>
            <a:r>
              <a:rPr lang="pl-PL" dirty="0" smtClean="0"/>
              <a:t> povrchové vody do 20 mg.l</a:t>
            </a:r>
            <a:r>
              <a:rPr lang="pl-PL" baseline="30000" dirty="0" smtClean="0"/>
              <a:t>-1</a:t>
            </a:r>
          </a:p>
          <a:p>
            <a:r>
              <a:rPr lang="cs-CZ" dirty="0" smtClean="0"/>
              <a:t> podzemní více než povrchové desítky mg.l</a:t>
            </a:r>
            <a:r>
              <a:rPr lang="cs-CZ" baseline="30000" dirty="0" smtClean="0"/>
              <a:t>-1</a:t>
            </a:r>
            <a:r>
              <a:rPr lang="cs-CZ" dirty="0" smtClean="0"/>
              <a:t> </a:t>
            </a:r>
            <a:r>
              <a:rPr lang="cs-CZ" dirty="0" smtClean="0"/>
              <a:t>;                            (</a:t>
            </a:r>
            <a:r>
              <a:rPr lang="cs-CZ" dirty="0" smtClean="0"/>
              <a:t>do 70 mg.l</a:t>
            </a:r>
            <a:r>
              <a:rPr lang="cs-CZ" baseline="30000" dirty="0" smtClean="0"/>
              <a:t>-1</a:t>
            </a:r>
            <a:r>
              <a:rPr lang="cs-CZ" dirty="0" smtClean="0"/>
              <a:t> ).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Limity </a:t>
            </a:r>
            <a:r>
              <a:rPr lang="cs-CZ" b="1" i="1" dirty="0" smtClean="0"/>
              <a:t>NO</a:t>
            </a:r>
            <a:r>
              <a:rPr lang="cs-CZ" b="1" i="1" baseline="-25000" dirty="0" smtClean="0"/>
              <a:t>3</a:t>
            </a:r>
            <a:r>
              <a:rPr lang="cs-CZ" b="1" i="1" baseline="30000" dirty="0" smtClean="0"/>
              <a:t>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389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Pro pitnou vodu platí 50 mg.l</a:t>
            </a:r>
            <a:r>
              <a:rPr lang="cs-CZ" sz="3200" baseline="30000" dirty="0" smtClean="0"/>
              <a:t>-1</a:t>
            </a:r>
          </a:p>
          <a:p>
            <a:endParaRPr lang="cs-CZ" sz="3200" dirty="0" smtClean="0"/>
          </a:p>
          <a:p>
            <a:r>
              <a:rPr lang="cs-CZ" dirty="0" smtClean="0"/>
              <a:t>Doporučená hodnota</a:t>
            </a:r>
          </a:p>
          <a:p>
            <a:pPr lvl="1"/>
            <a:r>
              <a:rPr lang="cs-CZ" dirty="0" smtClean="0"/>
              <a:t>0-5 mg/l pro děti</a:t>
            </a:r>
          </a:p>
          <a:p>
            <a:pPr lvl="1"/>
            <a:r>
              <a:rPr lang="cs-CZ" dirty="0" smtClean="0"/>
              <a:t>5-15 mg/l pro dospělé</a:t>
            </a:r>
          </a:p>
          <a:p>
            <a:r>
              <a:rPr lang="cs-CZ" dirty="0" smtClean="0"/>
              <a:t>Mezní hodnota</a:t>
            </a:r>
          </a:p>
          <a:p>
            <a:pPr lvl="1"/>
            <a:r>
              <a:rPr lang="cs-CZ" dirty="0" smtClean="0"/>
              <a:t>15 mg/l pro děti</a:t>
            </a:r>
          </a:p>
          <a:p>
            <a:pPr lvl="1"/>
            <a:r>
              <a:rPr lang="cs-CZ" dirty="0" smtClean="0"/>
              <a:t>50 mg/l pro dospělé</a:t>
            </a:r>
          </a:p>
          <a:p>
            <a:pPr>
              <a:buNone/>
            </a:pPr>
            <a:endParaRPr lang="cs-CZ" sz="3200" baseline="30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7956550" cy="985837"/>
          </a:xfrm>
        </p:spPr>
        <p:txBody>
          <a:bodyPr/>
          <a:lstStyle/>
          <a:p>
            <a:r>
              <a:rPr lang="cs-CZ" sz="5400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www.office.</a:t>
            </a:r>
            <a:r>
              <a:rPr lang="cs-CZ" sz="1500" smtClean="0"/>
              <a:t>microsoft.com</a:t>
            </a:r>
            <a:endParaRPr lang="cs-CZ" sz="1500" dirty="0" smtClean="0"/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749</TotalTime>
  <Words>623</Words>
  <Application>Microsoft Office PowerPoint</Application>
  <PresentationFormat>Předvádění na obrazovce (4:3)</PresentationFormat>
  <Paragraphs>94</Paragraphs>
  <Slides>16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 rozbor vod anionty ve vodách  chloridy, dusičnany a sírany </vt:lpstr>
      <vt:lpstr> záznam o odběru vzorku</vt:lpstr>
      <vt:lpstr>Anionty ve vodách</vt:lpstr>
      <vt:lpstr>Anion chloridový Cl- </vt:lpstr>
      <vt:lpstr>Vlastnosti Cl- </vt:lpstr>
      <vt:lpstr>Výskyt ve vodách Cl-</vt:lpstr>
      <vt:lpstr>Limity  Cl-</vt:lpstr>
      <vt:lpstr>Anion síranový, SO42-</vt:lpstr>
      <vt:lpstr>Vlastnosti SO42-</vt:lpstr>
      <vt:lpstr>Výskyt ve vodách SO42-</vt:lpstr>
      <vt:lpstr>Limity  SO42-</vt:lpstr>
      <vt:lpstr>Dusičnany, NO3-</vt:lpstr>
      <vt:lpstr>Vlastnosti NO3-</vt:lpstr>
      <vt:lpstr>Výskyt ve vodách NO3-</vt:lpstr>
      <vt:lpstr>Limity NO3-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Dum</cp:lastModifiedBy>
  <cp:revision>103</cp:revision>
  <dcterms:created xsi:type="dcterms:W3CDTF">2012-10-01T16:10:06Z</dcterms:created>
  <dcterms:modified xsi:type="dcterms:W3CDTF">2012-11-03T15:55:30Z</dcterms:modified>
</cp:coreProperties>
</file>